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85" r:id="rId2"/>
  </p:sldMasterIdLst>
  <p:notesMasterIdLst>
    <p:notesMasterId r:id="rId12"/>
  </p:notesMasterIdLst>
  <p:sldIdLst>
    <p:sldId id="257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8" r:id="rId11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44F957-49C5-4464-AC3E-F14AA48DD1CA}">
          <p14:sldIdLst>
            <p14:sldId id="257"/>
            <p14:sldId id="259"/>
            <p14:sldId id="260"/>
            <p14:sldId id="261"/>
            <p14:sldId id="263"/>
            <p14:sldId id="264"/>
            <p14:sldId id="265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68E4F-9C25-4F20-937D-E7EADDD3BB6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F0491-0281-42DA-A254-D9028CB3E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78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2AD96-5BFA-ED41-B2D6-EA2206C510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64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74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14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12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13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F0491-0281-42DA-A254-D9028CB3E0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Family symb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12192000" cy="609024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12" name="Title Placeholder 7"/>
          <p:cNvSpPr>
            <a:spLocks noGrp="1"/>
          </p:cNvSpPr>
          <p:nvPr>
            <p:ph type="title"/>
          </p:nvPr>
        </p:nvSpPr>
        <p:spPr>
          <a:xfrm>
            <a:off x="838091" y="2199737"/>
            <a:ext cx="10515818" cy="1690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Title of presentation goes in this space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838091" y="4684144"/>
            <a:ext cx="7424939" cy="1155940"/>
          </a:xfrm>
          <a:prstGeom prst="rect">
            <a:avLst/>
          </a:prstGeom>
        </p:spPr>
        <p:txBody>
          <a:bodyPr anchor="b" anchorCtr="0"/>
          <a:lstStyle>
            <a:lvl1pPr marL="0" indent="0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r>
              <a:rPr lang="en-US" sz="1500" dirty="0"/>
              <a:t>Presenter information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327949" y="6381474"/>
            <a:ext cx="8119212" cy="365125"/>
          </a:xfrm>
        </p:spPr>
        <p:txBody>
          <a:bodyPr/>
          <a:lstStyle/>
          <a:p>
            <a:fld id="{8C8B385D-DF67-E241-B0BF-76B80A8E743B}" type="slidenum">
              <a:rPr lang="en-US" smtClean="0"/>
              <a:pPr/>
              <a:t>‹#›</a:t>
            </a:fld>
            <a:r>
              <a:rPr lang="en-US" dirty="0"/>
              <a:t>  |   Copyright © 2017 Kaiser Foundation Health Plan, Inc.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2080712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838091" y="2199737"/>
            <a:ext cx="10515818" cy="1690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Title of presentation goes in this space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327949" y="6381474"/>
            <a:ext cx="811921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B385D-DF67-E241-B0BF-76B80A8E743B}" type="slidenum">
              <a:rPr lang="en-US" smtClean="0"/>
              <a:pPr/>
              <a:t>‹#›</a:t>
            </a:fld>
            <a:r>
              <a:rPr lang="en-US" dirty="0"/>
              <a:t>  |   Copyright © 2017 Kaiser Foundation Health Plan, Inc.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2066" y="6323162"/>
            <a:ext cx="2295228" cy="25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93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9826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36724"/>
            <a:ext cx="10972800" cy="4389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17" name="Group 59"/>
          <p:cNvGrpSpPr>
            <a:grpSpLocks/>
          </p:cNvGrpSpPr>
          <p:nvPr/>
        </p:nvGrpSpPr>
        <p:grpSpPr bwMode="auto">
          <a:xfrm>
            <a:off x="8892118" y="6400800"/>
            <a:ext cx="2652183" cy="223838"/>
            <a:chOff x="2205" y="2084"/>
            <a:chExt cx="1349" cy="152"/>
          </a:xfrm>
        </p:grpSpPr>
        <p:sp>
          <p:nvSpPr>
            <p:cNvPr id="18" name="Freeform 60"/>
            <p:cNvSpPr>
              <a:spLocks/>
            </p:cNvSpPr>
            <p:nvPr/>
          </p:nvSpPr>
          <p:spPr bwMode="black">
            <a:xfrm>
              <a:off x="2295" y="2127"/>
              <a:ext cx="21" cy="71"/>
            </a:xfrm>
            <a:custGeom>
              <a:avLst/>
              <a:gdLst>
                <a:gd name="T0" fmla="*/ 4 w 9"/>
                <a:gd name="T1" fmla="*/ 1 h 30"/>
                <a:gd name="T2" fmla="*/ 2 w 9"/>
                <a:gd name="T3" fmla="*/ 0 h 30"/>
                <a:gd name="T4" fmla="*/ 0 w 9"/>
                <a:gd name="T5" fmla="*/ 30 h 30"/>
                <a:gd name="T6" fmla="*/ 8 w 9"/>
                <a:gd name="T7" fmla="*/ 9 h 30"/>
                <a:gd name="T8" fmla="*/ 4 w 9"/>
                <a:gd name="T9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0">
                  <a:moveTo>
                    <a:pt x="4" y="1"/>
                  </a:moveTo>
                  <a:cubicBezTo>
                    <a:pt x="4" y="1"/>
                    <a:pt x="3" y="0"/>
                    <a:pt x="2" y="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9" y="6"/>
                    <a:pt x="7" y="3"/>
                    <a:pt x="4" y="1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9" name="Freeform 61"/>
            <p:cNvSpPr>
              <a:spLocks/>
            </p:cNvSpPr>
            <p:nvPr/>
          </p:nvSpPr>
          <p:spPr bwMode="black">
            <a:xfrm>
              <a:off x="2276" y="2122"/>
              <a:ext cx="21" cy="76"/>
            </a:xfrm>
            <a:custGeom>
              <a:avLst/>
              <a:gdLst>
                <a:gd name="T0" fmla="*/ 0 w 9"/>
                <a:gd name="T1" fmla="*/ 1 h 32"/>
                <a:gd name="T2" fmla="*/ 4 w 9"/>
                <a:gd name="T3" fmla="*/ 32 h 32"/>
                <a:gd name="T4" fmla="*/ 9 w 9"/>
                <a:gd name="T5" fmla="*/ 1 h 32"/>
                <a:gd name="T6" fmla="*/ 0 w 9"/>
                <a:gd name="T7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32">
                  <a:moveTo>
                    <a:pt x="0" y="1"/>
                  </a:moveTo>
                  <a:cubicBezTo>
                    <a:pt x="4" y="32"/>
                    <a:pt x="4" y="32"/>
                    <a:pt x="4" y="32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6" y="1"/>
                    <a:pt x="3" y="0"/>
                    <a:pt x="0" y="1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" name="Freeform 62"/>
            <p:cNvSpPr>
              <a:spLocks/>
            </p:cNvSpPr>
            <p:nvPr/>
          </p:nvSpPr>
          <p:spPr bwMode="black">
            <a:xfrm>
              <a:off x="2257" y="2127"/>
              <a:ext cx="21" cy="71"/>
            </a:xfrm>
            <a:custGeom>
              <a:avLst/>
              <a:gdLst>
                <a:gd name="T0" fmla="*/ 4 w 9"/>
                <a:gd name="T1" fmla="*/ 1 h 30"/>
                <a:gd name="T2" fmla="*/ 1 w 9"/>
                <a:gd name="T3" fmla="*/ 9 h 30"/>
                <a:gd name="T4" fmla="*/ 9 w 9"/>
                <a:gd name="T5" fmla="*/ 30 h 30"/>
                <a:gd name="T6" fmla="*/ 7 w 9"/>
                <a:gd name="T7" fmla="*/ 0 h 30"/>
                <a:gd name="T8" fmla="*/ 4 w 9"/>
                <a:gd name="T9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0">
                  <a:moveTo>
                    <a:pt x="4" y="1"/>
                  </a:moveTo>
                  <a:cubicBezTo>
                    <a:pt x="2" y="3"/>
                    <a:pt x="0" y="6"/>
                    <a:pt x="1" y="9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6" y="0"/>
                    <a:pt x="5" y="1"/>
                    <a:pt x="4" y="1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1" name="Freeform 63"/>
            <p:cNvSpPr>
              <a:spLocks/>
            </p:cNvSpPr>
            <p:nvPr/>
          </p:nvSpPr>
          <p:spPr bwMode="black">
            <a:xfrm>
              <a:off x="2231" y="2136"/>
              <a:ext cx="36" cy="64"/>
            </a:xfrm>
            <a:custGeom>
              <a:avLst/>
              <a:gdLst>
                <a:gd name="T0" fmla="*/ 0 w 15"/>
                <a:gd name="T1" fmla="*/ 0 h 27"/>
                <a:gd name="T2" fmla="*/ 15 w 15"/>
                <a:gd name="T3" fmla="*/ 27 h 27"/>
                <a:gd name="T4" fmla="*/ 9 w 15"/>
                <a:gd name="T5" fmla="*/ 4 h 27"/>
                <a:gd name="T6" fmla="*/ 0 w 15"/>
                <a:gd name="T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27">
                  <a:moveTo>
                    <a:pt x="0" y="0"/>
                  </a:moveTo>
                  <a:cubicBezTo>
                    <a:pt x="5" y="9"/>
                    <a:pt x="10" y="18"/>
                    <a:pt x="15" y="27"/>
                  </a:cubicBezTo>
                  <a:cubicBezTo>
                    <a:pt x="14" y="19"/>
                    <a:pt x="12" y="7"/>
                    <a:pt x="9" y="4"/>
                  </a:cubicBezTo>
                  <a:cubicBezTo>
                    <a:pt x="6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2" name="Freeform 64"/>
            <p:cNvSpPr>
              <a:spLocks/>
            </p:cNvSpPr>
            <p:nvPr/>
          </p:nvSpPr>
          <p:spPr bwMode="black">
            <a:xfrm>
              <a:off x="2210" y="2136"/>
              <a:ext cx="50" cy="67"/>
            </a:xfrm>
            <a:custGeom>
              <a:avLst/>
              <a:gdLst>
                <a:gd name="T0" fmla="*/ 0 w 21"/>
                <a:gd name="T1" fmla="*/ 5 h 28"/>
                <a:gd name="T2" fmla="*/ 21 w 21"/>
                <a:gd name="T3" fmla="*/ 28 h 28"/>
                <a:gd name="T4" fmla="*/ 8 w 21"/>
                <a:gd name="T5" fmla="*/ 0 h 28"/>
                <a:gd name="T6" fmla="*/ 0 w 21"/>
                <a:gd name="T7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8">
                  <a:moveTo>
                    <a:pt x="0" y="5"/>
                  </a:moveTo>
                  <a:cubicBezTo>
                    <a:pt x="21" y="28"/>
                    <a:pt x="21" y="28"/>
                    <a:pt x="21" y="28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0"/>
                    <a:pt x="2" y="2"/>
                    <a:pt x="0" y="5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3" name="Freeform 65"/>
            <p:cNvSpPr>
              <a:spLocks/>
            </p:cNvSpPr>
            <p:nvPr/>
          </p:nvSpPr>
          <p:spPr bwMode="black">
            <a:xfrm>
              <a:off x="2304" y="2148"/>
              <a:ext cx="31" cy="52"/>
            </a:xfrm>
            <a:custGeom>
              <a:avLst/>
              <a:gdLst>
                <a:gd name="T0" fmla="*/ 3 w 13"/>
                <a:gd name="T1" fmla="*/ 6 h 22"/>
                <a:gd name="T2" fmla="*/ 0 w 13"/>
                <a:gd name="T3" fmla="*/ 22 h 22"/>
                <a:gd name="T4" fmla="*/ 13 w 13"/>
                <a:gd name="T5" fmla="*/ 0 h 22"/>
                <a:gd name="T6" fmla="*/ 3 w 13"/>
                <a:gd name="T7" fmla="*/ 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22">
                  <a:moveTo>
                    <a:pt x="3" y="6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4" y="15"/>
                    <a:pt x="9" y="7"/>
                    <a:pt x="13" y="0"/>
                  </a:cubicBezTo>
                  <a:cubicBezTo>
                    <a:pt x="9" y="0"/>
                    <a:pt x="5" y="1"/>
                    <a:pt x="3" y="6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4" name="Freeform 66"/>
            <p:cNvSpPr>
              <a:spLocks/>
            </p:cNvSpPr>
            <p:nvPr/>
          </p:nvSpPr>
          <p:spPr bwMode="black">
            <a:xfrm>
              <a:off x="2312" y="2148"/>
              <a:ext cx="44" cy="57"/>
            </a:xfrm>
            <a:custGeom>
              <a:avLst/>
              <a:gdLst>
                <a:gd name="T0" fmla="*/ 11 w 19"/>
                <a:gd name="T1" fmla="*/ 0 h 24"/>
                <a:gd name="T2" fmla="*/ 0 w 19"/>
                <a:gd name="T3" fmla="*/ 24 h 24"/>
                <a:gd name="T4" fmla="*/ 19 w 19"/>
                <a:gd name="T5" fmla="*/ 3 h 24"/>
                <a:gd name="T6" fmla="*/ 11 w 19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4">
                  <a:moveTo>
                    <a:pt x="11" y="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7" y="1"/>
                    <a:pt x="14" y="0"/>
                    <a:pt x="11" y="0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5" name="Freeform 67"/>
            <p:cNvSpPr>
              <a:spLocks/>
            </p:cNvSpPr>
            <p:nvPr/>
          </p:nvSpPr>
          <p:spPr bwMode="black">
            <a:xfrm>
              <a:off x="2205" y="2148"/>
              <a:ext cx="47" cy="62"/>
            </a:xfrm>
            <a:custGeom>
              <a:avLst/>
              <a:gdLst>
                <a:gd name="T0" fmla="*/ 0 w 20"/>
                <a:gd name="T1" fmla="*/ 10 h 26"/>
                <a:gd name="T2" fmla="*/ 20 w 20"/>
                <a:gd name="T3" fmla="*/ 26 h 26"/>
                <a:gd name="T4" fmla="*/ 2 w 20"/>
                <a:gd name="T5" fmla="*/ 0 h 26"/>
                <a:gd name="T6" fmla="*/ 0 w 20"/>
                <a:gd name="T7" fmla="*/ 1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6">
                  <a:moveTo>
                    <a:pt x="0" y="10"/>
                  </a:moveTo>
                  <a:cubicBezTo>
                    <a:pt x="6" y="15"/>
                    <a:pt x="13" y="21"/>
                    <a:pt x="20" y="2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3"/>
                    <a:pt x="0" y="7"/>
                    <a:pt x="0" y="10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6" name="Freeform 68"/>
            <p:cNvSpPr>
              <a:spLocks/>
            </p:cNvSpPr>
            <p:nvPr/>
          </p:nvSpPr>
          <p:spPr bwMode="black">
            <a:xfrm>
              <a:off x="2321" y="2158"/>
              <a:ext cx="45" cy="52"/>
            </a:xfrm>
            <a:custGeom>
              <a:avLst/>
              <a:gdLst>
                <a:gd name="T0" fmla="*/ 18 w 19"/>
                <a:gd name="T1" fmla="*/ 2 h 22"/>
                <a:gd name="T2" fmla="*/ 16 w 19"/>
                <a:gd name="T3" fmla="*/ 0 h 22"/>
                <a:gd name="T4" fmla="*/ 0 w 19"/>
                <a:gd name="T5" fmla="*/ 22 h 22"/>
                <a:gd name="T6" fmla="*/ 19 w 19"/>
                <a:gd name="T7" fmla="*/ 7 h 22"/>
                <a:gd name="T8" fmla="*/ 18 w 19"/>
                <a:gd name="T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2">
                  <a:moveTo>
                    <a:pt x="18" y="2"/>
                  </a:moveTo>
                  <a:cubicBezTo>
                    <a:pt x="17" y="1"/>
                    <a:pt x="17" y="0"/>
                    <a:pt x="16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6" y="17"/>
                    <a:pt x="12" y="12"/>
                    <a:pt x="19" y="7"/>
                  </a:cubicBezTo>
                  <a:cubicBezTo>
                    <a:pt x="19" y="5"/>
                    <a:pt x="18" y="3"/>
                    <a:pt x="18" y="2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7" name="Freeform 69"/>
            <p:cNvSpPr>
              <a:spLocks/>
            </p:cNvSpPr>
            <p:nvPr/>
          </p:nvSpPr>
          <p:spPr bwMode="black">
            <a:xfrm>
              <a:off x="2205" y="2177"/>
              <a:ext cx="40" cy="40"/>
            </a:xfrm>
            <a:custGeom>
              <a:avLst/>
              <a:gdLst>
                <a:gd name="T0" fmla="*/ 0 w 17"/>
                <a:gd name="T1" fmla="*/ 9 h 17"/>
                <a:gd name="T2" fmla="*/ 17 w 17"/>
                <a:gd name="T3" fmla="*/ 17 h 17"/>
                <a:gd name="T4" fmla="*/ 0 w 17"/>
                <a:gd name="T5" fmla="*/ 0 h 17"/>
                <a:gd name="T6" fmla="*/ 0 w 17"/>
                <a:gd name="T7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7">
                  <a:moveTo>
                    <a:pt x="0" y="9"/>
                  </a:moveTo>
                  <a:cubicBezTo>
                    <a:pt x="17" y="17"/>
                    <a:pt x="17" y="17"/>
                    <a:pt x="17" y="17"/>
                  </a:cubicBezTo>
                  <a:cubicBezTo>
                    <a:pt x="12" y="11"/>
                    <a:pt x="6" y="5"/>
                    <a:pt x="0" y="0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Freeform 70"/>
            <p:cNvSpPr>
              <a:spLocks/>
            </p:cNvSpPr>
            <p:nvPr/>
          </p:nvSpPr>
          <p:spPr bwMode="black">
            <a:xfrm>
              <a:off x="2326" y="2179"/>
              <a:ext cx="40" cy="38"/>
            </a:xfrm>
            <a:custGeom>
              <a:avLst/>
              <a:gdLst>
                <a:gd name="T0" fmla="*/ 17 w 17"/>
                <a:gd name="T1" fmla="*/ 8 h 16"/>
                <a:gd name="T2" fmla="*/ 17 w 17"/>
                <a:gd name="T3" fmla="*/ 0 h 16"/>
                <a:gd name="T4" fmla="*/ 0 w 17"/>
                <a:gd name="T5" fmla="*/ 16 h 16"/>
                <a:gd name="T6" fmla="*/ 17 w 17"/>
                <a:gd name="T7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6">
                  <a:moveTo>
                    <a:pt x="17" y="8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6" y="13"/>
                    <a:pt x="11" y="11"/>
                    <a:pt x="17" y="8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Freeform 71"/>
            <p:cNvSpPr>
              <a:spLocks/>
            </p:cNvSpPr>
            <p:nvPr/>
          </p:nvSpPr>
          <p:spPr bwMode="black">
            <a:xfrm>
              <a:off x="2205" y="2200"/>
              <a:ext cx="38" cy="24"/>
            </a:xfrm>
            <a:custGeom>
              <a:avLst/>
              <a:gdLst>
                <a:gd name="T0" fmla="*/ 0 w 16"/>
                <a:gd name="T1" fmla="*/ 7 h 10"/>
                <a:gd name="T2" fmla="*/ 16 w 16"/>
                <a:gd name="T3" fmla="*/ 10 h 10"/>
                <a:gd name="T4" fmla="*/ 0 w 16"/>
                <a:gd name="T5" fmla="*/ 0 h 10"/>
                <a:gd name="T6" fmla="*/ 0 w 16"/>
                <a:gd name="T7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0">
                  <a:moveTo>
                    <a:pt x="0" y="7"/>
                  </a:moveTo>
                  <a:cubicBezTo>
                    <a:pt x="5" y="8"/>
                    <a:pt x="11" y="9"/>
                    <a:pt x="16" y="1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7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0" name="Freeform 72"/>
            <p:cNvSpPr>
              <a:spLocks/>
            </p:cNvSpPr>
            <p:nvPr/>
          </p:nvSpPr>
          <p:spPr bwMode="black">
            <a:xfrm>
              <a:off x="2330" y="2203"/>
              <a:ext cx="36" cy="21"/>
            </a:xfrm>
            <a:custGeom>
              <a:avLst/>
              <a:gdLst>
                <a:gd name="T0" fmla="*/ 15 w 15"/>
                <a:gd name="T1" fmla="*/ 6 h 9"/>
                <a:gd name="T2" fmla="*/ 15 w 15"/>
                <a:gd name="T3" fmla="*/ 0 h 9"/>
                <a:gd name="T4" fmla="*/ 0 w 15"/>
                <a:gd name="T5" fmla="*/ 9 h 9"/>
                <a:gd name="T6" fmla="*/ 15 w 15"/>
                <a:gd name="T7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9">
                  <a:moveTo>
                    <a:pt x="15" y="6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0" y="3"/>
                    <a:pt x="5" y="6"/>
                    <a:pt x="0" y="9"/>
                  </a:cubicBezTo>
                  <a:lnTo>
                    <a:pt x="15" y="6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1" name="Freeform 73"/>
            <p:cNvSpPr>
              <a:spLocks/>
            </p:cNvSpPr>
            <p:nvPr/>
          </p:nvSpPr>
          <p:spPr bwMode="black">
            <a:xfrm>
              <a:off x="2205" y="2219"/>
              <a:ext cx="36" cy="14"/>
            </a:xfrm>
            <a:custGeom>
              <a:avLst/>
              <a:gdLst>
                <a:gd name="T0" fmla="*/ 0 w 36"/>
                <a:gd name="T1" fmla="*/ 14 h 14"/>
                <a:gd name="T2" fmla="*/ 36 w 36"/>
                <a:gd name="T3" fmla="*/ 14 h 14"/>
                <a:gd name="T4" fmla="*/ 0 w 36"/>
                <a:gd name="T5" fmla="*/ 0 h 14"/>
                <a:gd name="T6" fmla="*/ 0 w 36"/>
                <a:gd name="T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4">
                  <a:moveTo>
                    <a:pt x="0" y="14"/>
                  </a:moveTo>
                  <a:lnTo>
                    <a:pt x="36" y="14"/>
                  </a:lnTo>
                  <a:lnTo>
                    <a:pt x="0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2" name="Freeform 74"/>
            <p:cNvSpPr>
              <a:spLocks/>
            </p:cNvSpPr>
            <p:nvPr/>
          </p:nvSpPr>
          <p:spPr bwMode="black">
            <a:xfrm>
              <a:off x="2330" y="2219"/>
              <a:ext cx="36" cy="14"/>
            </a:xfrm>
            <a:custGeom>
              <a:avLst/>
              <a:gdLst>
                <a:gd name="T0" fmla="*/ 15 w 15"/>
                <a:gd name="T1" fmla="*/ 6 h 6"/>
                <a:gd name="T2" fmla="*/ 15 w 15"/>
                <a:gd name="T3" fmla="*/ 0 h 6"/>
                <a:gd name="T4" fmla="*/ 0 w 15"/>
                <a:gd name="T5" fmla="*/ 6 h 6"/>
                <a:gd name="T6" fmla="*/ 15 w 15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6">
                  <a:moveTo>
                    <a:pt x="15" y="6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0" y="3"/>
                    <a:pt x="5" y="4"/>
                    <a:pt x="0" y="6"/>
                  </a:cubicBezTo>
                  <a:lnTo>
                    <a:pt x="15" y="6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3" name="Freeform 75"/>
            <p:cNvSpPr>
              <a:spLocks/>
            </p:cNvSpPr>
            <p:nvPr/>
          </p:nvSpPr>
          <p:spPr bwMode="black">
            <a:xfrm>
              <a:off x="2321" y="2106"/>
              <a:ext cx="33" cy="42"/>
            </a:xfrm>
            <a:custGeom>
              <a:avLst/>
              <a:gdLst>
                <a:gd name="T0" fmla="*/ 13 w 14"/>
                <a:gd name="T1" fmla="*/ 10 h 18"/>
                <a:gd name="T2" fmla="*/ 0 w 14"/>
                <a:gd name="T3" fmla="*/ 9 h 18"/>
                <a:gd name="T4" fmla="*/ 13 w 14"/>
                <a:gd name="T5" fmla="*/ 1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8">
                  <a:moveTo>
                    <a:pt x="13" y="10"/>
                  </a:moveTo>
                  <a:cubicBezTo>
                    <a:pt x="13" y="0"/>
                    <a:pt x="0" y="0"/>
                    <a:pt x="0" y="9"/>
                  </a:cubicBezTo>
                  <a:cubicBezTo>
                    <a:pt x="0" y="18"/>
                    <a:pt x="14" y="18"/>
                    <a:pt x="13" y="10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4" name="Freeform 76"/>
            <p:cNvSpPr>
              <a:spLocks/>
            </p:cNvSpPr>
            <p:nvPr/>
          </p:nvSpPr>
          <p:spPr bwMode="black">
            <a:xfrm>
              <a:off x="2352" y="2127"/>
              <a:ext cx="0" cy="2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5" name="Freeform 77"/>
            <p:cNvSpPr>
              <a:spLocks/>
            </p:cNvSpPr>
            <p:nvPr/>
          </p:nvSpPr>
          <p:spPr bwMode="black">
            <a:xfrm>
              <a:off x="2217" y="2096"/>
              <a:ext cx="33" cy="43"/>
            </a:xfrm>
            <a:custGeom>
              <a:avLst/>
              <a:gdLst>
                <a:gd name="T0" fmla="*/ 14 w 14"/>
                <a:gd name="T1" fmla="*/ 9 h 18"/>
                <a:gd name="T2" fmla="*/ 0 w 14"/>
                <a:gd name="T3" fmla="*/ 9 h 18"/>
                <a:gd name="T4" fmla="*/ 14 w 14"/>
                <a:gd name="T5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8">
                  <a:moveTo>
                    <a:pt x="14" y="9"/>
                  </a:moveTo>
                  <a:cubicBezTo>
                    <a:pt x="14" y="0"/>
                    <a:pt x="0" y="0"/>
                    <a:pt x="0" y="9"/>
                  </a:cubicBezTo>
                  <a:cubicBezTo>
                    <a:pt x="0" y="18"/>
                    <a:pt x="14" y="18"/>
                    <a:pt x="14" y="9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6" name="Freeform 78"/>
            <p:cNvSpPr>
              <a:spLocks/>
            </p:cNvSpPr>
            <p:nvPr/>
          </p:nvSpPr>
          <p:spPr bwMode="black">
            <a:xfrm>
              <a:off x="2269" y="2084"/>
              <a:ext cx="35" cy="38"/>
            </a:xfrm>
            <a:custGeom>
              <a:avLst/>
              <a:gdLst>
                <a:gd name="T0" fmla="*/ 7 w 15"/>
                <a:gd name="T1" fmla="*/ 16 h 16"/>
                <a:gd name="T2" fmla="*/ 15 w 15"/>
                <a:gd name="T3" fmla="*/ 8 h 16"/>
                <a:gd name="T4" fmla="*/ 7 w 15"/>
                <a:gd name="T5" fmla="*/ 0 h 16"/>
                <a:gd name="T6" fmla="*/ 0 w 15"/>
                <a:gd name="T7" fmla="*/ 8 h 16"/>
                <a:gd name="T8" fmla="*/ 7 w 15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7" y="16"/>
                  </a:moveTo>
                  <a:cubicBezTo>
                    <a:pt x="13" y="16"/>
                    <a:pt x="15" y="12"/>
                    <a:pt x="15" y="8"/>
                  </a:cubicBezTo>
                  <a:cubicBezTo>
                    <a:pt x="15" y="2"/>
                    <a:pt x="12" y="0"/>
                    <a:pt x="7" y="0"/>
                  </a:cubicBezTo>
                  <a:cubicBezTo>
                    <a:pt x="3" y="0"/>
                    <a:pt x="0" y="3"/>
                    <a:pt x="0" y="8"/>
                  </a:cubicBezTo>
                  <a:cubicBezTo>
                    <a:pt x="0" y="11"/>
                    <a:pt x="1" y="15"/>
                    <a:pt x="7" y="16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7" name="Rectangle 79"/>
            <p:cNvSpPr>
              <a:spLocks noChangeArrowheads="1"/>
            </p:cNvSpPr>
            <p:nvPr/>
          </p:nvSpPr>
          <p:spPr bwMode="black">
            <a:xfrm>
              <a:off x="2552" y="2148"/>
              <a:ext cx="15" cy="85"/>
            </a:xfrm>
            <a:prstGeom prst="rect">
              <a:avLst/>
            </a:pr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8" name="Freeform 80"/>
            <p:cNvSpPr>
              <a:spLocks noEditPoints="1"/>
            </p:cNvSpPr>
            <p:nvPr/>
          </p:nvSpPr>
          <p:spPr bwMode="black">
            <a:xfrm>
              <a:off x="2423" y="2148"/>
              <a:ext cx="125" cy="85"/>
            </a:xfrm>
            <a:custGeom>
              <a:avLst/>
              <a:gdLst>
                <a:gd name="T0" fmla="*/ 75 w 125"/>
                <a:gd name="T1" fmla="*/ 50 h 85"/>
                <a:gd name="T2" fmla="*/ 87 w 125"/>
                <a:gd name="T3" fmla="*/ 14 h 85"/>
                <a:gd name="T4" fmla="*/ 87 w 125"/>
                <a:gd name="T5" fmla="*/ 14 h 85"/>
                <a:gd name="T6" fmla="*/ 99 w 125"/>
                <a:gd name="T7" fmla="*/ 50 h 85"/>
                <a:gd name="T8" fmla="*/ 75 w 125"/>
                <a:gd name="T9" fmla="*/ 50 h 85"/>
                <a:gd name="T10" fmla="*/ 77 w 125"/>
                <a:gd name="T11" fmla="*/ 0 h 85"/>
                <a:gd name="T12" fmla="*/ 54 w 125"/>
                <a:gd name="T13" fmla="*/ 74 h 85"/>
                <a:gd name="T14" fmla="*/ 28 w 125"/>
                <a:gd name="T15" fmla="*/ 43 h 85"/>
                <a:gd name="T16" fmla="*/ 61 w 125"/>
                <a:gd name="T17" fmla="*/ 0 h 85"/>
                <a:gd name="T18" fmla="*/ 44 w 125"/>
                <a:gd name="T19" fmla="*/ 0 h 85"/>
                <a:gd name="T20" fmla="*/ 14 w 125"/>
                <a:gd name="T21" fmla="*/ 40 h 85"/>
                <a:gd name="T22" fmla="*/ 14 w 125"/>
                <a:gd name="T23" fmla="*/ 0 h 85"/>
                <a:gd name="T24" fmla="*/ 0 w 125"/>
                <a:gd name="T25" fmla="*/ 0 h 85"/>
                <a:gd name="T26" fmla="*/ 0 w 125"/>
                <a:gd name="T27" fmla="*/ 85 h 85"/>
                <a:gd name="T28" fmla="*/ 14 w 125"/>
                <a:gd name="T29" fmla="*/ 85 h 85"/>
                <a:gd name="T30" fmla="*/ 14 w 125"/>
                <a:gd name="T31" fmla="*/ 43 h 85"/>
                <a:gd name="T32" fmla="*/ 44 w 125"/>
                <a:gd name="T33" fmla="*/ 85 h 85"/>
                <a:gd name="T34" fmla="*/ 49 w 125"/>
                <a:gd name="T35" fmla="*/ 85 h 85"/>
                <a:gd name="T36" fmla="*/ 49 w 125"/>
                <a:gd name="T37" fmla="*/ 85 h 85"/>
                <a:gd name="T38" fmla="*/ 63 w 125"/>
                <a:gd name="T39" fmla="*/ 85 h 85"/>
                <a:gd name="T40" fmla="*/ 70 w 125"/>
                <a:gd name="T41" fmla="*/ 62 h 85"/>
                <a:gd name="T42" fmla="*/ 101 w 125"/>
                <a:gd name="T43" fmla="*/ 62 h 85"/>
                <a:gd name="T44" fmla="*/ 110 w 125"/>
                <a:gd name="T45" fmla="*/ 85 h 85"/>
                <a:gd name="T46" fmla="*/ 125 w 125"/>
                <a:gd name="T47" fmla="*/ 85 h 85"/>
                <a:gd name="T48" fmla="*/ 96 w 125"/>
                <a:gd name="T49" fmla="*/ 0 h 85"/>
                <a:gd name="T50" fmla="*/ 77 w 125"/>
                <a:gd name="T51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5" h="85">
                  <a:moveTo>
                    <a:pt x="75" y="50"/>
                  </a:moveTo>
                  <a:lnTo>
                    <a:pt x="87" y="14"/>
                  </a:lnTo>
                  <a:lnTo>
                    <a:pt x="87" y="14"/>
                  </a:lnTo>
                  <a:lnTo>
                    <a:pt x="99" y="50"/>
                  </a:lnTo>
                  <a:lnTo>
                    <a:pt x="75" y="50"/>
                  </a:lnTo>
                  <a:close/>
                  <a:moveTo>
                    <a:pt x="77" y="0"/>
                  </a:moveTo>
                  <a:lnTo>
                    <a:pt x="54" y="74"/>
                  </a:lnTo>
                  <a:lnTo>
                    <a:pt x="28" y="43"/>
                  </a:lnTo>
                  <a:lnTo>
                    <a:pt x="61" y="0"/>
                  </a:lnTo>
                  <a:lnTo>
                    <a:pt x="44" y="0"/>
                  </a:lnTo>
                  <a:lnTo>
                    <a:pt x="14" y="40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85"/>
                  </a:lnTo>
                  <a:lnTo>
                    <a:pt x="14" y="85"/>
                  </a:lnTo>
                  <a:lnTo>
                    <a:pt x="14" y="43"/>
                  </a:lnTo>
                  <a:lnTo>
                    <a:pt x="44" y="85"/>
                  </a:lnTo>
                  <a:lnTo>
                    <a:pt x="49" y="85"/>
                  </a:lnTo>
                  <a:lnTo>
                    <a:pt x="49" y="85"/>
                  </a:lnTo>
                  <a:lnTo>
                    <a:pt x="63" y="85"/>
                  </a:lnTo>
                  <a:lnTo>
                    <a:pt x="70" y="62"/>
                  </a:lnTo>
                  <a:lnTo>
                    <a:pt x="101" y="62"/>
                  </a:lnTo>
                  <a:lnTo>
                    <a:pt x="110" y="85"/>
                  </a:lnTo>
                  <a:lnTo>
                    <a:pt x="125" y="85"/>
                  </a:lnTo>
                  <a:lnTo>
                    <a:pt x="96" y="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9" name="Freeform 81"/>
            <p:cNvSpPr>
              <a:spLocks/>
            </p:cNvSpPr>
            <p:nvPr/>
          </p:nvSpPr>
          <p:spPr bwMode="black">
            <a:xfrm>
              <a:off x="3006" y="2148"/>
              <a:ext cx="80" cy="85"/>
            </a:xfrm>
            <a:custGeom>
              <a:avLst/>
              <a:gdLst>
                <a:gd name="T0" fmla="*/ 17 w 34"/>
                <a:gd name="T1" fmla="*/ 26 h 36"/>
                <a:gd name="T2" fmla="*/ 10 w 34"/>
                <a:gd name="T3" fmla="*/ 0 h 36"/>
                <a:gd name="T4" fmla="*/ 0 w 34"/>
                <a:gd name="T5" fmla="*/ 0 h 36"/>
                <a:gd name="T6" fmla="*/ 0 w 34"/>
                <a:gd name="T7" fmla="*/ 36 h 36"/>
                <a:gd name="T8" fmla="*/ 6 w 34"/>
                <a:gd name="T9" fmla="*/ 36 h 36"/>
                <a:gd name="T10" fmla="*/ 6 w 34"/>
                <a:gd name="T11" fmla="*/ 5 h 36"/>
                <a:gd name="T12" fmla="*/ 14 w 34"/>
                <a:gd name="T13" fmla="*/ 36 h 36"/>
                <a:gd name="T14" fmla="*/ 20 w 34"/>
                <a:gd name="T15" fmla="*/ 36 h 36"/>
                <a:gd name="T16" fmla="*/ 28 w 34"/>
                <a:gd name="T17" fmla="*/ 5 h 36"/>
                <a:gd name="T18" fmla="*/ 28 w 34"/>
                <a:gd name="T19" fmla="*/ 36 h 36"/>
                <a:gd name="T20" fmla="*/ 34 w 34"/>
                <a:gd name="T21" fmla="*/ 36 h 36"/>
                <a:gd name="T22" fmla="*/ 34 w 34"/>
                <a:gd name="T23" fmla="*/ 0 h 36"/>
                <a:gd name="T24" fmla="*/ 23 w 34"/>
                <a:gd name="T25" fmla="*/ 0 h 36"/>
                <a:gd name="T26" fmla="*/ 17 w 34"/>
                <a:gd name="T27" fmla="*/ 2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6">
                  <a:moveTo>
                    <a:pt x="17" y="26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6"/>
                    <a:pt x="6" y="36"/>
                    <a:pt x="6" y="36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14" y="36"/>
                    <a:pt x="14" y="36"/>
                    <a:pt x="14" y="36"/>
                  </a:cubicBezTo>
                  <a:cubicBezTo>
                    <a:pt x="14" y="36"/>
                    <a:pt x="16" y="36"/>
                    <a:pt x="20" y="36"/>
                  </a:cubicBezTo>
                  <a:cubicBezTo>
                    <a:pt x="20" y="36"/>
                    <a:pt x="28" y="5"/>
                    <a:pt x="28" y="5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17" y="26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0" name="Freeform 82"/>
            <p:cNvSpPr>
              <a:spLocks noEditPoints="1"/>
            </p:cNvSpPr>
            <p:nvPr/>
          </p:nvSpPr>
          <p:spPr bwMode="black">
            <a:xfrm>
              <a:off x="3093" y="2148"/>
              <a:ext cx="78" cy="85"/>
            </a:xfrm>
            <a:custGeom>
              <a:avLst/>
              <a:gdLst>
                <a:gd name="T0" fmla="*/ 26 w 78"/>
                <a:gd name="T1" fmla="*/ 50 h 85"/>
                <a:gd name="T2" fmla="*/ 38 w 78"/>
                <a:gd name="T3" fmla="*/ 14 h 85"/>
                <a:gd name="T4" fmla="*/ 38 w 78"/>
                <a:gd name="T5" fmla="*/ 14 h 85"/>
                <a:gd name="T6" fmla="*/ 50 w 78"/>
                <a:gd name="T7" fmla="*/ 50 h 85"/>
                <a:gd name="T8" fmla="*/ 26 w 78"/>
                <a:gd name="T9" fmla="*/ 50 h 85"/>
                <a:gd name="T10" fmla="*/ 29 w 78"/>
                <a:gd name="T11" fmla="*/ 0 h 85"/>
                <a:gd name="T12" fmla="*/ 0 w 78"/>
                <a:gd name="T13" fmla="*/ 85 h 85"/>
                <a:gd name="T14" fmla="*/ 14 w 78"/>
                <a:gd name="T15" fmla="*/ 85 h 85"/>
                <a:gd name="T16" fmla="*/ 21 w 78"/>
                <a:gd name="T17" fmla="*/ 62 h 85"/>
                <a:gd name="T18" fmla="*/ 55 w 78"/>
                <a:gd name="T19" fmla="*/ 62 h 85"/>
                <a:gd name="T20" fmla="*/ 62 w 78"/>
                <a:gd name="T21" fmla="*/ 85 h 85"/>
                <a:gd name="T22" fmla="*/ 78 w 78"/>
                <a:gd name="T23" fmla="*/ 85 h 85"/>
                <a:gd name="T24" fmla="*/ 47 w 78"/>
                <a:gd name="T25" fmla="*/ 0 h 85"/>
                <a:gd name="T26" fmla="*/ 29 w 78"/>
                <a:gd name="T27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" h="85">
                  <a:moveTo>
                    <a:pt x="26" y="50"/>
                  </a:moveTo>
                  <a:lnTo>
                    <a:pt x="38" y="14"/>
                  </a:lnTo>
                  <a:lnTo>
                    <a:pt x="38" y="14"/>
                  </a:lnTo>
                  <a:lnTo>
                    <a:pt x="50" y="50"/>
                  </a:lnTo>
                  <a:lnTo>
                    <a:pt x="26" y="50"/>
                  </a:lnTo>
                  <a:close/>
                  <a:moveTo>
                    <a:pt x="29" y="0"/>
                  </a:moveTo>
                  <a:lnTo>
                    <a:pt x="0" y="85"/>
                  </a:lnTo>
                  <a:lnTo>
                    <a:pt x="14" y="85"/>
                  </a:lnTo>
                  <a:lnTo>
                    <a:pt x="21" y="62"/>
                  </a:lnTo>
                  <a:lnTo>
                    <a:pt x="55" y="62"/>
                  </a:lnTo>
                  <a:lnTo>
                    <a:pt x="62" y="85"/>
                  </a:lnTo>
                  <a:lnTo>
                    <a:pt x="78" y="85"/>
                  </a:lnTo>
                  <a:lnTo>
                    <a:pt x="47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1" name="Freeform 83"/>
            <p:cNvSpPr>
              <a:spLocks/>
            </p:cNvSpPr>
            <p:nvPr/>
          </p:nvSpPr>
          <p:spPr bwMode="black">
            <a:xfrm>
              <a:off x="3176" y="2148"/>
              <a:ext cx="68" cy="85"/>
            </a:xfrm>
            <a:custGeom>
              <a:avLst/>
              <a:gdLst>
                <a:gd name="T0" fmla="*/ 23 w 29"/>
                <a:gd name="T1" fmla="*/ 28 h 36"/>
                <a:gd name="T2" fmla="*/ 9 w 29"/>
                <a:gd name="T3" fmla="*/ 0 h 36"/>
                <a:gd name="T4" fmla="*/ 0 w 29"/>
                <a:gd name="T5" fmla="*/ 0 h 36"/>
                <a:gd name="T6" fmla="*/ 0 w 29"/>
                <a:gd name="T7" fmla="*/ 36 h 36"/>
                <a:gd name="T8" fmla="*/ 6 w 29"/>
                <a:gd name="T9" fmla="*/ 36 h 36"/>
                <a:gd name="T10" fmla="*/ 6 w 29"/>
                <a:gd name="T11" fmla="*/ 9 h 36"/>
                <a:gd name="T12" fmla="*/ 20 w 29"/>
                <a:gd name="T13" fmla="*/ 36 h 36"/>
                <a:gd name="T14" fmla="*/ 29 w 29"/>
                <a:gd name="T15" fmla="*/ 36 h 36"/>
                <a:gd name="T16" fmla="*/ 29 w 29"/>
                <a:gd name="T17" fmla="*/ 0 h 36"/>
                <a:gd name="T18" fmla="*/ 23 w 29"/>
                <a:gd name="T19" fmla="*/ 0 h 36"/>
                <a:gd name="T20" fmla="*/ 23 w 29"/>
                <a:gd name="T21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36">
                  <a:moveTo>
                    <a:pt x="23" y="28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6"/>
                    <a:pt x="6" y="36"/>
                    <a:pt x="6" y="36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28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2" name="Freeform 84"/>
            <p:cNvSpPr>
              <a:spLocks/>
            </p:cNvSpPr>
            <p:nvPr/>
          </p:nvSpPr>
          <p:spPr bwMode="black">
            <a:xfrm>
              <a:off x="3459" y="2148"/>
              <a:ext cx="50" cy="85"/>
            </a:xfrm>
            <a:custGeom>
              <a:avLst/>
              <a:gdLst>
                <a:gd name="T0" fmla="*/ 21 w 21"/>
                <a:gd name="T1" fmla="*/ 31 h 36"/>
                <a:gd name="T2" fmla="*/ 6 w 21"/>
                <a:gd name="T3" fmla="*/ 31 h 36"/>
                <a:gd name="T4" fmla="*/ 6 w 21"/>
                <a:gd name="T5" fmla="*/ 21 h 36"/>
                <a:gd name="T6" fmla="*/ 17 w 21"/>
                <a:gd name="T7" fmla="*/ 21 h 36"/>
                <a:gd name="T8" fmla="*/ 17 w 21"/>
                <a:gd name="T9" fmla="*/ 15 h 36"/>
                <a:gd name="T10" fmla="*/ 6 w 21"/>
                <a:gd name="T11" fmla="*/ 15 h 36"/>
                <a:gd name="T12" fmla="*/ 6 w 21"/>
                <a:gd name="T13" fmla="*/ 5 h 36"/>
                <a:gd name="T14" fmla="*/ 20 w 21"/>
                <a:gd name="T15" fmla="*/ 5 h 36"/>
                <a:gd name="T16" fmla="*/ 20 w 21"/>
                <a:gd name="T17" fmla="*/ 0 h 36"/>
                <a:gd name="T18" fmla="*/ 0 w 21"/>
                <a:gd name="T19" fmla="*/ 0 h 36"/>
                <a:gd name="T20" fmla="*/ 0 w 21"/>
                <a:gd name="T21" fmla="*/ 36 h 36"/>
                <a:gd name="T22" fmla="*/ 21 w 21"/>
                <a:gd name="T23" fmla="*/ 36 h 36"/>
                <a:gd name="T24" fmla="*/ 21 w 21"/>
                <a:gd name="T25" fmla="*/ 3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6">
                  <a:moveTo>
                    <a:pt x="21" y="31"/>
                  </a:moveTo>
                  <a:cubicBezTo>
                    <a:pt x="6" y="31"/>
                    <a:pt x="6" y="31"/>
                    <a:pt x="6" y="3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8" y="5"/>
                    <a:pt x="20" y="5"/>
                    <a:pt x="20" y="5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6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1" y="36"/>
                    <a:pt x="21" y="36"/>
                    <a:pt x="21" y="36"/>
                  </a:cubicBezTo>
                  <a:lnTo>
                    <a:pt x="21" y="31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3" name="Freeform 85"/>
            <p:cNvSpPr>
              <a:spLocks/>
            </p:cNvSpPr>
            <p:nvPr/>
          </p:nvSpPr>
          <p:spPr bwMode="black">
            <a:xfrm>
              <a:off x="3258" y="2148"/>
              <a:ext cx="194" cy="85"/>
            </a:xfrm>
            <a:custGeom>
              <a:avLst/>
              <a:gdLst>
                <a:gd name="T0" fmla="*/ 49 w 82"/>
                <a:gd name="T1" fmla="*/ 0 h 36"/>
                <a:gd name="T2" fmla="*/ 49 w 82"/>
                <a:gd name="T3" fmla="*/ 0 h 36"/>
                <a:gd name="T4" fmla="*/ 48 w 82"/>
                <a:gd name="T5" fmla="*/ 0 h 36"/>
                <a:gd name="T6" fmla="*/ 48 w 82"/>
                <a:gd name="T7" fmla="*/ 28 h 36"/>
                <a:gd name="T8" fmla="*/ 34 w 82"/>
                <a:gd name="T9" fmla="*/ 0 h 36"/>
                <a:gd name="T10" fmla="*/ 26 w 82"/>
                <a:gd name="T11" fmla="*/ 0 h 36"/>
                <a:gd name="T12" fmla="*/ 26 w 82"/>
                <a:gd name="T13" fmla="*/ 31 h 36"/>
                <a:gd name="T14" fmla="*/ 7 w 82"/>
                <a:gd name="T15" fmla="*/ 31 h 36"/>
                <a:gd name="T16" fmla="*/ 7 w 82"/>
                <a:gd name="T17" fmla="*/ 21 h 36"/>
                <a:gd name="T18" fmla="*/ 18 w 82"/>
                <a:gd name="T19" fmla="*/ 21 h 36"/>
                <a:gd name="T20" fmla="*/ 18 w 82"/>
                <a:gd name="T21" fmla="*/ 15 h 36"/>
                <a:gd name="T22" fmla="*/ 7 w 82"/>
                <a:gd name="T23" fmla="*/ 15 h 36"/>
                <a:gd name="T24" fmla="*/ 7 w 82"/>
                <a:gd name="T25" fmla="*/ 5 h 36"/>
                <a:gd name="T26" fmla="*/ 20 w 82"/>
                <a:gd name="T27" fmla="*/ 5 h 36"/>
                <a:gd name="T28" fmla="*/ 20 w 82"/>
                <a:gd name="T29" fmla="*/ 0 h 36"/>
                <a:gd name="T30" fmla="*/ 0 w 82"/>
                <a:gd name="T31" fmla="*/ 0 h 36"/>
                <a:gd name="T32" fmla="*/ 0 w 82"/>
                <a:gd name="T33" fmla="*/ 36 h 36"/>
                <a:gd name="T34" fmla="*/ 31 w 82"/>
                <a:gd name="T35" fmla="*/ 36 h 36"/>
                <a:gd name="T36" fmla="*/ 31 w 82"/>
                <a:gd name="T37" fmla="*/ 36 h 36"/>
                <a:gd name="T38" fmla="*/ 31 w 82"/>
                <a:gd name="T39" fmla="*/ 9 h 36"/>
                <a:gd name="T40" fmla="*/ 46 w 82"/>
                <a:gd name="T41" fmla="*/ 36 h 36"/>
                <a:gd name="T42" fmla="*/ 54 w 82"/>
                <a:gd name="T43" fmla="*/ 36 h 36"/>
                <a:gd name="T44" fmla="*/ 54 w 82"/>
                <a:gd name="T45" fmla="*/ 5 h 36"/>
                <a:gd name="T46" fmla="*/ 65 w 82"/>
                <a:gd name="T47" fmla="*/ 5 h 36"/>
                <a:gd name="T48" fmla="*/ 65 w 82"/>
                <a:gd name="T49" fmla="*/ 36 h 36"/>
                <a:gd name="T50" fmla="*/ 71 w 82"/>
                <a:gd name="T51" fmla="*/ 36 h 36"/>
                <a:gd name="T52" fmla="*/ 71 w 82"/>
                <a:gd name="T53" fmla="*/ 5 h 36"/>
                <a:gd name="T54" fmla="*/ 82 w 82"/>
                <a:gd name="T55" fmla="*/ 5 h 36"/>
                <a:gd name="T56" fmla="*/ 82 w 82"/>
                <a:gd name="T57" fmla="*/ 0 h 36"/>
                <a:gd name="T58" fmla="*/ 49 w 82"/>
                <a:gd name="T5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2" h="36">
                  <a:moveTo>
                    <a:pt x="49" y="0"/>
                  </a:moveTo>
                  <a:cubicBezTo>
                    <a:pt x="49" y="0"/>
                    <a:pt x="49" y="0"/>
                    <a:pt x="49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8" y="28"/>
                    <a:pt x="48" y="28"/>
                    <a:pt x="48" y="28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5"/>
                    <a:pt x="20" y="5"/>
                    <a:pt x="20" y="5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7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1" y="9"/>
                    <a:pt x="31" y="9"/>
                    <a:pt x="31" y="9"/>
                  </a:cubicBezTo>
                  <a:cubicBezTo>
                    <a:pt x="46" y="36"/>
                    <a:pt x="46" y="36"/>
                    <a:pt x="46" y="36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8" y="5"/>
                    <a:pt x="62" y="5"/>
                    <a:pt x="65" y="5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71" y="36"/>
                    <a:pt x="71" y="36"/>
                    <a:pt x="71" y="36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82" y="5"/>
                    <a:pt x="82" y="5"/>
                    <a:pt x="82" y="5"/>
                  </a:cubicBezTo>
                  <a:cubicBezTo>
                    <a:pt x="82" y="0"/>
                    <a:pt x="82" y="0"/>
                    <a:pt x="82" y="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4" name="Freeform 86"/>
            <p:cNvSpPr>
              <a:spLocks noEditPoints="1"/>
            </p:cNvSpPr>
            <p:nvPr/>
          </p:nvSpPr>
          <p:spPr bwMode="black">
            <a:xfrm>
              <a:off x="2874" y="2148"/>
              <a:ext cx="120" cy="85"/>
            </a:xfrm>
            <a:custGeom>
              <a:avLst/>
              <a:gdLst>
                <a:gd name="T0" fmla="*/ 32 w 51"/>
                <a:gd name="T1" fmla="*/ 15 h 36"/>
                <a:gd name="T2" fmla="*/ 32 w 51"/>
                <a:gd name="T3" fmla="*/ 15 h 36"/>
                <a:gd name="T4" fmla="*/ 32 w 51"/>
                <a:gd name="T5" fmla="*/ 5 h 36"/>
                <a:gd name="T6" fmla="*/ 37 w 51"/>
                <a:gd name="T7" fmla="*/ 5 h 36"/>
                <a:gd name="T8" fmla="*/ 44 w 51"/>
                <a:gd name="T9" fmla="*/ 10 h 36"/>
                <a:gd name="T10" fmla="*/ 37 w 51"/>
                <a:gd name="T11" fmla="*/ 15 h 36"/>
                <a:gd name="T12" fmla="*/ 32 w 51"/>
                <a:gd name="T13" fmla="*/ 15 h 36"/>
                <a:gd name="T14" fmla="*/ 47 w 51"/>
                <a:gd name="T15" fmla="*/ 18 h 36"/>
                <a:gd name="T16" fmla="*/ 50 w 51"/>
                <a:gd name="T17" fmla="*/ 10 h 36"/>
                <a:gd name="T18" fmla="*/ 47 w 51"/>
                <a:gd name="T19" fmla="*/ 3 h 36"/>
                <a:gd name="T20" fmla="*/ 36 w 51"/>
                <a:gd name="T21" fmla="*/ 0 h 36"/>
                <a:gd name="T22" fmla="*/ 26 w 51"/>
                <a:gd name="T23" fmla="*/ 0 h 36"/>
                <a:gd name="T24" fmla="*/ 26 w 51"/>
                <a:gd name="T25" fmla="*/ 15 h 36"/>
                <a:gd name="T26" fmla="*/ 26 w 51"/>
                <a:gd name="T27" fmla="*/ 15 h 36"/>
                <a:gd name="T28" fmla="*/ 26 w 51"/>
                <a:gd name="T29" fmla="*/ 31 h 36"/>
                <a:gd name="T30" fmla="*/ 7 w 51"/>
                <a:gd name="T31" fmla="*/ 31 h 36"/>
                <a:gd name="T32" fmla="*/ 7 w 51"/>
                <a:gd name="T33" fmla="*/ 21 h 36"/>
                <a:gd name="T34" fmla="*/ 18 w 51"/>
                <a:gd name="T35" fmla="*/ 21 h 36"/>
                <a:gd name="T36" fmla="*/ 18 w 51"/>
                <a:gd name="T37" fmla="*/ 15 h 36"/>
                <a:gd name="T38" fmla="*/ 7 w 51"/>
                <a:gd name="T39" fmla="*/ 15 h 36"/>
                <a:gd name="T40" fmla="*/ 7 w 51"/>
                <a:gd name="T41" fmla="*/ 5 h 36"/>
                <a:gd name="T42" fmla="*/ 20 w 51"/>
                <a:gd name="T43" fmla="*/ 5 h 36"/>
                <a:gd name="T44" fmla="*/ 20 w 51"/>
                <a:gd name="T45" fmla="*/ 0 h 36"/>
                <a:gd name="T46" fmla="*/ 0 w 51"/>
                <a:gd name="T47" fmla="*/ 0 h 36"/>
                <a:gd name="T48" fmla="*/ 0 w 51"/>
                <a:gd name="T49" fmla="*/ 36 h 36"/>
                <a:gd name="T50" fmla="*/ 32 w 51"/>
                <a:gd name="T51" fmla="*/ 36 h 36"/>
                <a:gd name="T52" fmla="*/ 32 w 51"/>
                <a:gd name="T53" fmla="*/ 21 h 36"/>
                <a:gd name="T54" fmla="*/ 35 w 51"/>
                <a:gd name="T55" fmla="*/ 21 h 36"/>
                <a:gd name="T56" fmla="*/ 44 w 51"/>
                <a:gd name="T57" fmla="*/ 36 h 36"/>
                <a:gd name="T58" fmla="*/ 51 w 51"/>
                <a:gd name="T59" fmla="*/ 36 h 36"/>
                <a:gd name="T60" fmla="*/ 42 w 51"/>
                <a:gd name="T61" fmla="*/ 20 h 36"/>
                <a:gd name="T62" fmla="*/ 47 w 51"/>
                <a:gd name="T63" fmla="*/ 1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1" h="36">
                  <a:moveTo>
                    <a:pt x="32" y="15"/>
                  </a:moveTo>
                  <a:cubicBezTo>
                    <a:pt x="32" y="15"/>
                    <a:pt x="32" y="15"/>
                    <a:pt x="32" y="15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42" y="5"/>
                    <a:pt x="44" y="7"/>
                    <a:pt x="44" y="10"/>
                  </a:cubicBezTo>
                  <a:cubicBezTo>
                    <a:pt x="44" y="14"/>
                    <a:pt x="42" y="15"/>
                    <a:pt x="37" y="15"/>
                  </a:cubicBezTo>
                  <a:lnTo>
                    <a:pt x="32" y="15"/>
                  </a:lnTo>
                  <a:close/>
                  <a:moveTo>
                    <a:pt x="47" y="18"/>
                  </a:moveTo>
                  <a:cubicBezTo>
                    <a:pt x="49" y="16"/>
                    <a:pt x="50" y="14"/>
                    <a:pt x="50" y="10"/>
                  </a:cubicBezTo>
                  <a:cubicBezTo>
                    <a:pt x="50" y="7"/>
                    <a:pt x="49" y="4"/>
                    <a:pt x="47" y="3"/>
                  </a:cubicBezTo>
                  <a:cubicBezTo>
                    <a:pt x="44" y="1"/>
                    <a:pt x="41" y="0"/>
                    <a:pt x="3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5"/>
                    <a:pt x="20" y="5"/>
                    <a:pt x="20" y="5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7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8" y="25"/>
                    <a:pt x="44" y="36"/>
                    <a:pt x="44" y="36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42" y="20"/>
                    <a:pt x="42" y="20"/>
                    <a:pt x="42" y="20"/>
                  </a:cubicBezTo>
                  <a:cubicBezTo>
                    <a:pt x="44" y="20"/>
                    <a:pt x="45" y="19"/>
                    <a:pt x="47" y="18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5" name="Freeform 87"/>
            <p:cNvSpPr>
              <a:spLocks noEditPoints="1"/>
            </p:cNvSpPr>
            <p:nvPr/>
          </p:nvSpPr>
          <p:spPr bwMode="black">
            <a:xfrm>
              <a:off x="2642" y="2148"/>
              <a:ext cx="121" cy="85"/>
            </a:xfrm>
            <a:custGeom>
              <a:avLst/>
              <a:gdLst>
                <a:gd name="T0" fmla="*/ 32 w 51"/>
                <a:gd name="T1" fmla="*/ 15 h 36"/>
                <a:gd name="T2" fmla="*/ 32 w 51"/>
                <a:gd name="T3" fmla="*/ 15 h 36"/>
                <a:gd name="T4" fmla="*/ 32 w 51"/>
                <a:gd name="T5" fmla="*/ 5 h 36"/>
                <a:gd name="T6" fmla="*/ 37 w 51"/>
                <a:gd name="T7" fmla="*/ 5 h 36"/>
                <a:gd name="T8" fmla="*/ 43 w 51"/>
                <a:gd name="T9" fmla="*/ 10 h 36"/>
                <a:gd name="T10" fmla="*/ 37 w 51"/>
                <a:gd name="T11" fmla="*/ 15 h 36"/>
                <a:gd name="T12" fmla="*/ 32 w 51"/>
                <a:gd name="T13" fmla="*/ 15 h 36"/>
                <a:gd name="T14" fmla="*/ 46 w 51"/>
                <a:gd name="T15" fmla="*/ 18 h 36"/>
                <a:gd name="T16" fmla="*/ 50 w 51"/>
                <a:gd name="T17" fmla="*/ 10 h 36"/>
                <a:gd name="T18" fmla="*/ 46 w 51"/>
                <a:gd name="T19" fmla="*/ 3 h 36"/>
                <a:gd name="T20" fmla="*/ 36 w 51"/>
                <a:gd name="T21" fmla="*/ 0 h 36"/>
                <a:gd name="T22" fmla="*/ 25 w 51"/>
                <a:gd name="T23" fmla="*/ 0 h 36"/>
                <a:gd name="T24" fmla="*/ 25 w 51"/>
                <a:gd name="T25" fmla="*/ 15 h 36"/>
                <a:gd name="T26" fmla="*/ 25 w 51"/>
                <a:gd name="T27" fmla="*/ 15 h 36"/>
                <a:gd name="T28" fmla="*/ 25 w 51"/>
                <a:gd name="T29" fmla="*/ 31 h 36"/>
                <a:gd name="T30" fmla="*/ 6 w 51"/>
                <a:gd name="T31" fmla="*/ 31 h 36"/>
                <a:gd name="T32" fmla="*/ 6 w 51"/>
                <a:gd name="T33" fmla="*/ 21 h 36"/>
                <a:gd name="T34" fmla="*/ 17 w 51"/>
                <a:gd name="T35" fmla="*/ 21 h 36"/>
                <a:gd name="T36" fmla="*/ 17 w 51"/>
                <a:gd name="T37" fmla="*/ 15 h 36"/>
                <a:gd name="T38" fmla="*/ 6 w 51"/>
                <a:gd name="T39" fmla="*/ 15 h 36"/>
                <a:gd name="T40" fmla="*/ 6 w 51"/>
                <a:gd name="T41" fmla="*/ 5 h 36"/>
                <a:gd name="T42" fmla="*/ 20 w 51"/>
                <a:gd name="T43" fmla="*/ 5 h 36"/>
                <a:gd name="T44" fmla="*/ 20 w 51"/>
                <a:gd name="T45" fmla="*/ 0 h 36"/>
                <a:gd name="T46" fmla="*/ 0 w 51"/>
                <a:gd name="T47" fmla="*/ 0 h 36"/>
                <a:gd name="T48" fmla="*/ 0 w 51"/>
                <a:gd name="T49" fmla="*/ 36 h 36"/>
                <a:gd name="T50" fmla="*/ 32 w 51"/>
                <a:gd name="T51" fmla="*/ 36 h 36"/>
                <a:gd name="T52" fmla="*/ 32 w 51"/>
                <a:gd name="T53" fmla="*/ 21 h 36"/>
                <a:gd name="T54" fmla="*/ 35 w 51"/>
                <a:gd name="T55" fmla="*/ 21 h 36"/>
                <a:gd name="T56" fmla="*/ 44 w 51"/>
                <a:gd name="T57" fmla="*/ 36 h 36"/>
                <a:gd name="T58" fmla="*/ 51 w 51"/>
                <a:gd name="T59" fmla="*/ 36 h 36"/>
                <a:gd name="T60" fmla="*/ 41 w 51"/>
                <a:gd name="T61" fmla="*/ 20 h 36"/>
                <a:gd name="T62" fmla="*/ 46 w 51"/>
                <a:gd name="T63" fmla="*/ 1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1" h="36">
                  <a:moveTo>
                    <a:pt x="32" y="15"/>
                  </a:moveTo>
                  <a:cubicBezTo>
                    <a:pt x="32" y="15"/>
                    <a:pt x="32" y="15"/>
                    <a:pt x="32" y="15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42" y="5"/>
                    <a:pt x="43" y="7"/>
                    <a:pt x="43" y="10"/>
                  </a:cubicBezTo>
                  <a:cubicBezTo>
                    <a:pt x="43" y="14"/>
                    <a:pt x="42" y="15"/>
                    <a:pt x="37" y="15"/>
                  </a:cubicBezTo>
                  <a:lnTo>
                    <a:pt x="32" y="15"/>
                  </a:lnTo>
                  <a:close/>
                  <a:moveTo>
                    <a:pt x="46" y="18"/>
                  </a:moveTo>
                  <a:cubicBezTo>
                    <a:pt x="48" y="16"/>
                    <a:pt x="50" y="14"/>
                    <a:pt x="50" y="10"/>
                  </a:cubicBezTo>
                  <a:cubicBezTo>
                    <a:pt x="50" y="7"/>
                    <a:pt x="48" y="4"/>
                    <a:pt x="46" y="3"/>
                  </a:cubicBezTo>
                  <a:cubicBezTo>
                    <a:pt x="44" y="1"/>
                    <a:pt x="41" y="0"/>
                    <a:pt x="36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8" y="5"/>
                    <a:pt x="20" y="5"/>
                    <a:pt x="20" y="5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6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8" y="25"/>
                    <a:pt x="44" y="36"/>
                    <a:pt x="44" y="36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43" y="20"/>
                    <a:pt x="45" y="19"/>
                    <a:pt x="46" y="18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6" name="Freeform 88"/>
            <p:cNvSpPr>
              <a:spLocks noEditPoints="1"/>
            </p:cNvSpPr>
            <p:nvPr/>
          </p:nvSpPr>
          <p:spPr bwMode="black">
            <a:xfrm>
              <a:off x="2807" y="2148"/>
              <a:ext cx="59" cy="85"/>
            </a:xfrm>
            <a:custGeom>
              <a:avLst/>
              <a:gdLst>
                <a:gd name="T0" fmla="*/ 12 w 25"/>
                <a:gd name="T1" fmla="*/ 16 h 36"/>
                <a:gd name="T2" fmla="*/ 7 w 25"/>
                <a:gd name="T3" fmla="*/ 16 h 36"/>
                <a:gd name="T4" fmla="*/ 7 w 25"/>
                <a:gd name="T5" fmla="*/ 5 h 36"/>
                <a:gd name="T6" fmla="*/ 12 w 25"/>
                <a:gd name="T7" fmla="*/ 5 h 36"/>
                <a:gd name="T8" fmla="*/ 18 w 25"/>
                <a:gd name="T9" fmla="*/ 11 h 36"/>
                <a:gd name="T10" fmla="*/ 12 w 25"/>
                <a:gd name="T11" fmla="*/ 16 h 36"/>
                <a:gd name="T12" fmla="*/ 21 w 25"/>
                <a:gd name="T13" fmla="*/ 3 h 36"/>
                <a:gd name="T14" fmla="*/ 11 w 25"/>
                <a:gd name="T15" fmla="*/ 0 h 36"/>
                <a:gd name="T16" fmla="*/ 0 w 25"/>
                <a:gd name="T17" fmla="*/ 0 h 36"/>
                <a:gd name="T18" fmla="*/ 0 w 25"/>
                <a:gd name="T19" fmla="*/ 21 h 36"/>
                <a:gd name="T20" fmla="*/ 0 w 25"/>
                <a:gd name="T21" fmla="*/ 36 h 36"/>
                <a:gd name="T22" fmla="*/ 7 w 25"/>
                <a:gd name="T23" fmla="*/ 36 h 36"/>
                <a:gd name="T24" fmla="*/ 7 w 25"/>
                <a:gd name="T25" fmla="*/ 21 h 36"/>
                <a:gd name="T26" fmla="*/ 11 w 25"/>
                <a:gd name="T27" fmla="*/ 21 h 36"/>
                <a:gd name="T28" fmla="*/ 21 w 25"/>
                <a:gd name="T29" fmla="*/ 18 h 36"/>
                <a:gd name="T30" fmla="*/ 25 w 25"/>
                <a:gd name="T31" fmla="*/ 11 h 36"/>
                <a:gd name="T32" fmla="*/ 21 w 25"/>
                <a:gd name="T33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36">
                  <a:moveTo>
                    <a:pt x="12" y="16"/>
                  </a:moveTo>
                  <a:cubicBezTo>
                    <a:pt x="7" y="16"/>
                    <a:pt x="7" y="16"/>
                    <a:pt x="7" y="16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7" y="5"/>
                    <a:pt x="18" y="7"/>
                    <a:pt x="18" y="11"/>
                  </a:cubicBezTo>
                  <a:cubicBezTo>
                    <a:pt x="18" y="14"/>
                    <a:pt x="16" y="16"/>
                    <a:pt x="12" y="16"/>
                  </a:cubicBezTo>
                  <a:close/>
                  <a:moveTo>
                    <a:pt x="21" y="3"/>
                  </a:moveTo>
                  <a:cubicBezTo>
                    <a:pt x="19" y="1"/>
                    <a:pt x="16" y="0"/>
                    <a:pt x="1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6" y="21"/>
                    <a:pt x="19" y="20"/>
                    <a:pt x="21" y="18"/>
                  </a:cubicBezTo>
                  <a:cubicBezTo>
                    <a:pt x="23" y="17"/>
                    <a:pt x="25" y="14"/>
                    <a:pt x="25" y="11"/>
                  </a:cubicBezTo>
                  <a:cubicBezTo>
                    <a:pt x="25" y="7"/>
                    <a:pt x="23" y="4"/>
                    <a:pt x="21" y="3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7" name="Freeform 89"/>
            <p:cNvSpPr>
              <a:spLocks/>
            </p:cNvSpPr>
            <p:nvPr/>
          </p:nvSpPr>
          <p:spPr bwMode="black">
            <a:xfrm>
              <a:off x="2578" y="2146"/>
              <a:ext cx="55" cy="87"/>
            </a:xfrm>
            <a:custGeom>
              <a:avLst/>
              <a:gdLst>
                <a:gd name="T0" fmla="*/ 14 w 23"/>
                <a:gd name="T1" fmla="*/ 16 h 37"/>
                <a:gd name="T2" fmla="*/ 6 w 23"/>
                <a:gd name="T3" fmla="*/ 10 h 37"/>
                <a:gd name="T4" fmla="*/ 13 w 23"/>
                <a:gd name="T5" fmla="*/ 5 h 37"/>
                <a:gd name="T6" fmla="*/ 21 w 23"/>
                <a:gd name="T7" fmla="*/ 7 h 37"/>
                <a:gd name="T8" fmla="*/ 21 w 23"/>
                <a:gd name="T9" fmla="*/ 2 h 37"/>
                <a:gd name="T10" fmla="*/ 13 w 23"/>
                <a:gd name="T11" fmla="*/ 0 h 37"/>
                <a:gd name="T12" fmla="*/ 0 w 23"/>
                <a:gd name="T13" fmla="*/ 11 h 37"/>
                <a:gd name="T14" fmla="*/ 10 w 23"/>
                <a:gd name="T15" fmla="*/ 21 h 37"/>
                <a:gd name="T16" fmla="*/ 17 w 23"/>
                <a:gd name="T17" fmla="*/ 27 h 37"/>
                <a:gd name="T18" fmla="*/ 10 w 23"/>
                <a:gd name="T19" fmla="*/ 32 h 37"/>
                <a:gd name="T20" fmla="*/ 0 w 23"/>
                <a:gd name="T21" fmla="*/ 30 h 37"/>
                <a:gd name="T22" fmla="*/ 0 w 23"/>
                <a:gd name="T23" fmla="*/ 35 h 37"/>
                <a:gd name="T24" fmla="*/ 9 w 23"/>
                <a:gd name="T25" fmla="*/ 37 h 37"/>
                <a:gd name="T26" fmla="*/ 23 w 23"/>
                <a:gd name="T27" fmla="*/ 27 h 37"/>
                <a:gd name="T28" fmla="*/ 14 w 23"/>
                <a:gd name="T29" fmla="*/ 1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" h="37">
                  <a:moveTo>
                    <a:pt x="14" y="16"/>
                  </a:moveTo>
                  <a:cubicBezTo>
                    <a:pt x="9" y="14"/>
                    <a:pt x="6" y="13"/>
                    <a:pt x="6" y="10"/>
                  </a:cubicBezTo>
                  <a:cubicBezTo>
                    <a:pt x="6" y="8"/>
                    <a:pt x="9" y="5"/>
                    <a:pt x="13" y="5"/>
                  </a:cubicBezTo>
                  <a:cubicBezTo>
                    <a:pt x="16" y="5"/>
                    <a:pt x="19" y="6"/>
                    <a:pt x="21" y="7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19" y="1"/>
                    <a:pt x="16" y="0"/>
                    <a:pt x="13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6"/>
                    <a:pt x="4" y="19"/>
                    <a:pt x="10" y="21"/>
                  </a:cubicBezTo>
                  <a:cubicBezTo>
                    <a:pt x="15" y="23"/>
                    <a:pt x="17" y="24"/>
                    <a:pt x="17" y="27"/>
                  </a:cubicBezTo>
                  <a:cubicBezTo>
                    <a:pt x="17" y="30"/>
                    <a:pt x="14" y="32"/>
                    <a:pt x="10" y="32"/>
                  </a:cubicBezTo>
                  <a:cubicBezTo>
                    <a:pt x="6" y="32"/>
                    <a:pt x="2" y="31"/>
                    <a:pt x="0" y="3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2" y="37"/>
                    <a:pt x="6" y="37"/>
                    <a:pt x="9" y="37"/>
                  </a:cubicBezTo>
                  <a:cubicBezTo>
                    <a:pt x="19" y="37"/>
                    <a:pt x="23" y="32"/>
                    <a:pt x="23" y="27"/>
                  </a:cubicBezTo>
                  <a:cubicBezTo>
                    <a:pt x="23" y="21"/>
                    <a:pt x="20" y="18"/>
                    <a:pt x="14" y="16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90"/>
            <p:cNvSpPr>
              <a:spLocks noEditPoints="1"/>
            </p:cNvSpPr>
            <p:nvPr/>
          </p:nvSpPr>
          <p:spPr bwMode="black">
            <a:xfrm>
              <a:off x="3518" y="2200"/>
              <a:ext cx="36" cy="36"/>
            </a:xfrm>
            <a:custGeom>
              <a:avLst/>
              <a:gdLst>
                <a:gd name="T0" fmla="*/ 6 w 15"/>
                <a:gd name="T1" fmla="*/ 7 h 15"/>
                <a:gd name="T2" fmla="*/ 6 w 15"/>
                <a:gd name="T3" fmla="*/ 5 h 15"/>
                <a:gd name="T4" fmla="*/ 8 w 15"/>
                <a:gd name="T5" fmla="*/ 5 h 15"/>
                <a:gd name="T6" fmla="*/ 10 w 15"/>
                <a:gd name="T7" fmla="*/ 6 h 15"/>
                <a:gd name="T8" fmla="*/ 8 w 15"/>
                <a:gd name="T9" fmla="*/ 7 h 15"/>
                <a:gd name="T10" fmla="*/ 6 w 15"/>
                <a:gd name="T11" fmla="*/ 7 h 15"/>
                <a:gd name="T12" fmla="*/ 6 w 15"/>
                <a:gd name="T13" fmla="*/ 8 h 15"/>
                <a:gd name="T14" fmla="*/ 8 w 15"/>
                <a:gd name="T15" fmla="*/ 8 h 15"/>
                <a:gd name="T16" fmla="*/ 10 w 15"/>
                <a:gd name="T17" fmla="*/ 12 h 15"/>
                <a:gd name="T18" fmla="*/ 11 w 15"/>
                <a:gd name="T19" fmla="*/ 12 h 15"/>
                <a:gd name="T20" fmla="*/ 9 w 15"/>
                <a:gd name="T21" fmla="*/ 8 h 15"/>
                <a:gd name="T22" fmla="*/ 11 w 15"/>
                <a:gd name="T23" fmla="*/ 6 h 15"/>
                <a:gd name="T24" fmla="*/ 8 w 15"/>
                <a:gd name="T25" fmla="*/ 4 h 15"/>
                <a:gd name="T26" fmla="*/ 5 w 15"/>
                <a:gd name="T27" fmla="*/ 4 h 15"/>
                <a:gd name="T28" fmla="*/ 5 w 15"/>
                <a:gd name="T29" fmla="*/ 12 h 15"/>
                <a:gd name="T30" fmla="*/ 6 w 15"/>
                <a:gd name="T31" fmla="*/ 12 h 15"/>
                <a:gd name="T32" fmla="*/ 6 w 15"/>
                <a:gd name="T33" fmla="*/ 8 h 15"/>
                <a:gd name="T34" fmla="*/ 8 w 15"/>
                <a:gd name="T35" fmla="*/ 15 h 15"/>
                <a:gd name="T36" fmla="*/ 15 w 15"/>
                <a:gd name="T37" fmla="*/ 8 h 15"/>
                <a:gd name="T38" fmla="*/ 8 w 15"/>
                <a:gd name="T39" fmla="*/ 0 h 15"/>
                <a:gd name="T40" fmla="*/ 0 w 15"/>
                <a:gd name="T41" fmla="*/ 8 h 15"/>
                <a:gd name="T42" fmla="*/ 8 w 15"/>
                <a:gd name="T43" fmla="*/ 15 h 15"/>
                <a:gd name="T44" fmla="*/ 2 w 15"/>
                <a:gd name="T45" fmla="*/ 8 h 15"/>
                <a:gd name="T46" fmla="*/ 8 w 15"/>
                <a:gd name="T47" fmla="*/ 2 h 15"/>
                <a:gd name="T48" fmla="*/ 14 w 15"/>
                <a:gd name="T49" fmla="*/ 8 h 15"/>
                <a:gd name="T50" fmla="*/ 8 w 15"/>
                <a:gd name="T51" fmla="*/ 14 h 15"/>
                <a:gd name="T52" fmla="*/ 2 w 15"/>
                <a:gd name="T53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" h="15">
                  <a:moveTo>
                    <a:pt x="6" y="7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5"/>
                    <a:pt x="10" y="5"/>
                    <a:pt x="10" y="6"/>
                  </a:cubicBezTo>
                  <a:cubicBezTo>
                    <a:pt x="10" y="7"/>
                    <a:pt x="9" y="7"/>
                    <a:pt x="8" y="7"/>
                  </a:cubicBezTo>
                  <a:lnTo>
                    <a:pt x="6" y="7"/>
                  </a:lnTo>
                  <a:close/>
                  <a:moveTo>
                    <a:pt x="6" y="8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0" y="8"/>
                    <a:pt x="11" y="7"/>
                    <a:pt x="11" y="6"/>
                  </a:cubicBezTo>
                  <a:cubicBezTo>
                    <a:pt x="11" y="4"/>
                    <a:pt x="10" y="4"/>
                    <a:pt x="8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12"/>
                    <a:pt x="6" y="12"/>
                    <a:pt x="6" y="12"/>
                  </a:cubicBezTo>
                  <a:lnTo>
                    <a:pt x="6" y="8"/>
                  </a:lnTo>
                  <a:close/>
                  <a:moveTo>
                    <a:pt x="8" y="15"/>
                  </a:moveTo>
                  <a:cubicBezTo>
                    <a:pt x="12" y="15"/>
                    <a:pt x="15" y="12"/>
                    <a:pt x="15" y="8"/>
                  </a:cubicBezTo>
                  <a:cubicBezTo>
                    <a:pt x="15" y="4"/>
                    <a:pt x="12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2"/>
                    <a:pt x="4" y="15"/>
                    <a:pt x="8" y="15"/>
                  </a:cubicBezTo>
                  <a:close/>
                  <a:moveTo>
                    <a:pt x="2" y="8"/>
                  </a:moveTo>
                  <a:cubicBezTo>
                    <a:pt x="2" y="4"/>
                    <a:pt x="4" y="2"/>
                    <a:pt x="8" y="2"/>
                  </a:cubicBezTo>
                  <a:cubicBezTo>
                    <a:pt x="11" y="2"/>
                    <a:pt x="14" y="4"/>
                    <a:pt x="14" y="8"/>
                  </a:cubicBezTo>
                  <a:cubicBezTo>
                    <a:pt x="14" y="11"/>
                    <a:pt x="11" y="14"/>
                    <a:pt x="8" y="14"/>
                  </a:cubicBezTo>
                  <a:cubicBezTo>
                    <a:pt x="4" y="14"/>
                    <a:pt x="2" y="11"/>
                    <a:pt x="2" y="8"/>
                  </a:cubicBezTo>
                  <a:close/>
                </a:path>
              </a:pathLst>
            </a:custGeom>
            <a:solidFill>
              <a:srgbClr val="216A8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pic>
        <p:nvPicPr>
          <p:cNvPr id="49" name="Picture 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12192000" cy="104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28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</p:sldLayoutIdLst>
  <p:transition>
    <p:wipe/>
  </p:transition>
  <p:txStyles>
    <p:titleStyle>
      <a:lvl1pPr algn="l" defTabSz="457200" rtl="0" eaLnBrk="1" latinLnBrk="0" hangingPunct="1">
        <a:spcBef>
          <a:spcPct val="0"/>
        </a:spcBef>
        <a:buNone/>
        <a:defRPr sz="3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457200" rtl="0" eaLnBrk="1" latinLnBrk="0" hangingPunct="1">
        <a:lnSpc>
          <a:spcPct val="95000"/>
        </a:lnSpc>
        <a:spcBef>
          <a:spcPts val="1008"/>
        </a:spcBef>
        <a:buClr>
          <a:schemeClr val="accent1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3464" algn="l" defTabSz="457200" rtl="0" eaLnBrk="1" latinLnBrk="0" hangingPunct="1">
        <a:lnSpc>
          <a:spcPct val="95000"/>
        </a:lnSpc>
        <a:spcBef>
          <a:spcPts val="840"/>
        </a:spcBef>
        <a:buClr>
          <a:schemeClr val="accent1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2625" indent="-223838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17575" indent="-2349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1413" indent="-223838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40"/>
          <p:cNvSpPr>
            <a:spLocks noGrp="1"/>
          </p:cNvSpPr>
          <p:nvPr>
            <p:ph type="title"/>
          </p:nvPr>
        </p:nvSpPr>
        <p:spPr>
          <a:xfrm>
            <a:off x="838091" y="1882103"/>
            <a:ext cx="10515818" cy="1297113"/>
          </a:xfrm>
        </p:spPr>
        <p:txBody>
          <a:bodyPr/>
          <a:lstStyle>
            <a:defPPr>
              <a:defRPr lang="en-US"/>
            </a:defPPr>
            <a:lvl1pPr marL="0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2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3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94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26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57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88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20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51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Core Functions and Forms in Multilevel and Complex Health Interventions: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Achieving fidelity </a:t>
            </a:r>
            <a:r>
              <a:rPr lang="en-US" sz="2400" i="1" u="sng" dirty="0">
                <a:solidFill>
                  <a:schemeClr val="bg1"/>
                </a:solidFill>
              </a:rPr>
              <a:t>and</a:t>
            </a:r>
            <a:r>
              <a:rPr lang="en-US" sz="2400" i="1" dirty="0">
                <a:solidFill>
                  <a:schemeClr val="bg1"/>
                </a:solidFill>
              </a:rPr>
              <a:t> adaptation to maximize</a:t>
            </a:r>
            <a:br>
              <a:rPr lang="en-US" sz="2400" i="1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intervention effectiveness, internal validity and external validity</a:t>
            </a:r>
            <a:br>
              <a:rPr lang="en-US" sz="1600" i="1" dirty="0"/>
            </a:br>
            <a:endParaRPr lang="en-US" sz="1600" dirty="0"/>
          </a:p>
        </p:txBody>
      </p:sp>
      <p:sp>
        <p:nvSpPr>
          <p:cNvPr id="4" name="Title 40">
            <a:extLst>
              <a:ext uri="{FF2B5EF4-FFF2-40B4-BE49-F238E27FC236}">
                <a16:creationId xmlns:a16="http://schemas.microsoft.com/office/drawing/2014/main" id="{F8513899-487F-364E-AF95-EFA066D685AE}"/>
              </a:ext>
            </a:extLst>
          </p:cNvPr>
          <p:cNvSpPr txBox="1">
            <a:spLocks/>
          </p:cNvSpPr>
          <p:nvPr/>
        </p:nvSpPr>
        <p:spPr>
          <a:xfrm>
            <a:off x="838091" y="4257541"/>
            <a:ext cx="10515818" cy="1297113"/>
          </a:xfrm>
          <a:prstGeom prst="rect">
            <a:avLst/>
          </a:prstGeom>
        </p:spPr>
        <p:txBody>
          <a:bodyPr vert="horz" lIns="45714" tIns="22857" rIns="45714" bIns="22857" rtlCol="0" anchor="ctr">
            <a:noAutofit/>
          </a:bodyPr>
          <a:lstStyle>
            <a:defPPr>
              <a:defRPr lang="en-US"/>
            </a:defPPr>
            <a:lvl1pPr marL="0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2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3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94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26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57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88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20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51" algn="l" defTabSz="91426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schemeClr val="bg1"/>
                </a:solidFill>
              </a:rPr>
              <a:t>May 27, 2020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bg1"/>
                </a:solidFill>
              </a:rPr>
              <a:t>Brian S. Mittman, PhD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Department of Research and Evaluation, Kaiser Permanente Southern California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Clinical and Translational Science Institute, University of California at Los Angeles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Suzanne </a:t>
            </a:r>
            <a:r>
              <a:rPr lang="en-US" sz="1600" dirty="0" err="1">
                <a:solidFill>
                  <a:schemeClr val="bg1"/>
                </a:solidFill>
              </a:rPr>
              <a:t>Dworak</a:t>
            </a:r>
            <a:r>
              <a:rPr lang="en-US" sz="1600" dirty="0">
                <a:solidFill>
                  <a:schemeClr val="bg1"/>
                </a:solidFill>
              </a:rPr>
              <a:t>-Peck School of Social Work, University of Southern California</a:t>
            </a:r>
          </a:p>
        </p:txBody>
      </p:sp>
    </p:spTree>
    <p:extLst>
      <p:ext uri="{BB962C8B-B14F-4D97-AF65-F5344CB8AC3E}">
        <p14:creationId xmlns:p14="http://schemas.microsoft.com/office/powerpoint/2010/main" val="80813927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8268"/>
            <a:ext cx="10972800" cy="948243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Studying and Using Multilevel Interventions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C506A7-7B21-40C2-B4D6-F0CFC6534FA7}"/>
              </a:ext>
            </a:extLst>
          </p:cNvPr>
          <p:cNvSpPr txBox="1"/>
          <p:nvPr/>
        </p:nvSpPr>
        <p:spPr>
          <a:xfrm>
            <a:off x="609599" y="1761423"/>
            <a:ext cx="109727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Multilevel interventions (and other complex health interventions) usually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be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– and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be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– adapted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/>
          </a:p>
          <a:p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B72F721-61AD-435A-8093-0596BD8E760D}"/>
              </a:ext>
            </a:extLst>
          </p:cNvPr>
          <p:cNvGrpSpPr/>
          <p:nvPr/>
        </p:nvGrpSpPr>
        <p:grpSpPr>
          <a:xfrm>
            <a:off x="609598" y="3391152"/>
            <a:ext cx="10972799" cy="2440607"/>
            <a:chOff x="609598" y="3391152"/>
            <a:chExt cx="10972799" cy="244060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6EE2CAD-E0C9-42E9-97BA-18FC9F77116A}"/>
                </a:ext>
              </a:extLst>
            </p:cNvPr>
            <p:cNvGrpSpPr/>
            <p:nvPr/>
          </p:nvGrpSpPr>
          <p:grpSpPr>
            <a:xfrm>
              <a:off x="609598" y="3391152"/>
              <a:ext cx="10972799" cy="2440607"/>
              <a:chOff x="609599" y="3675151"/>
              <a:chExt cx="10972799" cy="2440607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81CB8D6-5643-4106-9751-03D203F45D41}"/>
                  </a:ext>
                </a:extLst>
              </p:cNvPr>
              <p:cNvSpPr txBox="1"/>
              <p:nvPr/>
            </p:nvSpPr>
            <p:spPr>
              <a:xfrm>
                <a:off x="609599" y="4362755"/>
                <a:ext cx="10972799" cy="1231106"/>
              </a:xfrm>
              <a:prstGeom prst="rect">
                <a:avLst/>
              </a:prstGeom>
              <a:noFill/>
            </p:spPr>
            <p:txBody>
              <a:bodyPr wrap="square" numCol="2" rtlCol="0">
                <a:spAutoFit/>
              </a:bodyPr>
              <a:lstStyle/>
              <a:p>
                <a:pPr algn="ctr"/>
                <a:r>
                  <a:rPr lang="en-US" sz="2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Embraced, studied &amp; guided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			       	      </a:t>
                </a:r>
                <a:r>
                  <a:rPr lang="en-US" sz="2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Ignored or suppressed</a:t>
                </a:r>
              </a:p>
              <a:p>
                <a:endParaRPr lang="en-US" sz="2800" dirty="0"/>
              </a:p>
              <a:p>
                <a:endParaRPr lang="en-US" dirty="0"/>
              </a:p>
            </p:txBody>
          </p:sp>
          <p:pic>
            <p:nvPicPr>
              <p:cNvPr id="8" name="Graphic 7">
                <a:extLst>
                  <a:ext uri="{FF2B5EF4-FFF2-40B4-BE49-F238E27FC236}">
                    <a16:creationId xmlns:a16="http://schemas.microsoft.com/office/drawing/2014/main" id="{A5F4CFF9-8E5E-4984-977A-55F42C3AF5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2348489" y="4999909"/>
                <a:ext cx="1095579" cy="1095579"/>
              </a:xfrm>
              <a:prstGeom prst="rect">
                <a:avLst/>
              </a:prstGeom>
            </p:spPr>
          </p:pic>
          <p:pic>
            <p:nvPicPr>
              <p:cNvPr id="29" name="Graphic 28">
                <a:extLst>
                  <a:ext uri="{FF2B5EF4-FFF2-40B4-BE49-F238E27FC236}">
                    <a16:creationId xmlns:a16="http://schemas.microsoft.com/office/drawing/2014/main" id="{BDD3C8CA-4DC9-4EE3-B017-0866B6C661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955812" y="4978308"/>
                <a:ext cx="1137450" cy="113745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735F57B-EEFC-44EF-A2D0-59BEF4491649}"/>
                  </a:ext>
                </a:extLst>
              </p:cNvPr>
              <p:cNvSpPr txBox="1"/>
              <p:nvPr/>
            </p:nvSpPr>
            <p:spPr>
              <a:xfrm>
                <a:off x="2013094" y="3675151"/>
                <a:ext cx="90872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Adaptation should be:</a:t>
                </a: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989B107-4917-4403-A4F7-AD8AEF05F86D}"/>
                </a:ext>
              </a:extLst>
            </p:cNvPr>
            <p:cNvSpPr txBox="1"/>
            <p:nvPr/>
          </p:nvSpPr>
          <p:spPr>
            <a:xfrm>
              <a:off x="5946147" y="4407524"/>
              <a:ext cx="12211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>
                  <a:solidFill>
                    <a:schemeClr val="accent1"/>
                  </a:solidFill>
                </a:rPr>
                <a:t>rather than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0007798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99846"/>
            <a:ext cx="10972800" cy="1143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Studying and Guiding Adaptation: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Core Functions and Forms (vs.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Core Components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82FEA58-BA47-48B3-99F7-593C9A567322}"/>
              </a:ext>
            </a:extLst>
          </p:cNvPr>
          <p:cNvGrpSpPr/>
          <p:nvPr/>
        </p:nvGrpSpPr>
        <p:grpSpPr>
          <a:xfrm>
            <a:off x="707061" y="1729490"/>
            <a:ext cx="10777872" cy="1538883"/>
            <a:chOff x="609598" y="2654521"/>
            <a:chExt cx="10777872" cy="15388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81CB8D6-5643-4106-9751-03D203F45D41}"/>
                </a:ext>
              </a:extLst>
            </p:cNvPr>
            <p:cNvSpPr txBox="1"/>
            <p:nvPr/>
          </p:nvSpPr>
          <p:spPr>
            <a:xfrm>
              <a:off x="609598" y="2654521"/>
              <a:ext cx="5004393" cy="1538883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Function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purpose, intended effect(s); 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linked to needs</a:t>
              </a:r>
              <a:endParaRPr lang="en-US" sz="2800" dirty="0"/>
            </a:p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4319A0F-D979-418C-AAC5-E6E906ED66CC}"/>
                </a:ext>
              </a:extLst>
            </p:cNvPr>
            <p:cNvSpPr txBox="1"/>
            <p:nvPr/>
          </p:nvSpPr>
          <p:spPr>
            <a:xfrm>
              <a:off x="6383077" y="2654521"/>
              <a:ext cx="5004393" cy="1261884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 Form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activity, format, content; 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operationalization</a:t>
              </a:r>
              <a:endParaRPr lang="en-US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B22DD21-2551-4860-A8AB-B0261CA1CEB4}"/>
              </a:ext>
            </a:extLst>
          </p:cNvPr>
          <p:cNvSpPr txBox="1"/>
          <p:nvPr/>
        </p:nvSpPr>
        <p:spPr>
          <a:xfrm>
            <a:off x="609598" y="5339440"/>
            <a:ext cx="11277603" cy="79508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25425" indent="-225425">
              <a:spcAft>
                <a:spcPts val="400"/>
              </a:spcAft>
              <a:buSzPct val="121000"/>
              <a:buFont typeface="Arial" panose="020B0604020202020204" pitchFamily="34" charset="0"/>
              <a:buChar char="•"/>
            </a:pPr>
            <a:r>
              <a:rPr lang="en-US" sz="1300" dirty="0" err="1"/>
              <a:t>Hawe</a:t>
            </a:r>
            <a:r>
              <a:rPr lang="en-US" sz="1300" dirty="0"/>
              <a:t> P, </a:t>
            </a:r>
            <a:r>
              <a:rPr lang="en-US" sz="1300" dirty="0" err="1"/>
              <a:t>Shiell</a:t>
            </a:r>
            <a:r>
              <a:rPr lang="en-US" sz="1300" dirty="0"/>
              <a:t> A, Riley T.  Complex interventions: how "out of control" can a </a:t>
            </a:r>
            <a:r>
              <a:rPr lang="en-US" sz="1300" dirty="0" err="1"/>
              <a:t>randomised</a:t>
            </a:r>
            <a:r>
              <a:rPr lang="en-US" sz="1300" dirty="0"/>
              <a:t> controlled trial be?  BMJ. 2004 Jun 26;328(7455):1561-3.</a:t>
            </a:r>
          </a:p>
          <a:p>
            <a:pPr marL="225425" indent="-225425">
              <a:spcAft>
                <a:spcPts val="400"/>
              </a:spcAft>
              <a:buSzPct val="121000"/>
              <a:buFont typeface="Arial" panose="020B0604020202020204" pitchFamily="34" charset="0"/>
              <a:buChar char="•"/>
            </a:pPr>
            <a:r>
              <a:rPr lang="en-US" sz="1300" dirty="0" err="1"/>
              <a:t>Hawe</a:t>
            </a:r>
            <a:r>
              <a:rPr lang="en-US" sz="1300" dirty="0"/>
              <a:t> P.  Lessons from complex interventions to improve health.  Ann Rev Public Health. 2015;36:307-23.</a:t>
            </a:r>
          </a:p>
          <a:p>
            <a:pPr marL="225425" indent="-225425">
              <a:spcAft>
                <a:spcPts val="400"/>
              </a:spcAft>
              <a:buSzPct val="121000"/>
              <a:buFont typeface="Arial" panose="020B0604020202020204" pitchFamily="34" charset="0"/>
              <a:buChar char="•"/>
            </a:pPr>
            <a:r>
              <a:rPr lang="en-US" sz="1300" dirty="0"/>
              <a:t>Perez Jolles M, Lengnick-Hall R, Mittman BS. Core functions and forms of complex health interventions. J Gen Intern Med. 2019;34(6):1032-8.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20C03A-1083-45F0-B4DA-BC5A03AD55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45308" y="2915937"/>
            <a:ext cx="1901380" cy="190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86939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99846"/>
            <a:ext cx="10972800" cy="699614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Core Functions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22DD21-2551-4860-A8AB-B0261CA1CEB4}"/>
              </a:ext>
            </a:extLst>
          </p:cNvPr>
          <p:cNvSpPr txBox="1"/>
          <p:nvPr/>
        </p:nvSpPr>
        <p:spPr>
          <a:xfrm>
            <a:off x="609597" y="1390533"/>
            <a:ext cx="10972801" cy="95410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1200"/>
              </a:spcBef>
              <a:buClr>
                <a:schemeClr val="accent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Core functions are the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fundamental (core) purposes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intended effects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of an intervention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A1716EF-2FC6-456D-BCA4-AC0CD996356A}"/>
              </a:ext>
            </a:extLst>
          </p:cNvPr>
          <p:cNvGrpSpPr/>
          <p:nvPr/>
        </p:nvGrpSpPr>
        <p:grpSpPr>
          <a:xfrm>
            <a:off x="-315618" y="2735713"/>
            <a:ext cx="5004393" cy="3318441"/>
            <a:chOff x="-315618" y="2735713"/>
            <a:chExt cx="5004393" cy="331844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5322F58-BF8E-492A-BB81-BE8ADFF77122}"/>
                </a:ext>
              </a:extLst>
            </p:cNvPr>
            <p:cNvGrpSpPr/>
            <p:nvPr/>
          </p:nvGrpSpPr>
          <p:grpSpPr>
            <a:xfrm>
              <a:off x="-315618" y="2735713"/>
              <a:ext cx="5004393" cy="2259473"/>
              <a:chOff x="-315618" y="2735713"/>
              <a:chExt cx="5004393" cy="2259473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C62169-7E6F-4D6D-86FB-CA0A511198EC}"/>
                  </a:ext>
                </a:extLst>
              </p:cNvPr>
              <p:cNvSpPr txBox="1"/>
              <p:nvPr/>
            </p:nvSpPr>
            <p:spPr>
              <a:xfrm>
                <a:off x="-315618" y="2735713"/>
                <a:ext cx="5004393" cy="523220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Smoking Cessation</a:t>
                </a:r>
              </a:p>
            </p:txBody>
          </p:sp>
          <p:pic>
            <p:nvPicPr>
              <p:cNvPr id="16" name="Graphic 15">
                <a:extLst>
                  <a:ext uri="{FF2B5EF4-FFF2-40B4-BE49-F238E27FC236}">
                    <a16:creationId xmlns:a16="http://schemas.microsoft.com/office/drawing/2014/main" id="{6194F239-8A80-4165-886D-17859C9280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365557" y="3441762"/>
                <a:ext cx="1553424" cy="1553424"/>
              </a:xfrm>
              <a:prstGeom prst="rect">
                <a:avLst/>
              </a:prstGeom>
            </p:spPr>
          </p:pic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84A5FCA-3C28-4BBB-BDBE-BF94EA48FAE6}"/>
                </a:ext>
              </a:extLst>
            </p:cNvPr>
            <p:cNvSpPr txBox="1"/>
            <p:nvPr/>
          </p:nvSpPr>
          <p:spPr>
            <a:xfrm>
              <a:off x="781308" y="5038491"/>
              <a:ext cx="2810541" cy="1015663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Nicotine replacement, education, motivation, support, etc.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7CCA33E-6222-4EAB-9881-3E18DAE91D18}"/>
              </a:ext>
            </a:extLst>
          </p:cNvPr>
          <p:cNvGrpSpPr/>
          <p:nvPr/>
        </p:nvGrpSpPr>
        <p:grpSpPr>
          <a:xfrm>
            <a:off x="3593805" y="2750582"/>
            <a:ext cx="5004393" cy="3303572"/>
            <a:chOff x="3593805" y="2750582"/>
            <a:chExt cx="5004393" cy="330357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BB28CA7-0464-4EE1-AD26-F2AB649C2652}"/>
                </a:ext>
              </a:extLst>
            </p:cNvPr>
            <p:cNvGrpSpPr/>
            <p:nvPr/>
          </p:nvGrpSpPr>
          <p:grpSpPr>
            <a:xfrm>
              <a:off x="3593805" y="2750582"/>
              <a:ext cx="5004393" cy="2286064"/>
              <a:chOff x="3593805" y="2750582"/>
              <a:chExt cx="5004393" cy="2286064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67A893-B372-429F-85BD-F06208B5F13D}"/>
                  </a:ext>
                </a:extLst>
              </p:cNvPr>
              <p:cNvSpPr txBox="1"/>
              <p:nvPr/>
            </p:nvSpPr>
            <p:spPr>
              <a:xfrm>
                <a:off x="3593805" y="2750582"/>
                <a:ext cx="5004393" cy="523220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Care Transitions</a:t>
                </a:r>
              </a:p>
            </p:txBody>
          </p:sp>
          <p:pic>
            <p:nvPicPr>
              <p:cNvPr id="19" name="Graphic 18">
                <a:extLst>
                  <a:ext uri="{FF2B5EF4-FFF2-40B4-BE49-F238E27FC236}">
                    <a16:creationId xmlns:a16="http://schemas.microsoft.com/office/drawing/2014/main" id="{6E894CAD-4121-4B5C-A833-50EF8F77F8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5319285" y="3483222"/>
                <a:ext cx="1553424" cy="1553424"/>
              </a:xfrm>
              <a:prstGeom prst="rect">
                <a:avLst/>
              </a:prstGeom>
            </p:spPr>
          </p:pic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C0CDB1-1CD3-4336-B14A-504E162894E4}"/>
                </a:ext>
              </a:extLst>
            </p:cNvPr>
            <p:cNvSpPr txBox="1"/>
            <p:nvPr/>
          </p:nvSpPr>
          <p:spPr>
            <a:xfrm>
              <a:off x="4591398" y="5038491"/>
              <a:ext cx="3117207" cy="1015663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Patient/caregiver education, MD information exchange, follow-up visit, etc.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04F4076-B4B5-4E1E-B125-310E2947731B}"/>
              </a:ext>
            </a:extLst>
          </p:cNvPr>
          <p:cNvGrpSpPr/>
          <p:nvPr/>
        </p:nvGrpSpPr>
        <p:grpSpPr>
          <a:xfrm>
            <a:off x="7503227" y="2735713"/>
            <a:ext cx="5004393" cy="3318441"/>
            <a:chOff x="7503227" y="2735713"/>
            <a:chExt cx="5004393" cy="331844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C04B576-EB6F-44C5-BCB5-61F173FED833}"/>
                </a:ext>
              </a:extLst>
            </p:cNvPr>
            <p:cNvGrpSpPr/>
            <p:nvPr/>
          </p:nvGrpSpPr>
          <p:grpSpPr>
            <a:xfrm>
              <a:off x="7503227" y="2735713"/>
              <a:ext cx="5004393" cy="2259473"/>
              <a:chOff x="7503227" y="2735713"/>
              <a:chExt cx="5004393" cy="2259473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C12C1F4-A1F8-4A36-83F1-EADDAD08370B}"/>
                  </a:ext>
                </a:extLst>
              </p:cNvPr>
              <p:cNvSpPr txBox="1"/>
              <p:nvPr/>
            </p:nvSpPr>
            <p:spPr>
              <a:xfrm>
                <a:off x="7503227" y="2735713"/>
                <a:ext cx="5004393" cy="523220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Vaccination</a:t>
                </a:r>
              </a:p>
            </p:txBody>
          </p:sp>
          <p:pic>
            <p:nvPicPr>
              <p:cNvPr id="20" name="Graphic 19">
                <a:extLst>
                  <a:ext uri="{FF2B5EF4-FFF2-40B4-BE49-F238E27FC236}">
                    <a16:creationId xmlns:a16="http://schemas.microsoft.com/office/drawing/2014/main" id="{0A377770-2F03-49B3-B8D5-C8670BE07D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315546" y="3530367"/>
                <a:ext cx="1464819" cy="1464819"/>
              </a:xfrm>
              <a:prstGeom prst="rect">
                <a:avLst/>
              </a:prstGeom>
            </p:spPr>
          </p:pic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EF23A3D-A8A3-4DAC-8239-221D6A8A2C40}"/>
                </a:ext>
              </a:extLst>
            </p:cNvPr>
            <p:cNvSpPr txBox="1"/>
            <p:nvPr/>
          </p:nvSpPr>
          <p:spPr>
            <a:xfrm>
              <a:off x="8600151" y="5038491"/>
              <a:ext cx="3009197" cy="1015663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Tracking vaccination status, education, motivation, vaccine delivery, etc.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0485820"/>
      </p:ext>
    </p:extLst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99846"/>
            <a:ext cx="10972800" cy="699614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Forms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2C99A3-390B-4303-9378-1AAB2440D49D}"/>
              </a:ext>
            </a:extLst>
          </p:cNvPr>
          <p:cNvGrpSpPr/>
          <p:nvPr/>
        </p:nvGrpSpPr>
        <p:grpSpPr>
          <a:xfrm>
            <a:off x="1465243" y="2413451"/>
            <a:ext cx="9313163" cy="1583157"/>
            <a:chOff x="1465243" y="1803849"/>
            <a:chExt cx="9313163" cy="1583157"/>
          </a:xfrm>
        </p:grpSpPr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6194F239-8A80-4165-886D-17859C9280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465243" y="1803849"/>
              <a:ext cx="1553424" cy="1553424"/>
            </a:xfrm>
            <a:prstGeom prst="rect">
              <a:avLst/>
            </a:prstGeom>
          </p:spPr>
        </p:pic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6E894CAD-4121-4B5C-A833-50EF8F77F8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319281" y="1833582"/>
              <a:ext cx="1553424" cy="1553424"/>
            </a:xfrm>
            <a:prstGeom prst="rect">
              <a:avLst/>
            </a:prstGeom>
          </p:spPr>
        </p:pic>
        <p:pic>
          <p:nvPicPr>
            <p:cNvPr id="20" name="Graphic 19">
              <a:extLst>
                <a:ext uri="{FF2B5EF4-FFF2-40B4-BE49-F238E27FC236}">
                  <a16:creationId xmlns:a16="http://schemas.microsoft.com/office/drawing/2014/main" id="{0A377770-2F03-49B3-B8D5-C8670BE07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313587" y="1884967"/>
              <a:ext cx="1464819" cy="1464819"/>
            </a:xfrm>
            <a:prstGeom prst="rect">
              <a:avLst/>
            </a:prstGeom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E1D29494-5216-4BE5-AD4A-CA61F6B0C1CF}"/>
              </a:ext>
            </a:extLst>
          </p:cNvPr>
          <p:cNvSpPr txBox="1"/>
          <p:nvPr/>
        </p:nvSpPr>
        <p:spPr>
          <a:xfrm>
            <a:off x="412774" y="3926347"/>
            <a:ext cx="37469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Nicotine Replacement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patch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inhaler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spray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gum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lozenge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82D03C-0953-40EC-B0EA-DE8FFA78B1F4}"/>
              </a:ext>
            </a:extLst>
          </p:cNvPr>
          <p:cNvSpPr txBox="1"/>
          <p:nvPr/>
        </p:nvSpPr>
        <p:spPr>
          <a:xfrm>
            <a:off x="3791276" y="3926347"/>
            <a:ext cx="46094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Patient Education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printed materials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videos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clinician brief intervention/</a:t>
            </a:r>
          </a:p>
          <a:p>
            <a:pPr lvl="3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education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peer education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77C5DF-E3DD-4742-9DA9-0207CACE77AC}"/>
              </a:ext>
            </a:extLst>
          </p:cNvPr>
          <p:cNvSpPr txBox="1"/>
          <p:nvPr/>
        </p:nvSpPr>
        <p:spPr>
          <a:xfrm>
            <a:off x="8032249" y="3926347"/>
            <a:ext cx="374697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Vaccine Delivery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office (MD, nurse)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vaccine clinic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health system pharmacy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retail pharmacy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958CB1-5041-405B-9D32-E1382FD918C6}"/>
              </a:ext>
            </a:extLst>
          </p:cNvPr>
          <p:cNvSpPr txBox="1"/>
          <p:nvPr/>
        </p:nvSpPr>
        <p:spPr>
          <a:xfrm>
            <a:off x="412774" y="1390533"/>
            <a:ext cx="11366454" cy="52322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1200"/>
              </a:spcBef>
              <a:buClr>
                <a:schemeClr val="accent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Forms are the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that operationalize, carry out &amp; achieve the functions</a:t>
            </a:r>
          </a:p>
        </p:txBody>
      </p:sp>
    </p:spTree>
    <p:extLst>
      <p:ext uri="{BB962C8B-B14F-4D97-AF65-F5344CB8AC3E}">
        <p14:creationId xmlns:p14="http://schemas.microsoft.com/office/powerpoint/2010/main" val="573610835"/>
      </p:ext>
    </p:extLst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99846"/>
            <a:ext cx="10972800" cy="699614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Needs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22DD21-2551-4860-A8AB-B0261CA1CEB4}"/>
              </a:ext>
            </a:extLst>
          </p:cNvPr>
          <p:cNvSpPr txBox="1"/>
          <p:nvPr/>
        </p:nvSpPr>
        <p:spPr>
          <a:xfrm>
            <a:off x="609597" y="1390533"/>
            <a:ext cx="10972801" cy="52322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1200"/>
              </a:spcBef>
              <a:buClr>
                <a:schemeClr val="accent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Core functions can often be identified by listing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needs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barriers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A1716EF-2FC6-456D-BCA4-AC0CD996356A}"/>
              </a:ext>
            </a:extLst>
          </p:cNvPr>
          <p:cNvGrpSpPr/>
          <p:nvPr/>
        </p:nvGrpSpPr>
        <p:grpSpPr>
          <a:xfrm>
            <a:off x="-318621" y="2583165"/>
            <a:ext cx="5004393" cy="3513530"/>
            <a:chOff x="-318621" y="2583165"/>
            <a:chExt cx="5004393" cy="351353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5322F58-BF8E-492A-BB81-BE8ADFF77122}"/>
                </a:ext>
              </a:extLst>
            </p:cNvPr>
            <p:cNvGrpSpPr/>
            <p:nvPr/>
          </p:nvGrpSpPr>
          <p:grpSpPr>
            <a:xfrm>
              <a:off x="-318621" y="2583165"/>
              <a:ext cx="5004393" cy="2412021"/>
              <a:chOff x="-318621" y="2583165"/>
              <a:chExt cx="5004393" cy="2412021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C62169-7E6F-4D6D-86FB-CA0A511198EC}"/>
                  </a:ext>
                </a:extLst>
              </p:cNvPr>
              <p:cNvSpPr txBox="1"/>
              <p:nvPr/>
            </p:nvSpPr>
            <p:spPr>
              <a:xfrm>
                <a:off x="-318621" y="2583165"/>
                <a:ext cx="5004393" cy="1138773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Nicotine cravings impede </a:t>
                </a:r>
              </a:p>
              <a:p>
                <a:pPr algn="ctr"/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successful smoking cessation</a:t>
                </a:r>
              </a:p>
              <a:p>
                <a:pPr algn="ctr"/>
                <a:endParaRPr lang="en-US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16" name="Graphic 15">
                <a:extLst>
                  <a:ext uri="{FF2B5EF4-FFF2-40B4-BE49-F238E27FC236}">
                    <a16:creationId xmlns:a16="http://schemas.microsoft.com/office/drawing/2014/main" id="{6194F239-8A80-4165-886D-17859C9280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365557" y="3441762"/>
                <a:ext cx="1553424" cy="1553424"/>
              </a:xfrm>
              <a:prstGeom prst="rect">
                <a:avLst/>
              </a:prstGeom>
            </p:spPr>
          </p:pic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84A5FCA-3C28-4BBB-BDBE-BF94EA48FAE6}"/>
                </a:ext>
              </a:extLst>
            </p:cNvPr>
            <p:cNvSpPr txBox="1"/>
            <p:nvPr/>
          </p:nvSpPr>
          <p:spPr>
            <a:xfrm>
              <a:off x="786965" y="5173365"/>
              <a:ext cx="2810541" cy="923330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4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Core Function:</a:t>
              </a:r>
            </a:p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Nicotine Replacement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7CCA33E-6222-4EAB-9881-3E18DAE91D18}"/>
              </a:ext>
            </a:extLst>
          </p:cNvPr>
          <p:cNvGrpSpPr/>
          <p:nvPr/>
        </p:nvGrpSpPr>
        <p:grpSpPr>
          <a:xfrm>
            <a:off x="3593800" y="2591012"/>
            <a:ext cx="5004393" cy="3508870"/>
            <a:chOff x="3593800" y="2591012"/>
            <a:chExt cx="5004393" cy="350887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BB28CA7-0464-4EE1-AD26-F2AB649C2652}"/>
                </a:ext>
              </a:extLst>
            </p:cNvPr>
            <p:cNvGrpSpPr/>
            <p:nvPr/>
          </p:nvGrpSpPr>
          <p:grpSpPr>
            <a:xfrm>
              <a:off x="3593800" y="2591012"/>
              <a:ext cx="5004393" cy="2445634"/>
              <a:chOff x="3593800" y="2591012"/>
              <a:chExt cx="5004393" cy="2445634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67A893-B372-429F-85BD-F06208B5F13D}"/>
                  </a:ext>
                </a:extLst>
              </p:cNvPr>
              <p:cNvSpPr txBox="1"/>
              <p:nvPr/>
            </p:nvSpPr>
            <p:spPr>
              <a:xfrm>
                <a:off x="3593800" y="2591012"/>
                <a:ext cx="5004393" cy="707886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Knowledge deficits impede </a:t>
                </a:r>
              </a:p>
              <a:p>
                <a:pPr algn="ctr"/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healthy behaviors</a:t>
                </a:r>
                <a:endParaRPr lang="en-US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19" name="Graphic 18">
                <a:extLst>
                  <a:ext uri="{FF2B5EF4-FFF2-40B4-BE49-F238E27FC236}">
                    <a16:creationId xmlns:a16="http://schemas.microsoft.com/office/drawing/2014/main" id="{6E894CAD-4121-4B5C-A833-50EF8F77F8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5319285" y="3483222"/>
                <a:ext cx="1553424" cy="1553424"/>
              </a:xfrm>
              <a:prstGeom prst="rect">
                <a:avLst/>
              </a:prstGeom>
            </p:spPr>
          </p:pic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C0CDB1-1CD3-4336-B14A-504E162894E4}"/>
                </a:ext>
              </a:extLst>
            </p:cNvPr>
            <p:cNvSpPr txBox="1"/>
            <p:nvPr/>
          </p:nvSpPr>
          <p:spPr>
            <a:xfrm>
              <a:off x="4619223" y="5176552"/>
              <a:ext cx="3117207" cy="923330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4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Core Function:</a:t>
              </a:r>
            </a:p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Education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04F4076-B4B5-4E1E-B125-310E2947731B}"/>
              </a:ext>
            </a:extLst>
          </p:cNvPr>
          <p:cNvGrpSpPr/>
          <p:nvPr/>
        </p:nvGrpSpPr>
        <p:grpSpPr>
          <a:xfrm>
            <a:off x="7506222" y="2450765"/>
            <a:ext cx="5004393" cy="3645930"/>
            <a:chOff x="7506222" y="2450765"/>
            <a:chExt cx="5004393" cy="36459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C04B576-EB6F-44C5-BCB5-61F173FED833}"/>
                </a:ext>
              </a:extLst>
            </p:cNvPr>
            <p:cNvGrpSpPr/>
            <p:nvPr/>
          </p:nvGrpSpPr>
          <p:grpSpPr>
            <a:xfrm>
              <a:off x="7506222" y="2450765"/>
              <a:ext cx="5004393" cy="2608298"/>
              <a:chOff x="7506222" y="2450765"/>
              <a:chExt cx="5004393" cy="2608298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C12C1F4-A1F8-4A36-83F1-EADDAD08370B}"/>
                  </a:ext>
                </a:extLst>
              </p:cNvPr>
              <p:cNvSpPr txBox="1"/>
              <p:nvPr/>
            </p:nvSpPr>
            <p:spPr>
              <a:xfrm>
                <a:off x="7506222" y="2450765"/>
                <a:ext cx="5004393" cy="1015663"/>
              </a:xfrm>
              <a:prstGeom prst="rect">
                <a:avLst/>
              </a:prstGeom>
              <a:noFill/>
            </p:spPr>
            <p:txBody>
              <a:bodyPr wrap="square" numCol="1" rtlCol="0">
                <a:spAutoFit/>
              </a:bodyPr>
              <a:lstStyle/>
              <a:p>
                <a:pPr algn="ctr"/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Lack of information regarding a</a:t>
                </a:r>
                <a:b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patient’s vaccination status precludes</a:t>
                </a:r>
                <a:b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effective planning to vaccinate</a:t>
                </a:r>
                <a:endParaRPr lang="en-US" sz="2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20" name="Graphic 19">
                <a:extLst>
                  <a:ext uri="{FF2B5EF4-FFF2-40B4-BE49-F238E27FC236}">
                    <a16:creationId xmlns:a16="http://schemas.microsoft.com/office/drawing/2014/main" id="{0A377770-2F03-49B3-B8D5-C8670BE07D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276008" y="3594244"/>
                <a:ext cx="1464819" cy="1464819"/>
              </a:xfrm>
              <a:prstGeom prst="rect">
                <a:avLst/>
              </a:prstGeom>
            </p:spPr>
          </p:pic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EF23A3D-A8A3-4DAC-8239-221D6A8A2C40}"/>
                </a:ext>
              </a:extLst>
            </p:cNvPr>
            <p:cNvSpPr txBox="1"/>
            <p:nvPr/>
          </p:nvSpPr>
          <p:spPr>
            <a:xfrm>
              <a:off x="8594496" y="5173365"/>
              <a:ext cx="3009197" cy="923330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4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Core Function:</a:t>
              </a:r>
            </a:p>
            <a:p>
              <a:pPr algn="ctr">
                <a:spcBef>
                  <a:spcPts val="1200"/>
                </a:spcBef>
                <a:buClr>
                  <a:schemeClr val="accent1"/>
                </a:buClr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Vaccination Status Tracking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1317614"/>
      </p:ext>
    </p:extLst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08DDB-A2C5-4733-A531-F57EE400C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231342"/>
            <a:ext cx="10972800" cy="1143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Intervention Design: Form / Function Menu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81CE8DB-865C-4B3C-98D4-B044185B8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794323"/>
              </p:ext>
            </p:extLst>
          </p:nvPr>
        </p:nvGraphicFramePr>
        <p:xfrm>
          <a:off x="1038447" y="1556241"/>
          <a:ext cx="996696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523922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542816611"/>
                    </a:ext>
                  </a:extLst>
                </a:gridCol>
                <a:gridCol w="3566160">
                  <a:extLst>
                    <a:ext uri="{9D8B030D-6E8A-4147-A177-3AD203B41FA5}">
                      <a16:colId xmlns:a16="http://schemas.microsoft.com/office/drawing/2014/main" val="25436617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Need, barrier</a:t>
                      </a:r>
                      <a:endParaRPr lang="en-US" sz="20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0" marB="18288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Core function</a:t>
                      </a:r>
                      <a:endParaRPr lang="en-US" sz="20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0" marB="18288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</a:t>
                      </a:r>
                      <a:endParaRPr lang="en-US" sz="20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182880" marB="182880"/>
                </a:tc>
                <a:extLst>
                  <a:ext uri="{0D108BD9-81ED-4DB2-BD59-A6C34878D82A}">
                    <a16:rowId xmlns:a16="http://schemas.microsoft.com/office/drawing/2014/main" val="2127377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Patient (consumer) knowledge gap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Patient/consumer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3838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Videos (mailed, website, waiting room)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053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Written materials (mailed, website, waiting room)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469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In-visit education (MD, nurse)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54030"/>
                  </a:ext>
                </a:extLst>
              </a:tr>
              <a:tr h="130974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Peer or “influencer” education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239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Clinician knowledge/skill gap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Clinician education,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Written educational materials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24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In-person (remote) live and recorded seminars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4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5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5425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Academic detailing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649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Clinician/staff don’t realize vaccine</a:t>
                      </a:r>
                      <a:b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 due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5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Reminder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indent="-223838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Electronic chart reminder targeting MD, nurse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7361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14300" marR="0" indent="0" algn="l" defTabSz="457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marR="0" lvl="0" indent="-22542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Paper chart, visit reminders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723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104260"/>
      </p:ext>
    </p:extLst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CF9B1-B8A1-462B-9E58-31F95E695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Specific Forms (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Components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Can Have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Multiple (Often Hidden)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4D18CD-7494-46D5-A490-A6B2FE3E4942}"/>
              </a:ext>
            </a:extLst>
          </p:cNvPr>
          <p:cNvSpPr txBox="1"/>
          <p:nvPr/>
        </p:nvSpPr>
        <p:spPr>
          <a:xfrm>
            <a:off x="8259731" y="1767006"/>
            <a:ext cx="349811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QI project multi-disciplinary team</a:t>
            </a:r>
          </a:p>
          <a:p>
            <a:pPr algn="ctr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broad input/expertise </a:t>
            </a:r>
          </a:p>
          <a:p>
            <a:pPr algn="ctr"/>
            <a:r>
              <a:rPr lang="en-US" sz="24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legitimacy, acceptability of findings, recommendations</a:t>
            </a:r>
          </a:p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33E599-4EB9-47F6-A95E-FBCAD12C8622}"/>
              </a:ext>
            </a:extLst>
          </p:cNvPr>
          <p:cNvGrpSpPr/>
          <p:nvPr/>
        </p:nvGrpSpPr>
        <p:grpSpPr>
          <a:xfrm>
            <a:off x="133784" y="1693093"/>
            <a:ext cx="3579629" cy="4431983"/>
            <a:chOff x="528081" y="2208028"/>
            <a:chExt cx="3579629" cy="44319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F7FA84B-9925-4CB9-BBEE-BABCAB29DFD4}"/>
                </a:ext>
              </a:extLst>
            </p:cNvPr>
            <p:cNvSpPr txBox="1"/>
            <p:nvPr/>
          </p:nvSpPr>
          <p:spPr>
            <a:xfrm>
              <a:off x="528081" y="2208028"/>
              <a:ext cx="3579629" cy="4431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Drug detailing,</a:t>
              </a:r>
              <a:b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academic detailing,</a:t>
              </a:r>
              <a:b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peer education for pts</a:t>
              </a: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 information, education </a:t>
              </a:r>
            </a:p>
            <a:p>
              <a:pPr algn="ctr"/>
              <a:r>
                <a:rPr lang="en-US" sz="2400" i="1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and</a:t>
              </a:r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professional/social norms</a:t>
              </a:r>
            </a:p>
            <a:p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E969F2E5-00A1-46E3-84FF-2C938FFC61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1856259" y="3156833"/>
              <a:ext cx="887819" cy="887819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451C8A9-8662-4CDE-81E3-B6B9C7CD5B9E}"/>
              </a:ext>
            </a:extLst>
          </p:cNvPr>
          <p:cNvGrpSpPr/>
          <p:nvPr/>
        </p:nvGrpSpPr>
        <p:grpSpPr>
          <a:xfrm>
            <a:off x="4138278" y="1811077"/>
            <a:ext cx="3579629" cy="4616648"/>
            <a:chOff x="4346944" y="1846520"/>
            <a:chExt cx="3498111" cy="461664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B728B44-9C15-4525-B1C3-722E139E14D4}"/>
                </a:ext>
              </a:extLst>
            </p:cNvPr>
            <p:cNvSpPr txBox="1"/>
            <p:nvPr/>
          </p:nvSpPr>
          <p:spPr>
            <a:xfrm>
              <a:off x="4346944" y="1846520"/>
              <a:ext cx="3498111" cy="4616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Audit-and-feedback</a:t>
              </a: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information (performance,  practice patterns) </a:t>
              </a:r>
            </a:p>
            <a:p>
              <a:pPr algn="ctr"/>
              <a:r>
                <a:rPr lang="en-US" sz="2400" i="1" dirty="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and</a:t>
              </a:r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professional norms, leadership expectations</a:t>
              </a: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/>
            </a:p>
          </p:txBody>
        </p:sp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A5C4B316-4D25-447A-A724-7EC70B731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5652089" y="2638010"/>
              <a:ext cx="887819" cy="887819"/>
            </a:xfrm>
            <a:prstGeom prst="rect">
              <a:avLst/>
            </a:prstGeom>
          </p:spPr>
        </p:pic>
      </p:grpSp>
      <p:pic>
        <p:nvPicPr>
          <p:cNvPr id="10" name="Graphic 9">
            <a:extLst>
              <a:ext uri="{FF2B5EF4-FFF2-40B4-BE49-F238E27FC236}">
                <a16:creationId xmlns:a16="http://schemas.microsoft.com/office/drawing/2014/main" id="{72F51462-0348-4ECA-8ED4-AC0F8E063D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564876" y="2624277"/>
            <a:ext cx="887819" cy="84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884690"/>
      </p:ext>
    </p:extLst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2F59-1924-4540-8E70-F81AE8198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78178"/>
            <a:ext cx="10972800" cy="1143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Key Implications of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Function-Form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B29511-649F-453D-BF5A-F582A33A0BA4}"/>
              </a:ext>
            </a:extLst>
          </p:cNvPr>
          <p:cNvSpPr txBox="1"/>
          <p:nvPr/>
        </p:nvSpPr>
        <p:spPr>
          <a:xfrm>
            <a:off x="609600" y="1459230"/>
            <a:ext cx="109728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Questionable value of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manualized interventions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specifying scripts, activities, detailed protocols (vs. core functions, menus of forms)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Don’t tell me </a:t>
            </a:r>
            <a:r>
              <a:rPr lang="en-US" sz="2200" i="1" u="sng" dirty="0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to do; tell me what to achieve and provide guidance in </a:t>
            </a:r>
            <a:r>
              <a:rPr lang="en-US" sz="2200" i="1" u="sng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Rethinking, replacing focus on “core components”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Core function-guided adaptation/tailoring (to avoid harmful modifications)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Alternative conceptualization, measurement of fidelity (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to function rather than form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Questionable value of estimates of main effects; rethinking the value and meaning of “evidence” and “EBP” (</a:t>
            </a:r>
            <a:r>
              <a:rPr lang="en-US" sz="24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insights, understanding, guidance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Rethinking the purpose of research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244339"/>
      </p:ext>
    </p:extLst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Title - Texture Gradient">
  <a:themeElements>
    <a:clrScheme name="KP PPT Palette">
      <a:dk1>
        <a:srgbClr val="000000"/>
      </a:dk1>
      <a:lt1>
        <a:srgbClr val="FFFFFF"/>
      </a:lt1>
      <a:dk2>
        <a:srgbClr val="003B71"/>
      </a:dk2>
      <a:lt2>
        <a:srgbClr val="E7E6E6"/>
      </a:lt2>
      <a:accent1>
        <a:srgbClr val="0078B3"/>
      </a:accent1>
      <a:accent2>
        <a:srgbClr val="559D37"/>
      </a:accent2>
      <a:accent3>
        <a:srgbClr val="E6762F"/>
      </a:accent3>
      <a:accent4>
        <a:srgbClr val="CE5778"/>
      </a:accent4>
      <a:accent5>
        <a:srgbClr val="40A2A0"/>
      </a:accent5>
      <a:accent6>
        <a:srgbClr val="906DAB"/>
      </a:accent6>
      <a:hlink>
        <a:srgbClr val="0078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P Research blue">
  <a:themeElements>
    <a:clrScheme name="KP Research Blue">
      <a:dk1>
        <a:sysClr val="windowText" lastClr="000000"/>
      </a:dk1>
      <a:lt1>
        <a:sysClr val="window" lastClr="FFFFFF"/>
      </a:lt1>
      <a:dk2>
        <a:srgbClr val="006FA5"/>
      </a:dk2>
      <a:lt2>
        <a:srgbClr val="D9D9D9"/>
      </a:lt2>
      <a:accent1>
        <a:srgbClr val="009FE3"/>
      </a:accent1>
      <a:accent2>
        <a:srgbClr val="DA6426"/>
      </a:accent2>
      <a:accent3>
        <a:srgbClr val="8086C1"/>
      </a:accent3>
      <a:accent4>
        <a:srgbClr val="7FB741"/>
      </a:accent4>
      <a:accent5>
        <a:srgbClr val="AAB198"/>
      </a:accent5>
      <a:accent6>
        <a:srgbClr val="5EBEA5"/>
      </a:accent6>
      <a:hlink>
        <a:srgbClr val="216A8B"/>
      </a:hlink>
      <a:folHlink>
        <a:srgbClr val="216A8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527882F861324492A1C23A6C7B571B" ma:contentTypeVersion="13" ma:contentTypeDescription="Create a new document." ma:contentTypeScope="" ma:versionID="785fa1e9dd857cb44e7e6094ee8f2b28">
  <xsd:schema xmlns:xsd="http://www.w3.org/2001/XMLSchema" xmlns:xs="http://www.w3.org/2001/XMLSchema" xmlns:p="http://schemas.microsoft.com/office/2006/metadata/properties" xmlns:ns2="755ed2f1-8333-4c16-9f46-45c32d652b0e" xmlns:ns3="8d10ee78-cafb-47a7-9c3d-55be4f13a905" targetNamespace="http://schemas.microsoft.com/office/2006/metadata/properties" ma:root="true" ma:fieldsID="6687c6fce368938a5a6b9c3bebc0013a" ns2:_="" ns3:_="">
    <xsd:import namespace="755ed2f1-8333-4c16-9f46-45c32d652b0e"/>
    <xsd:import namespace="8d10ee78-cafb-47a7-9c3d-55be4f13a9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d2f1-8333-4c16-9f46-45c32d652b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0ee78-cafb-47a7-9c3d-55be4f13a90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c42f95e-960e-4fcd-a5dc-d4ccd70a0c84}" ma:internalName="TaxCatchAll" ma:showField="CatchAllData" ma:web="8d10ee78-cafb-47a7-9c3d-55be4f13a9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10ee78-cafb-47a7-9c3d-55be4f13a905" xsi:nil="true"/>
    <lcf76f155ced4ddcb4097134ff3c332f xmlns="755ed2f1-8333-4c16-9f46-45c32d652b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63C76B-CD80-4E07-B210-32F4FAD2CFFB}"/>
</file>

<file path=customXml/itemProps2.xml><?xml version="1.0" encoding="utf-8"?>
<ds:datastoreItem xmlns:ds="http://schemas.openxmlformats.org/officeDocument/2006/customXml" ds:itemID="{E31C2E7B-D23D-474B-B491-463F8DF5CF91}"/>
</file>

<file path=customXml/itemProps3.xml><?xml version="1.0" encoding="utf-8"?>
<ds:datastoreItem xmlns:ds="http://schemas.openxmlformats.org/officeDocument/2006/customXml" ds:itemID="{CB8BDFD6-8A11-486E-9093-4F2082A37D0C}"/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534</Words>
  <Application>Microsoft Office PowerPoint</Application>
  <PresentationFormat>Widescreen</PresentationFormat>
  <Paragraphs>121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Title - Texture Gradient</vt:lpstr>
      <vt:lpstr>KP Research blue</vt:lpstr>
      <vt:lpstr>Core Functions and Forms in Multilevel and Complex Health Interventions: Achieving fidelity and adaptation to maximize intervention effectiveness, internal validity and external validity </vt:lpstr>
      <vt:lpstr>Studying and Using Multilevel Interventions</vt:lpstr>
      <vt:lpstr>Studying and Guiding Adaptation: Core Functions and Forms (vs. Core Components)</vt:lpstr>
      <vt:lpstr>Core Functions</vt:lpstr>
      <vt:lpstr>Forms</vt:lpstr>
      <vt:lpstr>Needs</vt:lpstr>
      <vt:lpstr>Intervention Design: Form / Function Menu</vt:lpstr>
      <vt:lpstr>Specific Forms (Components) Can Have  Multiple (Often Hidden) Functions</vt:lpstr>
      <vt:lpstr>Key Implications of Function-Form Framework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Functions and Forms in Multilevel and Complex Health Interventions: Achieving fidelity and adaptation to maximize intervention effectiveness, internal validity and external validity</dc:title>
  <dc:creator>Bhanuja Dub</dc:creator>
  <cp:lastModifiedBy>Brian S Mittman</cp:lastModifiedBy>
  <cp:revision>25</cp:revision>
  <dcterms:created xsi:type="dcterms:W3CDTF">2020-05-27T02:23:41Z</dcterms:created>
  <dcterms:modified xsi:type="dcterms:W3CDTF">2020-05-27T20:28:28Z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0x010100DC527882F861324492A1C23A6C7B571B</vt:lpwstr>
  </property>
</Properties>
</file>