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 id="2147483683" r:id="rId6"/>
  </p:sldMasterIdLst>
  <p:notesMasterIdLst>
    <p:notesMasterId r:id="rId48"/>
  </p:notesMasterIdLst>
  <p:sldIdLst>
    <p:sldId id="2625" r:id="rId7"/>
    <p:sldId id="2621" r:id="rId8"/>
    <p:sldId id="424" r:id="rId9"/>
    <p:sldId id="425" r:id="rId10"/>
    <p:sldId id="426" r:id="rId11"/>
    <p:sldId id="427" r:id="rId12"/>
    <p:sldId id="428" r:id="rId13"/>
    <p:sldId id="435" r:id="rId14"/>
    <p:sldId id="429" r:id="rId15"/>
    <p:sldId id="430" r:id="rId16"/>
    <p:sldId id="432" r:id="rId17"/>
    <p:sldId id="431" r:id="rId18"/>
    <p:sldId id="434" r:id="rId19"/>
    <p:sldId id="433" r:id="rId20"/>
    <p:sldId id="436" r:id="rId21"/>
    <p:sldId id="437" r:id="rId22"/>
    <p:sldId id="439" r:id="rId23"/>
    <p:sldId id="438" r:id="rId24"/>
    <p:sldId id="440" r:id="rId25"/>
    <p:sldId id="441" r:id="rId26"/>
    <p:sldId id="442" r:id="rId27"/>
    <p:sldId id="443" r:id="rId28"/>
    <p:sldId id="468" r:id="rId29"/>
    <p:sldId id="2626" r:id="rId30"/>
    <p:sldId id="305" r:id="rId31"/>
    <p:sldId id="306" r:id="rId32"/>
    <p:sldId id="313" r:id="rId33"/>
    <p:sldId id="314" r:id="rId34"/>
    <p:sldId id="309" r:id="rId35"/>
    <p:sldId id="310" r:id="rId36"/>
    <p:sldId id="311" r:id="rId37"/>
    <p:sldId id="317" r:id="rId38"/>
    <p:sldId id="315" r:id="rId39"/>
    <p:sldId id="312" r:id="rId40"/>
    <p:sldId id="316" r:id="rId41"/>
    <p:sldId id="318" r:id="rId42"/>
    <p:sldId id="321" r:id="rId43"/>
    <p:sldId id="319" r:id="rId44"/>
    <p:sldId id="320" r:id="rId45"/>
    <p:sldId id="304" r:id="rId46"/>
    <p:sldId id="25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3" autoAdjust="0"/>
    <p:restoredTop sz="94660"/>
  </p:normalViewPr>
  <p:slideViewPr>
    <p:cSldViewPr snapToGrid="0">
      <p:cViewPr varScale="1">
        <p:scale>
          <a:sx n="91" d="100"/>
          <a:sy n="91" d="100"/>
        </p:scale>
        <p:origin x="187" y="67"/>
      </p:cViewPr>
      <p:guideLst/>
    </p:cSldViewPr>
  </p:slideViewPr>
  <p:notesTextViewPr>
    <p:cViewPr>
      <p:scale>
        <a:sx n="1" d="1"/>
        <a:sy n="1" d="1"/>
      </p:scale>
      <p:origin x="0" y="0"/>
    </p:cViewPr>
  </p:notesTextViewPr>
  <p:sorterViewPr>
    <p:cViewPr varScale="1">
      <p:scale>
        <a:sx n="1" d="1"/>
        <a:sy n="1" d="1"/>
      </p:scale>
      <p:origin x="0" y="-21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D8EEB-3E03-4F19-AAE9-970E457E2466}"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81382-49AE-4C76-9B76-EB4789533F3B}" type="slidenum">
              <a:rPr lang="en-US" smtClean="0"/>
              <a:t>‹#›</a:t>
            </a:fld>
            <a:endParaRPr lang="en-US"/>
          </a:p>
        </p:txBody>
      </p:sp>
    </p:spTree>
    <p:extLst>
      <p:ext uri="{BB962C8B-B14F-4D97-AF65-F5344CB8AC3E}">
        <p14:creationId xmlns:p14="http://schemas.microsoft.com/office/powerpoint/2010/main" val="48680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2</a:t>
            </a:fld>
            <a:endParaRPr lang="en-US" dirty="0"/>
          </a:p>
        </p:txBody>
      </p:sp>
    </p:spTree>
    <p:extLst>
      <p:ext uri="{BB962C8B-B14F-4D97-AF65-F5344CB8AC3E}">
        <p14:creationId xmlns:p14="http://schemas.microsoft.com/office/powerpoint/2010/main" val="225656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https://www.herc.research.va.gov/include/page.asp?id=budget-impact-analysis</a:t>
            </a:r>
          </a:p>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15</a:t>
            </a:fld>
            <a:endParaRPr lang="en-US" dirty="0"/>
          </a:p>
        </p:txBody>
      </p:sp>
    </p:spTree>
    <p:extLst>
      <p:ext uri="{BB962C8B-B14F-4D97-AF65-F5344CB8AC3E}">
        <p14:creationId xmlns:p14="http://schemas.microsoft.com/office/powerpoint/2010/main" val="272641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24</a:t>
            </a:fld>
            <a:endParaRPr lang="en-US" dirty="0"/>
          </a:p>
        </p:txBody>
      </p:sp>
    </p:spTree>
    <p:extLst>
      <p:ext uri="{BB962C8B-B14F-4D97-AF65-F5344CB8AC3E}">
        <p14:creationId xmlns:p14="http://schemas.microsoft.com/office/powerpoint/2010/main" val="351791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472A-A99E-4D26-8680-1600B30BE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D352D-70AE-4C9E-A839-DAFE1DED3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875BB-B528-40C3-94C6-2512603C81C1}"/>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ED1FDE8D-36DC-407B-8FE7-7352594C0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E2484-4BDB-449F-8FE6-834D522FD780}"/>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154317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460F-B406-48B0-9CED-BD69612408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11D1E0-DE0A-4562-B749-B0752900E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FA91E-1848-4BDD-982A-90324C9F892F}"/>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110CD45A-172C-4008-8C45-BE7FBC34A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182F1-743B-433B-816F-6862284ED354}"/>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425535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18DD0-6811-4F58-9998-D824D0595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623942-5C9E-45B1-ADCD-6E0DA9A7B9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5672C-4B9C-452A-A1AF-5044F63E46BC}"/>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CB82CBB0-75E6-4CE3-AC98-BE352A72E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E964A-684F-4232-A43B-F635F35EDC78}"/>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424327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rgbClr val="4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rgbClr val="9F6573"/>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403752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74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1629801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04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33206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5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555315"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Pentagon 14"/>
          <p:cNvSpPr>
            <a:spLocks noChangeAspect="1"/>
          </p:cNvSpPr>
          <p:nvPr userDrawn="1"/>
        </p:nvSpPr>
        <p:spPr>
          <a:xfrm>
            <a:off x="0" y="0"/>
            <a:ext cx="3829485" cy="6864096"/>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9" name="Date Placeholder 3"/>
          <p:cNvSpPr>
            <a:spLocks noGrp="1"/>
          </p:cNvSpPr>
          <p:nvPr>
            <p:ph type="dt" sz="half" idx="2"/>
          </p:nvPr>
        </p:nvSpPr>
        <p:spPr>
          <a:xfrm>
            <a:off x="8534400" y="5727700"/>
            <a:ext cx="3048000" cy="474576"/>
          </a:xfrm>
          <a:prstGeom prst="rect">
            <a:avLst/>
          </a:prstGeom>
        </p:spPr>
        <p:txBody>
          <a:bodyPr vert="horz" lIns="0" tIns="0" rIns="0" bIns="0" rtlCol="0" anchor="ctr"/>
          <a:lstStyle>
            <a:lvl1pPr algn="r" fontAlgn="auto">
              <a:spcBef>
                <a:spcPts val="0"/>
              </a:spcBef>
              <a:spcAft>
                <a:spcPts val="0"/>
              </a:spcAft>
              <a:defRPr lang="en-US" sz="1867" smtClean="0"/>
            </a:lvl1pPr>
          </a:lstStyle>
          <a:p>
            <a:pPr>
              <a:defRPr/>
            </a:pPr>
            <a:r>
              <a:rPr lang="en-US" dirty="0"/>
              <a:t>INSERT DATE</a:t>
            </a:r>
          </a:p>
        </p:txBody>
      </p:sp>
    </p:spTree>
    <p:extLst>
      <p:ext uri="{BB962C8B-B14F-4D97-AF65-F5344CB8AC3E}">
        <p14:creationId xmlns:p14="http://schemas.microsoft.com/office/powerpoint/2010/main" val="365293934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81404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164347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8E5C-9189-4582-A3A8-EACA69FC0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9572F-BF88-453C-970B-2C6620D34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5BB65-F1D6-4174-A9E4-71E8BE49A1A2}"/>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70B79898-047F-4702-A620-78DE5A1B1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204E-0D0E-43E9-8932-D23D35FD5EAA}"/>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7244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1" y="0"/>
            <a:ext cx="4305313" cy="6864096"/>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84540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200946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05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71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7478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8716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90289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488094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62014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51287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391B-E3E1-4E57-854A-F22215839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EF6CB-D26D-41AC-B213-BC39F921B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EDA94-10C1-4360-BA0F-66FF4D1BECC2}"/>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3D467DFF-5883-47C5-9948-91AFC5EAA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11B33-8342-44C9-A817-2A77C03A3761}"/>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2854497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531447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754066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 name="Group 1"/>
          <p:cNvGrpSpPr>
            <a:grpSpLocks noChangeAspect="1"/>
          </p:cNvGrpSpPr>
          <p:nvPr userDrawn="1"/>
        </p:nvGrpSpPr>
        <p:grpSpPr>
          <a:xfrm>
            <a:off x="3992035" y="2865121"/>
            <a:ext cx="4218368" cy="1084580"/>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dirty="0" err="1">
                <a:solidFill>
                  <a:schemeClr val="bg1"/>
                </a:solidFill>
                <a:latin typeface="Arial" charset="0"/>
              </a:rPr>
              <a:t>www.cancer.gov</a:t>
            </a:r>
            <a:r>
              <a:rPr lang="en-US" sz="2133" b="1" dirty="0">
                <a:solidFill>
                  <a:schemeClr val="bg1"/>
                </a:solidFill>
                <a:latin typeface="Arial" charset="0"/>
              </a:rPr>
              <a:t>                 </a:t>
            </a:r>
            <a:r>
              <a:rPr lang="en-US" sz="2133" b="1" dirty="0" err="1">
                <a:solidFill>
                  <a:schemeClr val="bg1"/>
                </a:solidFill>
                <a:latin typeface="Arial" charset="0"/>
              </a:rPr>
              <a:t>www.cancer.gov</a:t>
            </a:r>
            <a:r>
              <a:rPr lang="en-US" sz="2133" b="1" dirty="0">
                <a:solidFill>
                  <a:schemeClr val="bg1"/>
                </a:solidFill>
                <a:latin typeface="Arial" charset="0"/>
              </a:rPr>
              <a:t>/</a:t>
            </a:r>
            <a:r>
              <a:rPr lang="en-US" sz="2133" b="1" dirty="0" err="1">
                <a:solidFill>
                  <a:schemeClr val="bg1"/>
                </a:solidFill>
                <a:latin typeface="Arial" charset="0"/>
              </a:rPr>
              <a:t>espanol</a:t>
            </a:r>
            <a:endParaRPr lang="en-US" sz="2133" b="1" dirty="0">
              <a:solidFill>
                <a:schemeClr val="bg1"/>
              </a:solidFill>
              <a:latin typeface="Arial" charset="0"/>
            </a:endParaRPr>
          </a:p>
        </p:txBody>
      </p:sp>
    </p:spTree>
    <p:extLst>
      <p:ext uri="{BB962C8B-B14F-4D97-AF65-F5344CB8AC3E}">
        <p14:creationId xmlns:p14="http://schemas.microsoft.com/office/powerpoint/2010/main" val="181290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0A6C-9545-40ED-BA21-858E6220E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8817-B55D-4BA5-BCAF-AC615EF3A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7CEC1-3D20-4E48-9A56-13CA296592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463D70-6548-4804-913A-F243BF6CE75C}"/>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6" name="Footer Placeholder 5">
            <a:extLst>
              <a:ext uri="{FF2B5EF4-FFF2-40B4-BE49-F238E27FC236}">
                <a16:creationId xmlns:a16="http://schemas.microsoft.com/office/drawing/2014/main" id="{84FEABE6-C989-476F-BA3D-EBB8DA401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EF436-5A90-4041-89D2-BA4FE54BCD3B}"/>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41014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9E47-952A-437A-9F23-576D8910F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6D272-2016-4A0F-AAE6-0D27361E9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B07EF-0021-457E-87FF-4749B23D5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F3955-F1F4-434E-84FD-273D109F7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E8DD68-5F2E-4B31-876E-550ED3ED58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837356-95F2-4DD3-99F4-44D2E37B4AE8}"/>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8" name="Footer Placeholder 7">
            <a:extLst>
              <a:ext uri="{FF2B5EF4-FFF2-40B4-BE49-F238E27FC236}">
                <a16:creationId xmlns:a16="http://schemas.microsoft.com/office/drawing/2014/main" id="{C2830C20-26F0-4384-B6F7-8804B3F5E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B6B6B-153F-4D01-AE17-19A0D18273A6}"/>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34703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B48B-86C7-422D-AF2B-E937D226B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6D296-3B62-4650-84D4-3523E8BDD046}"/>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4" name="Footer Placeholder 3">
            <a:extLst>
              <a:ext uri="{FF2B5EF4-FFF2-40B4-BE49-F238E27FC236}">
                <a16:creationId xmlns:a16="http://schemas.microsoft.com/office/drawing/2014/main" id="{048C6EEC-EC84-4282-98A3-FD7F43A4D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78FD76-64BB-45C4-A6CD-60BF7F8D79ED}"/>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64518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9CF90-7817-4DB4-A761-676E4029061A}"/>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3" name="Footer Placeholder 2">
            <a:extLst>
              <a:ext uri="{FF2B5EF4-FFF2-40B4-BE49-F238E27FC236}">
                <a16:creationId xmlns:a16="http://schemas.microsoft.com/office/drawing/2014/main" id="{4C924C16-D5BB-4574-8D74-ADE9219E36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CB6A7-0F10-4594-B5FC-9CAF01A3DC7B}"/>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261730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31B1-ACCC-4DA3-BBB0-A0078170A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780011-6C95-4031-B0A8-09207D3D3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65F15-FA46-4464-A6FD-886FE6C31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5DA94-EF9F-4B99-A447-2ED0DE536574}"/>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6" name="Footer Placeholder 5">
            <a:extLst>
              <a:ext uri="{FF2B5EF4-FFF2-40B4-BE49-F238E27FC236}">
                <a16:creationId xmlns:a16="http://schemas.microsoft.com/office/drawing/2014/main" id="{B7FA2B8E-CB13-43E4-93E5-E98D4E8DE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EEDC8-AC6B-43C3-BED5-CF4DC5A52189}"/>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225531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E91B-A9D2-4659-860B-CFEAB225D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1B3971-37DE-4D22-BF96-1455FA152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C1B7C8-1FDF-469D-A598-05A4310E2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292F2-3E79-46B9-9898-B2593C6BD5D5}"/>
              </a:ext>
            </a:extLst>
          </p:cNvPr>
          <p:cNvSpPr>
            <a:spLocks noGrp="1"/>
          </p:cNvSpPr>
          <p:nvPr>
            <p:ph type="dt" sz="half" idx="10"/>
          </p:nvPr>
        </p:nvSpPr>
        <p:spPr/>
        <p:txBody>
          <a:bodyPr/>
          <a:lstStyle/>
          <a:p>
            <a:fld id="{444D15BC-8FDE-4FA3-BC69-E5BDE0DCD3C0}" type="datetimeFigureOut">
              <a:rPr lang="en-US" smtClean="0"/>
              <a:t>6/25/2021</a:t>
            </a:fld>
            <a:endParaRPr lang="en-US"/>
          </a:p>
        </p:txBody>
      </p:sp>
      <p:sp>
        <p:nvSpPr>
          <p:cNvPr id="6" name="Footer Placeholder 5">
            <a:extLst>
              <a:ext uri="{FF2B5EF4-FFF2-40B4-BE49-F238E27FC236}">
                <a16:creationId xmlns:a16="http://schemas.microsoft.com/office/drawing/2014/main" id="{8E6EAEA2-F203-4AA7-871E-A9930F7BB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FA5A7-17A8-4E2D-99DD-F84EE9D0236F}"/>
              </a:ext>
            </a:extLst>
          </p:cNvPr>
          <p:cNvSpPr>
            <a:spLocks noGrp="1"/>
          </p:cNvSpPr>
          <p:nvPr>
            <p:ph type="sldNum" sz="quarter" idx="12"/>
          </p:nvPr>
        </p:nvSpPr>
        <p:spPr/>
        <p:txBody>
          <a:bodyPr/>
          <a:lstStyle/>
          <a:p>
            <a:fld id="{6785D7BB-3BCC-4A75-85EF-F40FACCAD214}" type="slidenum">
              <a:rPr lang="en-US" smtClean="0"/>
              <a:t>‹#›</a:t>
            </a:fld>
            <a:endParaRPr lang="en-US"/>
          </a:p>
        </p:txBody>
      </p:sp>
    </p:spTree>
    <p:extLst>
      <p:ext uri="{BB962C8B-B14F-4D97-AF65-F5344CB8AC3E}">
        <p14:creationId xmlns:p14="http://schemas.microsoft.com/office/powerpoint/2010/main" val="381183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A1E316-BE38-464F-B31E-D3A39523D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B0971-601F-4A2D-A8A7-F6A9C40F6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575A6-0DB4-4505-91BD-77ECD4866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D15BC-8FDE-4FA3-BC69-E5BDE0DCD3C0}" type="datetimeFigureOut">
              <a:rPr lang="en-US" smtClean="0"/>
              <a:t>6/25/2021</a:t>
            </a:fld>
            <a:endParaRPr lang="en-US"/>
          </a:p>
        </p:txBody>
      </p:sp>
      <p:sp>
        <p:nvSpPr>
          <p:cNvPr id="5" name="Footer Placeholder 4">
            <a:extLst>
              <a:ext uri="{FF2B5EF4-FFF2-40B4-BE49-F238E27FC236}">
                <a16:creationId xmlns:a16="http://schemas.microsoft.com/office/drawing/2014/main" id="{316BC132-4B58-4E06-B7F8-8ABF1CEF1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280D95-9235-4073-B8E8-41F7AC02C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5D7BB-3BCC-4A75-85EF-F40FACCAD214}" type="slidenum">
              <a:rPr lang="en-US" smtClean="0"/>
              <a:t>‹#›</a:t>
            </a:fld>
            <a:endParaRPr lang="en-US"/>
          </a:p>
        </p:txBody>
      </p:sp>
    </p:spTree>
    <p:extLst>
      <p:ext uri="{BB962C8B-B14F-4D97-AF65-F5344CB8AC3E}">
        <p14:creationId xmlns:p14="http://schemas.microsoft.com/office/powerpoint/2010/main" val="2327824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805282"/>
            <a:ext cx="12192000" cy="10527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p>
        </p:txBody>
      </p:sp>
      <p:sp>
        <p:nvSpPr>
          <p:cNvPr id="8" name="Rectangle 7"/>
          <p:cNvSpPr/>
          <p:nvPr/>
        </p:nvSpPr>
        <p:spPr>
          <a:xfrm flipV="1">
            <a:off x="0" y="57785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p>
        </p:txBody>
      </p:sp>
      <p:pic>
        <p:nvPicPr>
          <p:cNvPr id="11" name="Picture 10" descr="Small Use Shield_GoldOnTrans.eps"/>
          <p:cNvPicPr>
            <a:picLocks noChangeAspect="1"/>
          </p:cNvPicPr>
          <p:nvPr/>
        </p:nvPicPr>
        <p:blipFill>
          <a:blip r:embed="rId3"/>
          <a:stretch>
            <a:fillRect/>
          </a:stretch>
        </p:blipFill>
        <p:spPr>
          <a:xfrm>
            <a:off x="10934703" y="238128"/>
            <a:ext cx="997652" cy="748239"/>
          </a:xfrm>
          <a:prstGeom prst="rect">
            <a:avLst/>
          </a:prstGeom>
        </p:spPr>
      </p:pic>
      <p:pic>
        <p:nvPicPr>
          <p:cNvPr id="9" name="Picture 8" descr="1-lineWordmark_GoldOnCard_NoBG.eps"/>
          <p:cNvPicPr>
            <a:picLocks noChangeAspect="1"/>
          </p:cNvPicPr>
          <p:nvPr/>
        </p:nvPicPr>
        <p:blipFill>
          <a:blip r:embed="rId4"/>
          <a:stretch>
            <a:fillRect/>
          </a:stretch>
        </p:blipFill>
        <p:spPr>
          <a:xfrm>
            <a:off x="9330267" y="6457797"/>
            <a:ext cx="2429501" cy="15482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25" y="6163018"/>
            <a:ext cx="4614793" cy="406303"/>
          </a:xfrm>
          <a:prstGeom prst="rect">
            <a:avLst/>
          </a:prstGeom>
        </p:spPr>
      </p:pic>
    </p:spTree>
    <p:extLst>
      <p:ext uri="{BB962C8B-B14F-4D97-AF65-F5344CB8AC3E}">
        <p14:creationId xmlns:p14="http://schemas.microsoft.com/office/powerpoint/2010/main" val="3150757781"/>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2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656970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mj.com/content/365/bmj.l2068"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ustaintool.org/" TargetMode="Externa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http://www.expandnet.com/" TargetMode="External"/><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423653" y="4444146"/>
            <a:ext cx="9575801" cy="1341242"/>
          </a:xfrm>
          <a:prstGeom prst="rect">
            <a:avLst/>
          </a:prstGeom>
        </p:spPr>
        <p:txBody>
          <a:bodyPr anchor="t">
            <a:normAutofit fontScale="90000"/>
          </a:bodyPr>
          <a:lstStyle/>
          <a:p>
            <a:pPr algn="ctr"/>
            <a:br>
              <a:rPr lang="en-US" dirty="0"/>
            </a:br>
            <a:r>
              <a:rPr lang="en-US" dirty="0"/>
              <a:t>Multilevel Intervention Training Institute</a:t>
            </a:r>
            <a:br>
              <a:rPr lang="en-US" dirty="0"/>
            </a:br>
            <a:r>
              <a:rPr lang="en-US" sz="3600" i="1" dirty="0"/>
              <a:t>Module 20</a:t>
            </a:r>
          </a:p>
        </p:txBody>
      </p:sp>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243839" y="373006"/>
            <a:ext cx="11704320" cy="3575539"/>
          </a:xfrm>
          <a:prstGeom prst="rect">
            <a:avLst/>
          </a:prstGeom>
        </p:spPr>
      </p:pic>
      <p:sp>
        <p:nvSpPr>
          <p:cNvPr id="7" name="Shape 62" title="Decorative">
            <a:extLst>
              <a:ext uri="{FF2B5EF4-FFF2-40B4-BE49-F238E27FC236}">
                <a16:creationId xmlns:a16="http://schemas.microsoft.com/office/drawing/2014/main" id="{5B1A07F9-DA7D-45BB-9873-5D908ED3C0FA}"/>
              </a:ext>
            </a:extLst>
          </p:cNvPr>
          <p:cNvSpPr/>
          <p:nvPr/>
        </p:nvSpPr>
        <p:spPr>
          <a:xfrm rot="16200000" flipV="1">
            <a:off x="6248288" y="5271414"/>
            <a:ext cx="0" cy="2188805"/>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996047123"/>
      </p:ext>
    </p:extLst>
  </p:cSld>
  <p:clrMapOvr>
    <a:masterClrMapping/>
  </p:clrMapOvr>
  <mc:AlternateContent xmlns:mc="http://schemas.openxmlformats.org/markup-compatibility/2006" xmlns:p14="http://schemas.microsoft.com/office/powerpoint/2010/main">
    <mc:Choice Requires="p14">
      <p:transition spd="slow" p14:dur="2000" advTm="63802"/>
    </mc:Choice>
    <mc:Fallback xmlns="">
      <p:transition spd="slow" advTm="638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E9EA-53BB-4938-85A4-EC5D6F711631}"/>
              </a:ext>
            </a:extLst>
          </p:cNvPr>
          <p:cNvSpPr>
            <a:spLocks noGrp="1"/>
          </p:cNvSpPr>
          <p:nvPr>
            <p:ph type="title"/>
          </p:nvPr>
        </p:nvSpPr>
        <p:spPr/>
        <p:txBody>
          <a:bodyPr/>
          <a:lstStyle/>
          <a:p>
            <a:r>
              <a:rPr lang="en-US" dirty="0"/>
              <a:t>Types of Economics Studies (continued)</a:t>
            </a:r>
          </a:p>
        </p:txBody>
      </p:sp>
      <p:sp>
        <p:nvSpPr>
          <p:cNvPr id="3" name="Content Placeholder 2">
            <a:extLst>
              <a:ext uri="{FF2B5EF4-FFF2-40B4-BE49-F238E27FC236}">
                <a16:creationId xmlns:a16="http://schemas.microsoft.com/office/drawing/2014/main" id="{23DE1DDD-04A0-4FDC-80B9-A3B7E95CBC0D}"/>
              </a:ext>
            </a:extLst>
          </p:cNvPr>
          <p:cNvSpPr>
            <a:spLocks noGrp="1"/>
          </p:cNvSpPr>
          <p:nvPr>
            <p:ph sz="quarter" idx="11"/>
          </p:nvPr>
        </p:nvSpPr>
        <p:spPr>
          <a:xfrm>
            <a:off x="658368" y="1125416"/>
            <a:ext cx="11389829" cy="5317040"/>
          </a:xfrm>
        </p:spPr>
        <p:txBody>
          <a:bodyPr>
            <a:normAutofit lnSpcReduction="10000"/>
          </a:bodyPr>
          <a:lstStyle/>
          <a:p>
            <a:pPr marL="0" indent="0">
              <a:buNone/>
            </a:pPr>
            <a:r>
              <a:rPr lang="en-US" dirty="0"/>
              <a:t>3. Cost-Benefit Analysis (CBA)</a:t>
            </a:r>
          </a:p>
          <a:p>
            <a:r>
              <a:rPr lang="en-US" i="1" dirty="0"/>
              <a:t>Difference in costs </a:t>
            </a:r>
            <a:r>
              <a:rPr lang="en-US" dirty="0"/>
              <a:t>between two health care interventions or services </a:t>
            </a:r>
            <a:r>
              <a:rPr lang="en-US" b="1" dirty="0"/>
              <a:t>relative to</a:t>
            </a:r>
            <a:r>
              <a:rPr lang="en-US" dirty="0"/>
              <a:t> the </a:t>
            </a:r>
            <a:r>
              <a:rPr lang="en-US" i="1" dirty="0"/>
              <a:t>difference in savings </a:t>
            </a:r>
            <a:r>
              <a:rPr lang="en-US" dirty="0"/>
              <a:t>between the two</a:t>
            </a:r>
          </a:p>
          <a:p>
            <a:r>
              <a:rPr lang="en-US" dirty="0"/>
              <a:t>Used to determine the Benefit-Cost Ratio: difference in dollars saved per each dollar spent of health care interventions or programs</a:t>
            </a:r>
          </a:p>
          <a:p>
            <a:pPr marL="0" indent="0">
              <a:spcBef>
                <a:spcPts val="0"/>
              </a:spcBef>
              <a:buNone/>
            </a:pPr>
            <a:r>
              <a:rPr lang="en-US" dirty="0"/>
              <a:t>					</a:t>
            </a:r>
            <a:r>
              <a:rPr lang="en-US" sz="2400" u="sng" dirty="0"/>
              <a:t>Savings from intervention 1 – Savings from interventions 2</a:t>
            </a:r>
          </a:p>
          <a:p>
            <a:pPr marL="0" indent="0">
              <a:spcBef>
                <a:spcPts val="0"/>
              </a:spcBef>
              <a:spcAft>
                <a:spcPts val="800"/>
              </a:spcAft>
              <a:buNone/>
            </a:pPr>
            <a:r>
              <a:rPr lang="en-US" dirty="0"/>
              <a:t>Benefit-Cost Ratio =	    </a:t>
            </a:r>
            <a:r>
              <a:rPr lang="en-US" sz="2400" dirty="0"/>
              <a:t>Cost of intervention 1 – Cost of intervention 2</a:t>
            </a:r>
          </a:p>
          <a:p>
            <a:pPr>
              <a:spcAft>
                <a:spcPts val="800"/>
              </a:spcAft>
            </a:pPr>
            <a:r>
              <a:rPr lang="en-US" dirty="0"/>
              <a:t>E.g., Benefit-Cost Ratio = 1.5 means $1.50 saved for every $1.00 spent on intervention</a:t>
            </a:r>
          </a:p>
          <a:p>
            <a:pPr>
              <a:spcAft>
                <a:spcPts val="800"/>
              </a:spcAft>
            </a:pPr>
            <a:r>
              <a:rPr lang="en-US" dirty="0"/>
              <a:t>Related to “Return of Investment” (ROI) = (Benefit-Cost)/Cost</a:t>
            </a:r>
          </a:p>
          <a:p>
            <a:pPr lvl="1">
              <a:spcAft>
                <a:spcPts val="800"/>
              </a:spcAft>
            </a:pPr>
            <a:r>
              <a:rPr lang="en-US" dirty="0"/>
              <a:t>Benefit-Cost Ratio of 1.5 = 50% ROI</a:t>
            </a:r>
          </a:p>
          <a:p>
            <a:pPr>
              <a:spcAft>
                <a:spcPts val="800"/>
              </a:spcAft>
            </a:pPr>
            <a:endParaRPr lang="en-US" dirty="0"/>
          </a:p>
        </p:txBody>
      </p:sp>
    </p:spTree>
    <p:custDataLst>
      <p:tags r:id="rId1"/>
    </p:custDataLst>
    <p:extLst>
      <p:ext uri="{BB962C8B-B14F-4D97-AF65-F5344CB8AC3E}">
        <p14:creationId xmlns:p14="http://schemas.microsoft.com/office/powerpoint/2010/main" val="3427698195"/>
      </p:ext>
    </p:extLst>
  </p:cSld>
  <p:clrMapOvr>
    <a:masterClrMapping/>
  </p:clrMapOvr>
  <mc:AlternateContent xmlns:mc="http://schemas.openxmlformats.org/markup-compatibility/2006" xmlns:p14="http://schemas.microsoft.com/office/powerpoint/2010/main">
    <mc:Choice Requires="p14">
      <p:transition spd="slow" p14:dur="2000" advTm="94334"/>
    </mc:Choice>
    <mc:Fallback xmlns="">
      <p:transition spd="slow" advTm="94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340D-AC8C-48FA-B468-AFF904BC1319}"/>
              </a:ext>
            </a:extLst>
          </p:cNvPr>
          <p:cNvSpPr>
            <a:spLocks noGrp="1"/>
          </p:cNvSpPr>
          <p:nvPr>
            <p:ph type="title"/>
          </p:nvPr>
        </p:nvSpPr>
        <p:spPr/>
        <p:txBody>
          <a:bodyPr/>
          <a:lstStyle/>
          <a:p>
            <a:r>
              <a:rPr lang="en-US" dirty="0"/>
              <a:t>Cost-Benefit Analyses</a:t>
            </a:r>
          </a:p>
        </p:txBody>
      </p:sp>
      <p:sp>
        <p:nvSpPr>
          <p:cNvPr id="3" name="Content Placeholder 2">
            <a:extLst>
              <a:ext uri="{FF2B5EF4-FFF2-40B4-BE49-F238E27FC236}">
                <a16:creationId xmlns:a16="http://schemas.microsoft.com/office/drawing/2014/main" id="{34AA0C63-C946-4957-A278-308010C078E4}"/>
              </a:ext>
            </a:extLst>
          </p:cNvPr>
          <p:cNvSpPr>
            <a:spLocks noGrp="1"/>
          </p:cNvSpPr>
          <p:nvPr>
            <p:ph sz="quarter" idx="11"/>
          </p:nvPr>
        </p:nvSpPr>
        <p:spPr/>
        <p:txBody>
          <a:bodyPr/>
          <a:lstStyle/>
          <a:p>
            <a:r>
              <a:rPr lang="en-US" altLang="en-US" dirty="0"/>
              <a:t>CBA forces valuation of all health benefits in economic terms</a:t>
            </a:r>
          </a:p>
          <a:p>
            <a:pPr lvl="1"/>
            <a:r>
              <a:rPr lang="en-US" altLang="en-US" dirty="0"/>
              <a:t>May not fully capture the value of improved health outcomes</a:t>
            </a:r>
          </a:p>
          <a:p>
            <a:r>
              <a:rPr lang="en-US" altLang="en-US" dirty="0"/>
              <a:t>Allows comparison of different types of health and non-health interventions in the same metric</a:t>
            </a:r>
          </a:p>
          <a:p>
            <a:pPr lvl="1"/>
            <a:r>
              <a:rPr lang="en-US" altLang="en-US" dirty="0"/>
              <a:t>E.g., cost-benefit of an intervention to increase physical activity vs. a program to improve bicycle safety</a:t>
            </a:r>
          </a:p>
          <a:p>
            <a:endParaRPr lang="en-US" dirty="0"/>
          </a:p>
        </p:txBody>
      </p:sp>
    </p:spTree>
    <p:custDataLst>
      <p:tags r:id="rId1"/>
    </p:custDataLst>
    <p:extLst>
      <p:ext uri="{BB962C8B-B14F-4D97-AF65-F5344CB8AC3E}">
        <p14:creationId xmlns:p14="http://schemas.microsoft.com/office/powerpoint/2010/main" val="2847164455"/>
      </p:ext>
    </p:extLst>
  </p:cSld>
  <p:clrMapOvr>
    <a:masterClrMapping/>
  </p:clrMapOvr>
  <mc:AlternateContent xmlns:mc="http://schemas.openxmlformats.org/markup-compatibility/2006" xmlns:p14="http://schemas.microsoft.com/office/powerpoint/2010/main">
    <mc:Choice Requires="p14">
      <p:transition spd="slow" p14:dur="2000" advTm="76984"/>
    </mc:Choice>
    <mc:Fallback xmlns="">
      <p:transition spd="slow" advTm="76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E009-0994-4CD4-85EA-618C3949005A}"/>
              </a:ext>
            </a:extLst>
          </p:cNvPr>
          <p:cNvSpPr>
            <a:spLocks noGrp="1"/>
          </p:cNvSpPr>
          <p:nvPr>
            <p:ph type="title"/>
          </p:nvPr>
        </p:nvSpPr>
        <p:spPr/>
        <p:txBody>
          <a:bodyPr/>
          <a:lstStyle/>
          <a:p>
            <a:r>
              <a:rPr lang="en-US" dirty="0"/>
              <a:t>Types of Economics Studies (continued)</a:t>
            </a:r>
          </a:p>
        </p:txBody>
      </p:sp>
      <p:sp>
        <p:nvSpPr>
          <p:cNvPr id="3" name="Content Placeholder 2">
            <a:extLst>
              <a:ext uri="{FF2B5EF4-FFF2-40B4-BE49-F238E27FC236}">
                <a16:creationId xmlns:a16="http://schemas.microsoft.com/office/drawing/2014/main" id="{C06A86A0-6C11-407F-8093-D96F2926E72A}"/>
              </a:ext>
            </a:extLst>
          </p:cNvPr>
          <p:cNvSpPr>
            <a:spLocks noGrp="1"/>
          </p:cNvSpPr>
          <p:nvPr>
            <p:ph sz="quarter" idx="11"/>
          </p:nvPr>
        </p:nvSpPr>
        <p:spPr>
          <a:xfrm>
            <a:off x="331841" y="1219201"/>
            <a:ext cx="11528319" cy="5176911"/>
          </a:xfrm>
        </p:spPr>
        <p:txBody>
          <a:bodyPr>
            <a:normAutofit lnSpcReduction="10000"/>
          </a:bodyPr>
          <a:lstStyle/>
          <a:p>
            <a:pPr marL="0" indent="0">
              <a:spcAft>
                <a:spcPts val="800"/>
              </a:spcAft>
              <a:buNone/>
            </a:pPr>
            <a:r>
              <a:rPr lang="en-US" dirty="0"/>
              <a:t>4. Cost-Effectiveness Analyses (CEA)</a:t>
            </a:r>
          </a:p>
          <a:p>
            <a:pPr>
              <a:spcAft>
                <a:spcPts val="800"/>
              </a:spcAft>
            </a:pPr>
            <a:r>
              <a:rPr lang="en-US" dirty="0"/>
              <a:t>Change in cost divided by change in health outcomes comparing two interventions</a:t>
            </a:r>
          </a:p>
          <a:p>
            <a:pPr lvl="1">
              <a:spcBef>
                <a:spcPts val="0"/>
              </a:spcBef>
              <a:spcAft>
                <a:spcPts val="800"/>
              </a:spcAft>
            </a:pPr>
            <a:r>
              <a:rPr lang="en-US" dirty="0"/>
              <a:t>Cost-Effectiveness Ratio =</a:t>
            </a:r>
          </a:p>
          <a:p>
            <a:pPr marL="457189" lvl="1" indent="0">
              <a:spcBef>
                <a:spcPts val="0"/>
              </a:spcBef>
              <a:buNone/>
            </a:pPr>
            <a:r>
              <a:rPr lang="en-US" dirty="0"/>
              <a:t>				</a:t>
            </a:r>
            <a:r>
              <a:rPr lang="en-US" u="sng" dirty="0"/>
              <a:t>Cost of Intervention 1 – Cost of Intervention 2</a:t>
            </a:r>
          </a:p>
          <a:p>
            <a:pPr marL="457189" lvl="1" indent="0">
              <a:spcBef>
                <a:spcPts val="0"/>
              </a:spcBef>
              <a:spcAft>
                <a:spcPts val="800"/>
              </a:spcAft>
              <a:buNone/>
            </a:pPr>
            <a:r>
              <a:rPr lang="en-US" dirty="0"/>
              <a:t>			Outcome of Intervention 1 – Outcomes of Intervention 2</a:t>
            </a:r>
          </a:p>
          <a:p>
            <a:pPr>
              <a:spcAft>
                <a:spcPts val="800"/>
              </a:spcAft>
            </a:pPr>
            <a:r>
              <a:rPr lang="en-US" dirty="0"/>
              <a:t>Cost-Effectiveness Ratio = additional dollars spent per additional health benefit obtained</a:t>
            </a:r>
          </a:p>
          <a:p>
            <a:pPr lvl="1">
              <a:spcAft>
                <a:spcPts val="800"/>
              </a:spcAft>
            </a:pPr>
            <a:r>
              <a:rPr lang="en-US" sz="2667" dirty="0"/>
              <a:t>Health benefit can be $ per year of life saved, $ per health event avoided</a:t>
            </a:r>
          </a:p>
          <a:p>
            <a:pPr>
              <a:spcAft>
                <a:spcPts val="800"/>
              </a:spcAft>
            </a:pPr>
            <a:r>
              <a:rPr lang="en-US" dirty="0"/>
              <a:t>Goal: determine added cost per added health benefit of an intervention</a:t>
            </a:r>
          </a:p>
          <a:p>
            <a:pPr>
              <a:spcAft>
                <a:spcPts val="800"/>
              </a:spcAft>
            </a:pPr>
            <a:r>
              <a:rPr lang="en-US" dirty="0"/>
              <a:t>ALWAYS COMPARATIVE: </a:t>
            </a:r>
            <a:r>
              <a:rPr lang="en-US" sz="2667" dirty="0"/>
              <a:t>Can compare an intervention to no intervention</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723291261"/>
      </p:ext>
    </p:extLst>
  </p:cSld>
  <p:clrMapOvr>
    <a:masterClrMapping/>
  </p:clrMapOvr>
  <mc:AlternateContent xmlns:mc="http://schemas.openxmlformats.org/markup-compatibility/2006" xmlns:p14="http://schemas.microsoft.com/office/powerpoint/2010/main">
    <mc:Choice Requires="p14">
      <p:transition spd="slow" p14:dur="2000" advTm="128207"/>
    </mc:Choice>
    <mc:Fallback xmlns="">
      <p:transition spd="slow" advTm="128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2EB9-0115-4FC1-825C-DC431D08A56A}"/>
              </a:ext>
            </a:extLst>
          </p:cNvPr>
          <p:cNvSpPr>
            <a:spLocks noGrp="1"/>
          </p:cNvSpPr>
          <p:nvPr>
            <p:ph type="title"/>
          </p:nvPr>
        </p:nvSpPr>
        <p:spPr/>
        <p:txBody>
          <a:bodyPr/>
          <a:lstStyle/>
          <a:p>
            <a:r>
              <a:rPr lang="en-US" dirty="0"/>
              <a:t>Outcomes for Cost-Effectiveness Analysis</a:t>
            </a:r>
          </a:p>
        </p:txBody>
      </p:sp>
      <p:sp>
        <p:nvSpPr>
          <p:cNvPr id="3" name="Content Placeholder 2">
            <a:extLst>
              <a:ext uri="{FF2B5EF4-FFF2-40B4-BE49-F238E27FC236}">
                <a16:creationId xmlns:a16="http://schemas.microsoft.com/office/drawing/2014/main" id="{6F38223C-4002-487D-B0DE-F3B185B0EFE2}"/>
              </a:ext>
            </a:extLst>
          </p:cNvPr>
          <p:cNvSpPr>
            <a:spLocks noGrp="1"/>
          </p:cNvSpPr>
          <p:nvPr>
            <p:ph sz="quarter" idx="11"/>
          </p:nvPr>
        </p:nvSpPr>
        <p:spPr/>
        <p:txBody>
          <a:bodyPr/>
          <a:lstStyle/>
          <a:p>
            <a:r>
              <a:rPr lang="en-US" altLang="en-US" dirty="0"/>
              <a:t>Outcomes can be intermediate (measure of clinical or behavioral change) or final (endpoint of the disease or goals of the intervention)</a:t>
            </a:r>
          </a:p>
          <a:p>
            <a:pPr lvl="1"/>
            <a:r>
              <a:rPr lang="en-US" altLang="en-US" dirty="0"/>
              <a:t>Cholesterol-lowering drug: lower blood cholesterol is an intermediate outcome, but decreased myocardial infarctions (MI) is a final outcome</a:t>
            </a:r>
          </a:p>
          <a:p>
            <a:pPr lvl="1"/>
            <a:r>
              <a:rPr lang="en-US" altLang="en-US" dirty="0"/>
              <a:t>Intervention to increase physical activity among overweight population: intent to exercise and participation in exercise may be intermediate outcomes, weight loss may be a final outcome</a:t>
            </a:r>
          </a:p>
          <a:p>
            <a:endParaRPr lang="en-US" dirty="0"/>
          </a:p>
        </p:txBody>
      </p:sp>
    </p:spTree>
    <p:extLst>
      <p:ext uri="{BB962C8B-B14F-4D97-AF65-F5344CB8AC3E}">
        <p14:creationId xmlns:p14="http://schemas.microsoft.com/office/powerpoint/2010/main" val="808769339"/>
      </p:ext>
    </p:extLst>
  </p:cSld>
  <p:clrMapOvr>
    <a:masterClrMapping/>
  </p:clrMapOvr>
  <mc:AlternateContent xmlns:mc="http://schemas.openxmlformats.org/markup-compatibility/2006" xmlns:p14="http://schemas.microsoft.com/office/powerpoint/2010/main">
    <mc:Choice Requires="p14">
      <p:transition spd="slow" p14:dur="2000" advTm="69503"/>
    </mc:Choice>
    <mc:Fallback xmlns="">
      <p:transition spd="slow" advTm="695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DD96-87C3-4A3D-B465-F5058D25C47D}"/>
              </a:ext>
            </a:extLst>
          </p:cNvPr>
          <p:cNvSpPr>
            <a:spLocks noGrp="1"/>
          </p:cNvSpPr>
          <p:nvPr>
            <p:ph type="title"/>
          </p:nvPr>
        </p:nvSpPr>
        <p:spPr/>
        <p:txBody>
          <a:bodyPr/>
          <a:lstStyle/>
          <a:p>
            <a:r>
              <a:rPr lang="en-US" dirty="0"/>
              <a:t>Types of Economics Studies (continued)</a:t>
            </a:r>
          </a:p>
        </p:txBody>
      </p:sp>
      <p:sp>
        <p:nvSpPr>
          <p:cNvPr id="3" name="Content Placeholder 2">
            <a:extLst>
              <a:ext uri="{FF2B5EF4-FFF2-40B4-BE49-F238E27FC236}">
                <a16:creationId xmlns:a16="http://schemas.microsoft.com/office/drawing/2014/main" id="{E5C98A50-8ADB-448C-9F72-31686BDD8711}"/>
              </a:ext>
            </a:extLst>
          </p:cNvPr>
          <p:cNvSpPr>
            <a:spLocks noGrp="1"/>
          </p:cNvSpPr>
          <p:nvPr>
            <p:ph sz="quarter" idx="11"/>
          </p:nvPr>
        </p:nvSpPr>
        <p:spPr>
          <a:xfrm>
            <a:off x="658368" y="1219201"/>
            <a:ext cx="10887456" cy="5008033"/>
          </a:xfrm>
        </p:spPr>
        <p:txBody>
          <a:bodyPr/>
          <a:lstStyle/>
          <a:p>
            <a:pPr marL="0" indent="0">
              <a:spcAft>
                <a:spcPts val="800"/>
              </a:spcAft>
              <a:buNone/>
            </a:pPr>
            <a:r>
              <a:rPr lang="en-US" dirty="0"/>
              <a:t>5. Cost-Utility Analysis (CUA)</a:t>
            </a:r>
          </a:p>
          <a:p>
            <a:pPr>
              <a:spcAft>
                <a:spcPts val="800"/>
              </a:spcAft>
            </a:pPr>
            <a:r>
              <a:rPr lang="en-US" dirty="0"/>
              <a:t>Same as Cost-Effectiveness Analysis (CEA), but outcome is Quality Adjusted Life Years (QALYs)</a:t>
            </a:r>
          </a:p>
          <a:p>
            <a:pPr>
              <a:spcAft>
                <a:spcPts val="800"/>
              </a:spcAft>
            </a:pPr>
            <a:r>
              <a:rPr lang="en-US" dirty="0"/>
              <a:t>QALYs are survival time (life years) weighted by the perceived quality of life during that time. </a:t>
            </a:r>
            <a:r>
              <a:rPr lang="en-US" b="1" i="1" dirty="0"/>
              <a:t>Utilities</a:t>
            </a:r>
            <a:r>
              <a:rPr lang="en-US" dirty="0"/>
              <a:t>, the weights used to calculate QALYs, range from 0 (immediate death) to 1.0 (perfect health).</a:t>
            </a:r>
          </a:p>
          <a:p>
            <a:pPr lvl="1">
              <a:spcAft>
                <a:spcPts val="800"/>
              </a:spcAft>
            </a:pPr>
            <a:r>
              <a:rPr lang="en-US" dirty="0"/>
              <a:t>Example: if someone lived for 2 years with a utility of 0.8, their QALYs for this time period would be 1.6 </a:t>
            </a:r>
          </a:p>
          <a:p>
            <a:pPr>
              <a:spcBef>
                <a:spcPts val="0"/>
              </a:spcBef>
              <a:spcAft>
                <a:spcPts val="800"/>
              </a:spcAft>
            </a:pPr>
            <a:r>
              <a:rPr lang="en-US" dirty="0"/>
              <a:t>Cost-Utility Ratio = </a:t>
            </a:r>
            <a:endParaRPr lang="en-US" sz="2533" dirty="0"/>
          </a:p>
          <a:p>
            <a:pPr marL="457189" lvl="1" indent="0">
              <a:spcBef>
                <a:spcPts val="0"/>
              </a:spcBef>
              <a:buNone/>
            </a:pPr>
            <a:r>
              <a:rPr lang="en-US" dirty="0"/>
              <a:t>				</a:t>
            </a:r>
            <a:r>
              <a:rPr lang="en-US" u="sng" dirty="0"/>
              <a:t>Cost of Intervention 1 – Cost of Intervention 2</a:t>
            </a:r>
          </a:p>
          <a:p>
            <a:pPr marL="457189" lvl="1" indent="0">
              <a:spcBef>
                <a:spcPts val="0"/>
              </a:spcBef>
              <a:buNone/>
            </a:pPr>
            <a:r>
              <a:rPr lang="en-US" dirty="0"/>
              <a:t>			    QALYs of Intervention 1 – QALYs of Intervention 2</a:t>
            </a:r>
          </a:p>
          <a:p>
            <a:pPr>
              <a:spcAft>
                <a:spcPts val="800"/>
              </a:spcAft>
            </a:pPr>
            <a:endParaRPr lang="en-US" dirty="0"/>
          </a:p>
        </p:txBody>
      </p:sp>
    </p:spTree>
    <p:custDataLst>
      <p:tags r:id="rId1"/>
    </p:custDataLst>
    <p:extLst>
      <p:ext uri="{BB962C8B-B14F-4D97-AF65-F5344CB8AC3E}">
        <p14:creationId xmlns:p14="http://schemas.microsoft.com/office/powerpoint/2010/main" val="395044589"/>
      </p:ext>
    </p:extLst>
  </p:cSld>
  <p:clrMapOvr>
    <a:masterClrMapping/>
  </p:clrMapOvr>
  <mc:AlternateContent xmlns:mc="http://schemas.openxmlformats.org/markup-compatibility/2006" xmlns:p14="http://schemas.microsoft.com/office/powerpoint/2010/main">
    <mc:Choice Requires="p14">
      <p:transition spd="slow" p14:dur="2000" advTm="79072"/>
    </mc:Choice>
    <mc:Fallback xmlns="">
      <p:transition spd="slow" advTm="79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F5EB-5E31-4D77-9094-AF7A003CABDE}"/>
              </a:ext>
            </a:extLst>
          </p:cNvPr>
          <p:cNvSpPr>
            <a:spLocks noGrp="1"/>
          </p:cNvSpPr>
          <p:nvPr>
            <p:ph type="title"/>
          </p:nvPr>
        </p:nvSpPr>
        <p:spPr/>
        <p:txBody>
          <a:bodyPr/>
          <a:lstStyle/>
          <a:p>
            <a:r>
              <a:rPr lang="en-US" dirty="0"/>
              <a:t>Types of Economic Studies</a:t>
            </a:r>
          </a:p>
        </p:txBody>
      </p:sp>
      <p:sp>
        <p:nvSpPr>
          <p:cNvPr id="3" name="Content Placeholder 2">
            <a:extLst>
              <a:ext uri="{FF2B5EF4-FFF2-40B4-BE49-F238E27FC236}">
                <a16:creationId xmlns:a16="http://schemas.microsoft.com/office/drawing/2014/main" id="{28883C38-6682-4DB6-8546-57E68D979C80}"/>
              </a:ext>
            </a:extLst>
          </p:cNvPr>
          <p:cNvSpPr>
            <a:spLocks noGrp="1"/>
          </p:cNvSpPr>
          <p:nvPr>
            <p:ph sz="quarter" idx="11"/>
          </p:nvPr>
        </p:nvSpPr>
        <p:spPr/>
        <p:txBody>
          <a:bodyPr/>
          <a:lstStyle/>
          <a:p>
            <a:pPr marL="0" indent="0">
              <a:buNone/>
            </a:pPr>
            <a:r>
              <a:rPr lang="en-US" dirty="0"/>
              <a:t>6. Budget Impact Analysis (BIA)</a:t>
            </a:r>
          </a:p>
          <a:p>
            <a:r>
              <a:rPr lang="en-US" dirty="0"/>
              <a:t>While CEA shows the </a:t>
            </a:r>
            <a:r>
              <a:rPr lang="en-US" b="1" i="1" dirty="0"/>
              <a:t>value</a:t>
            </a:r>
            <a:r>
              <a:rPr lang="en-US" dirty="0"/>
              <a:t> of a new intervention, BIA estimates whether a new intervention is </a:t>
            </a:r>
            <a:r>
              <a:rPr lang="en-US" b="1" i="1" dirty="0"/>
              <a:t>affordable</a:t>
            </a:r>
            <a:endParaRPr lang="en-US" dirty="0"/>
          </a:p>
          <a:p>
            <a:r>
              <a:rPr lang="en-US" dirty="0"/>
              <a:t>Considers the per-person cost of an intervention and the number of people who might receive the intervention </a:t>
            </a:r>
          </a:p>
          <a:p>
            <a:r>
              <a:rPr lang="en-US" dirty="0"/>
              <a:t>Examines what new costs could occur (new drug, medical care visits, or lab tests) and costs reductions that could take place (e.g., decreased hospitalizations from decreased use of an older, ineffective drug)</a:t>
            </a:r>
          </a:p>
          <a:p>
            <a:r>
              <a:rPr lang="en-US" dirty="0"/>
              <a:t>Short time frame (1-5 years) and payer perspective to project total cost</a:t>
            </a:r>
          </a:p>
          <a:p>
            <a:endParaRPr lang="en-US" dirty="0"/>
          </a:p>
        </p:txBody>
      </p:sp>
    </p:spTree>
    <p:custDataLst>
      <p:tags r:id="rId1"/>
    </p:custDataLst>
    <p:extLst>
      <p:ext uri="{BB962C8B-B14F-4D97-AF65-F5344CB8AC3E}">
        <p14:creationId xmlns:p14="http://schemas.microsoft.com/office/powerpoint/2010/main" val="314923073"/>
      </p:ext>
    </p:extLst>
  </p:cSld>
  <p:clrMapOvr>
    <a:masterClrMapping/>
  </p:clrMapOvr>
  <mc:AlternateContent xmlns:mc="http://schemas.openxmlformats.org/markup-compatibility/2006" xmlns:p14="http://schemas.microsoft.com/office/powerpoint/2010/main">
    <mc:Choice Requires="p14">
      <p:transition spd="slow" p14:dur="2000" advTm="85669"/>
    </mc:Choice>
    <mc:Fallback xmlns="">
      <p:transition spd="slow" advTm="85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6FBA-3583-4CDD-8003-386363E2A469}"/>
              </a:ext>
            </a:extLst>
          </p:cNvPr>
          <p:cNvSpPr>
            <a:spLocks noGrp="1"/>
          </p:cNvSpPr>
          <p:nvPr>
            <p:ph type="title"/>
          </p:nvPr>
        </p:nvSpPr>
        <p:spPr>
          <a:xfrm>
            <a:off x="652272" y="630768"/>
            <a:ext cx="10887456" cy="423193"/>
          </a:xfrm>
        </p:spPr>
        <p:txBody>
          <a:bodyPr/>
          <a:lstStyle/>
          <a:p>
            <a:r>
              <a:rPr lang="en-US" dirty="0"/>
              <a:t>Multilevel Case Study Example – Enhanced Hepatitis C Screening and Treatment in Community Health Centers</a:t>
            </a:r>
          </a:p>
        </p:txBody>
      </p:sp>
      <p:sp>
        <p:nvSpPr>
          <p:cNvPr id="3" name="Content Placeholder 2">
            <a:extLst>
              <a:ext uri="{FF2B5EF4-FFF2-40B4-BE49-F238E27FC236}">
                <a16:creationId xmlns:a16="http://schemas.microsoft.com/office/drawing/2014/main" id="{F10B5EAE-AC70-49E9-B15C-9D8157AC274B}"/>
              </a:ext>
            </a:extLst>
          </p:cNvPr>
          <p:cNvSpPr>
            <a:spLocks noGrp="1"/>
          </p:cNvSpPr>
          <p:nvPr>
            <p:ph sz="quarter" idx="11"/>
          </p:nvPr>
        </p:nvSpPr>
        <p:spPr/>
        <p:txBody>
          <a:bodyPr/>
          <a:lstStyle/>
          <a:p>
            <a:pPr>
              <a:spcAft>
                <a:spcPts val="800"/>
              </a:spcAft>
            </a:pPr>
            <a:r>
              <a:rPr lang="en-US" dirty="0"/>
              <a:t>Hepatitis C Virus (HCV): chronic infection that is often asymptomatic until late in disease</a:t>
            </a:r>
          </a:p>
          <a:p>
            <a:pPr lvl="1">
              <a:spcAft>
                <a:spcPts val="800"/>
              </a:spcAft>
            </a:pPr>
            <a:r>
              <a:rPr lang="en-US" dirty="0"/>
              <a:t>Can cause liver cirrhosis, liver cancer, non-Hodgkin’s lymphoma, possibly pancreatic and head and neck cancers</a:t>
            </a:r>
          </a:p>
          <a:p>
            <a:pPr lvl="1">
              <a:spcAft>
                <a:spcPts val="800"/>
              </a:spcAft>
            </a:pPr>
            <a:r>
              <a:rPr lang="en-US" dirty="0"/>
              <a:t>No vaccine; anti-viral drugs available</a:t>
            </a:r>
          </a:p>
          <a:p>
            <a:pPr>
              <a:spcAft>
                <a:spcPts val="800"/>
              </a:spcAft>
            </a:pPr>
            <a:r>
              <a:rPr lang="en-US" dirty="0"/>
              <a:t>Populations receiving care at community health centers may have barriers to receiving needed HCV screening and treatment</a:t>
            </a:r>
          </a:p>
          <a:p>
            <a:pPr lvl="1">
              <a:spcAft>
                <a:spcPts val="800"/>
              </a:spcAft>
            </a:pPr>
            <a:r>
              <a:rPr lang="en-US" dirty="0"/>
              <a:t>Insurance prior authorization requirements</a:t>
            </a:r>
          </a:p>
          <a:p>
            <a:pPr lvl="1">
              <a:spcAft>
                <a:spcPts val="800"/>
              </a:spcAft>
            </a:pPr>
            <a:r>
              <a:rPr lang="en-US" dirty="0"/>
              <a:t>Coming to health centers for multiple visits</a:t>
            </a:r>
          </a:p>
          <a:p>
            <a:pPr lvl="1">
              <a:spcAft>
                <a:spcPts val="800"/>
              </a:spcAft>
            </a:pPr>
            <a:r>
              <a:rPr lang="en-US" dirty="0"/>
              <a:t>Transportation and childcare</a:t>
            </a:r>
          </a:p>
          <a:p>
            <a:endParaRPr lang="en-US" dirty="0"/>
          </a:p>
        </p:txBody>
      </p:sp>
    </p:spTree>
    <p:extLst>
      <p:ext uri="{BB962C8B-B14F-4D97-AF65-F5344CB8AC3E}">
        <p14:creationId xmlns:p14="http://schemas.microsoft.com/office/powerpoint/2010/main" val="1319520229"/>
      </p:ext>
    </p:extLst>
  </p:cSld>
  <p:clrMapOvr>
    <a:masterClrMapping/>
  </p:clrMapOvr>
  <mc:AlternateContent xmlns:mc="http://schemas.openxmlformats.org/markup-compatibility/2006" xmlns:p14="http://schemas.microsoft.com/office/powerpoint/2010/main">
    <mc:Choice Requires="p14">
      <p:transition spd="slow" p14:dur="2000" advTm="84832"/>
    </mc:Choice>
    <mc:Fallback xmlns="">
      <p:transition spd="slow" advTm="8483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7F9F-B2B6-4025-A1B2-96F1C5D2F0BF}"/>
              </a:ext>
            </a:extLst>
          </p:cNvPr>
          <p:cNvSpPr>
            <a:spLocks noGrp="1"/>
          </p:cNvSpPr>
          <p:nvPr>
            <p:ph type="title"/>
          </p:nvPr>
        </p:nvSpPr>
        <p:spPr>
          <a:xfrm>
            <a:off x="658368" y="627141"/>
            <a:ext cx="10887456" cy="423193"/>
          </a:xfrm>
        </p:spPr>
        <p:txBody>
          <a:bodyPr/>
          <a:lstStyle/>
          <a:p>
            <a:r>
              <a:rPr lang="en-US" dirty="0"/>
              <a:t>Multilevel Case Study Example – Enhanced Hepatitis C Screening and Treatment in CHCs (continued)</a:t>
            </a:r>
          </a:p>
        </p:txBody>
      </p:sp>
      <p:sp>
        <p:nvSpPr>
          <p:cNvPr id="3" name="Content Placeholder 2">
            <a:extLst>
              <a:ext uri="{FF2B5EF4-FFF2-40B4-BE49-F238E27FC236}">
                <a16:creationId xmlns:a16="http://schemas.microsoft.com/office/drawing/2014/main" id="{29FD08CC-1B9C-47FE-B7B9-8BFAE96333F1}"/>
              </a:ext>
            </a:extLst>
          </p:cNvPr>
          <p:cNvSpPr>
            <a:spLocks noGrp="1"/>
          </p:cNvSpPr>
          <p:nvPr>
            <p:ph sz="quarter" idx="11"/>
          </p:nvPr>
        </p:nvSpPr>
        <p:spPr>
          <a:xfrm>
            <a:off x="658368" y="1426634"/>
            <a:ext cx="10887456" cy="361527"/>
          </a:xfrm>
        </p:spPr>
        <p:txBody>
          <a:bodyPr>
            <a:normAutofit fontScale="77500" lnSpcReduction="20000"/>
          </a:bodyPr>
          <a:lstStyle/>
          <a:p>
            <a:pPr marL="0" indent="0">
              <a:buNone/>
            </a:pPr>
            <a:r>
              <a:rPr lang="en-US" dirty="0"/>
              <a:t>Standard Care						Enhanced Care</a:t>
            </a:r>
          </a:p>
        </p:txBody>
      </p:sp>
      <p:sp>
        <p:nvSpPr>
          <p:cNvPr id="5" name="TextBox 4">
            <a:extLst>
              <a:ext uri="{FF2B5EF4-FFF2-40B4-BE49-F238E27FC236}">
                <a16:creationId xmlns:a16="http://schemas.microsoft.com/office/drawing/2014/main" id="{055DB376-EE9D-43B9-81FA-5347B15FF7C2}"/>
              </a:ext>
            </a:extLst>
          </p:cNvPr>
          <p:cNvSpPr txBox="1"/>
          <p:nvPr/>
        </p:nvSpPr>
        <p:spPr>
          <a:xfrm>
            <a:off x="658369" y="1944469"/>
            <a:ext cx="4793644" cy="4154984"/>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00000"/>
                </a:solidFill>
              </a:rPr>
              <a:t>Screening: Two visits (initial and confirmatory blood tests)</a:t>
            </a:r>
          </a:p>
          <a:p>
            <a:endParaRPr lang="en-US" sz="2400" dirty="0">
              <a:solidFill>
                <a:srgbClr val="000000"/>
              </a:solidFill>
            </a:endParaRPr>
          </a:p>
          <a:p>
            <a:pPr marL="380990" indent="-380990">
              <a:buFont typeface="Arial" panose="020B0604020202020204" pitchFamily="34" charset="0"/>
              <a:buChar char="•"/>
            </a:pPr>
            <a:r>
              <a:rPr lang="en-US" sz="2400" dirty="0">
                <a:solidFill>
                  <a:srgbClr val="000000"/>
                </a:solidFill>
              </a:rPr>
              <a:t>Treatment: Referral to an outside organization</a:t>
            </a:r>
          </a:p>
          <a:p>
            <a:pPr marL="380990" indent="-380990">
              <a:buFont typeface="Arial" panose="020B0604020202020204" pitchFamily="34" charset="0"/>
              <a:buChar char="•"/>
            </a:pPr>
            <a:r>
              <a:rPr lang="en-US" sz="2400" dirty="0">
                <a:solidFill>
                  <a:srgbClr val="000000"/>
                </a:solidFill>
              </a:rPr>
              <a:t>Barriers to starting and completing treatment including insurance prior authorization, behavioral health counseling requirements, potential medication side effects</a:t>
            </a:r>
          </a:p>
        </p:txBody>
      </p:sp>
      <p:sp>
        <p:nvSpPr>
          <p:cNvPr id="6" name="TextBox 5">
            <a:extLst>
              <a:ext uri="{FF2B5EF4-FFF2-40B4-BE49-F238E27FC236}">
                <a16:creationId xmlns:a16="http://schemas.microsoft.com/office/drawing/2014/main" id="{55BBB945-89C6-483C-9586-C7FAD17B3A36}"/>
              </a:ext>
            </a:extLst>
          </p:cNvPr>
          <p:cNvSpPr txBox="1"/>
          <p:nvPr/>
        </p:nvSpPr>
        <p:spPr>
          <a:xfrm>
            <a:off x="5969705" y="1944468"/>
            <a:ext cx="4793644" cy="3046988"/>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00000"/>
                </a:solidFill>
              </a:rPr>
              <a:t>Screening: One visits (single blood sample for both initial and confirmatory blood tests)</a:t>
            </a:r>
          </a:p>
          <a:p>
            <a:pPr marL="380990" indent="-380990">
              <a:buFont typeface="Arial" panose="020B0604020202020204" pitchFamily="34" charset="0"/>
              <a:buChar char="•"/>
            </a:pPr>
            <a:r>
              <a:rPr lang="en-US" sz="2400" dirty="0">
                <a:solidFill>
                  <a:srgbClr val="000000"/>
                </a:solidFill>
              </a:rPr>
              <a:t>Treatment: Onsite (in-house) treatment</a:t>
            </a:r>
          </a:p>
          <a:p>
            <a:pPr marL="380990" indent="-380990">
              <a:buFont typeface="Arial" panose="020B0604020202020204" pitchFamily="34" charset="0"/>
              <a:buChar char="•"/>
            </a:pPr>
            <a:r>
              <a:rPr lang="en-US" sz="2400" dirty="0">
                <a:solidFill>
                  <a:srgbClr val="000000"/>
                </a:solidFill>
              </a:rPr>
              <a:t>Care coordination to help address barriers to starting and completing treatment</a:t>
            </a:r>
          </a:p>
        </p:txBody>
      </p:sp>
    </p:spTree>
    <p:custDataLst>
      <p:tags r:id="rId1"/>
    </p:custDataLst>
    <p:extLst>
      <p:ext uri="{BB962C8B-B14F-4D97-AF65-F5344CB8AC3E}">
        <p14:creationId xmlns:p14="http://schemas.microsoft.com/office/powerpoint/2010/main" val="2495787095"/>
      </p:ext>
    </p:extLst>
  </p:cSld>
  <p:clrMapOvr>
    <a:masterClrMapping/>
  </p:clrMapOvr>
  <mc:AlternateContent xmlns:mc="http://schemas.openxmlformats.org/markup-compatibility/2006" xmlns:p14="http://schemas.microsoft.com/office/powerpoint/2010/main">
    <mc:Choice Requires="p14">
      <p:transition spd="slow" p14:dur="2000" advTm="118013"/>
    </mc:Choice>
    <mc:Fallback xmlns="">
      <p:transition spd="slow" advTm="118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E7643E4-CF98-433F-AEED-EFF242D7C170}"/>
              </a:ext>
            </a:extLst>
          </p:cNvPr>
          <p:cNvPicPr>
            <a:picLocks noChangeAspect="1"/>
          </p:cNvPicPr>
          <p:nvPr/>
        </p:nvPicPr>
        <p:blipFill>
          <a:blip r:embed="rId2"/>
          <a:stretch>
            <a:fillRect/>
          </a:stretch>
        </p:blipFill>
        <p:spPr>
          <a:xfrm>
            <a:off x="3268163" y="775286"/>
            <a:ext cx="6351295" cy="5989711"/>
          </a:xfrm>
          <a:prstGeom prst="rect">
            <a:avLst/>
          </a:prstGeom>
        </p:spPr>
      </p:pic>
      <p:sp>
        <p:nvSpPr>
          <p:cNvPr id="21" name="Title 20">
            <a:extLst>
              <a:ext uri="{FF2B5EF4-FFF2-40B4-BE49-F238E27FC236}">
                <a16:creationId xmlns:a16="http://schemas.microsoft.com/office/drawing/2014/main" id="{900B1B8D-8D02-4461-8802-8DA09955C410}"/>
              </a:ext>
            </a:extLst>
          </p:cNvPr>
          <p:cNvSpPr>
            <a:spLocks noGrp="1"/>
          </p:cNvSpPr>
          <p:nvPr>
            <p:ph type="title"/>
          </p:nvPr>
        </p:nvSpPr>
        <p:spPr>
          <a:xfrm>
            <a:off x="658368" y="120906"/>
            <a:ext cx="10887456" cy="423193"/>
          </a:xfrm>
        </p:spPr>
        <p:txBody>
          <a:bodyPr/>
          <a:lstStyle/>
          <a:p>
            <a:r>
              <a:rPr lang="en-US" altLang="en-US" sz="2933" b="1" dirty="0">
                <a:solidFill>
                  <a:srgbClr val="002060"/>
                </a:solidFill>
              </a:rPr>
              <a:t>Multiple Levels Associated with</a:t>
            </a:r>
            <a:r>
              <a:rPr lang="en-US" altLang="en-US" sz="2933" b="1" dirty="0">
                <a:solidFill>
                  <a:srgbClr val="002060"/>
                </a:solidFill>
                <a:cs typeface="Times New Roman" panose="02020603050405020304" pitchFamily="18" charset="0"/>
              </a:rPr>
              <a:t> Care and Outcomes</a:t>
            </a:r>
            <a:endParaRPr lang="en-US" sz="2933" dirty="0"/>
          </a:p>
        </p:txBody>
      </p:sp>
      <p:sp>
        <p:nvSpPr>
          <p:cNvPr id="2" name="TextBox 1">
            <a:extLst>
              <a:ext uri="{FF2B5EF4-FFF2-40B4-BE49-F238E27FC236}">
                <a16:creationId xmlns:a16="http://schemas.microsoft.com/office/drawing/2014/main" id="{47E5FFCD-A8BF-4D8F-BA43-41CEB1DBA0E7}"/>
              </a:ext>
            </a:extLst>
          </p:cNvPr>
          <p:cNvSpPr txBox="1"/>
          <p:nvPr/>
        </p:nvSpPr>
        <p:spPr>
          <a:xfrm>
            <a:off x="8872024" y="5482551"/>
            <a:ext cx="3319976" cy="1169551"/>
          </a:xfrm>
          <a:prstGeom prst="rect">
            <a:avLst/>
          </a:prstGeom>
          <a:noFill/>
        </p:spPr>
        <p:txBody>
          <a:bodyPr wrap="square" rtlCol="0">
            <a:spAutoFit/>
          </a:bodyPr>
          <a:lstStyle/>
          <a:p>
            <a:r>
              <a:rPr lang="en-US" sz="1400" dirty="0"/>
              <a:t>Source: Yabroff KR, Bradley C, Shih YT. Understanding Financial Hardship Among Cancer Survivors in the United States: </a:t>
            </a:r>
          </a:p>
          <a:p>
            <a:r>
              <a:rPr lang="en-US" sz="1400" dirty="0"/>
              <a:t>Strategies for Prevention and Mitigation. </a:t>
            </a:r>
            <a:r>
              <a:rPr lang="en-US" sz="1400" i="1" dirty="0"/>
              <a:t>J Clin Oncol</a:t>
            </a:r>
            <a:r>
              <a:rPr lang="en-US" sz="1400" dirty="0"/>
              <a:t>. 2020;38(4):292-301</a:t>
            </a:r>
          </a:p>
        </p:txBody>
      </p:sp>
    </p:spTree>
    <p:extLst>
      <p:ext uri="{BB962C8B-B14F-4D97-AF65-F5344CB8AC3E}">
        <p14:creationId xmlns:p14="http://schemas.microsoft.com/office/powerpoint/2010/main" val="4263781445"/>
      </p:ext>
    </p:extLst>
  </p:cSld>
  <p:clrMapOvr>
    <a:masterClrMapping/>
  </p:clrMapOvr>
  <mc:AlternateContent xmlns:mc="http://schemas.openxmlformats.org/markup-compatibility/2006" xmlns:p14="http://schemas.microsoft.com/office/powerpoint/2010/main">
    <mc:Choice Requires="p14">
      <p:transition spd="slow" p14:dur="2000" advTm="36860"/>
    </mc:Choice>
    <mc:Fallback xmlns="">
      <p:transition spd="slow" advTm="368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688A-A491-4238-B160-E6369E7C9771}"/>
              </a:ext>
            </a:extLst>
          </p:cNvPr>
          <p:cNvSpPr>
            <a:spLocks noGrp="1"/>
          </p:cNvSpPr>
          <p:nvPr>
            <p:ph type="title"/>
          </p:nvPr>
        </p:nvSpPr>
        <p:spPr>
          <a:xfrm>
            <a:off x="658368" y="627141"/>
            <a:ext cx="10887456" cy="423193"/>
          </a:xfrm>
        </p:spPr>
        <p:txBody>
          <a:bodyPr/>
          <a:lstStyle/>
          <a:p>
            <a:r>
              <a:rPr lang="en-US" dirty="0"/>
              <a:t>Multilevel Case Study Example – Effects of Enhanced Hepatitis C Screening and Treatment in CHCs</a:t>
            </a:r>
          </a:p>
        </p:txBody>
      </p:sp>
      <p:sp>
        <p:nvSpPr>
          <p:cNvPr id="3" name="Content Placeholder 2">
            <a:extLst>
              <a:ext uri="{FF2B5EF4-FFF2-40B4-BE49-F238E27FC236}">
                <a16:creationId xmlns:a16="http://schemas.microsoft.com/office/drawing/2014/main" id="{DFAE0045-527B-49A0-9708-72C5106642DA}"/>
              </a:ext>
            </a:extLst>
          </p:cNvPr>
          <p:cNvSpPr>
            <a:spLocks noGrp="1"/>
          </p:cNvSpPr>
          <p:nvPr>
            <p:ph sz="quarter" idx="11"/>
          </p:nvPr>
        </p:nvSpPr>
        <p:spPr/>
        <p:txBody>
          <a:bodyPr/>
          <a:lstStyle/>
          <a:p>
            <a:pPr marL="0" indent="0">
              <a:buNone/>
            </a:pPr>
            <a:r>
              <a:rPr lang="en-US" b="1" dirty="0"/>
              <a:t>Patient</a:t>
            </a:r>
            <a:r>
              <a:rPr lang="en-US" dirty="0"/>
              <a:t>: </a:t>
            </a:r>
          </a:p>
          <a:p>
            <a:r>
              <a:rPr lang="en-US" dirty="0"/>
              <a:t>Fewer screening appointments → lower costs (e.g., transportation, less missed work)</a:t>
            </a:r>
          </a:p>
          <a:p>
            <a:r>
              <a:rPr lang="en-US" dirty="0"/>
              <a:t>Care coordination to reduce barriers → greater likelihood of starting and completing treatment, improved long-term health outcomes and quality-of-life, decreased long-term health care costs, enhanced long-term productivity </a:t>
            </a:r>
          </a:p>
          <a:p>
            <a:r>
              <a:rPr lang="en-US" dirty="0"/>
              <a:t>Relevant type of economic study: cost of illness</a:t>
            </a:r>
          </a:p>
        </p:txBody>
      </p:sp>
    </p:spTree>
    <p:custDataLst>
      <p:tags r:id="rId1"/>
    </p:custDataLst>
    <p:extLst>
      <p:ext uri="{BB962C8B-B14F-4D97-AF65-F5344CB8AC3E}">
        <p14:creationId xmlns:p14="http://schemas.microsoft.com/office/powerpoint/2010/main" val="2025963299"/>
      </p:ext>
    </p:extLst>
  </p:cSld>
  <p:clrMapOvr>
    <a:masterClrMapping/>
  </p:clrMapOvr>
  <mc:AlternateContent xmlns:mc="http://schemas.openxmlformats.org/markup-compatibility/2006" xmlns:p14="http://schemas.microsoft.com/office/powerpoint/2010/main">
    <mc:Choice Requires="p14">
      <p:transition spd="slow" p14:dur="2000" advTm="112736"/>
    </mc:Choice>
    <mc:Fallback xmlns="">
      <p:transition spd="slow" advTm="112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4207245" y="2247264"/>
            <a:ext cx="9427102" cy="2058669"/>
          </a:xfrm>
          <a:noFill/>
        </p:spPr>
        <p:txBody>
          <a:bodyPr/>
          <a:lstStyle/>
          <a:p>
            <a:r>
              <a:rPr lang="en-US" sz="4800" b="0" i="1" dirty="0"/>
              <a:t>Economic Analysis is MLIs</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4207245" y="3217760"/>
            <a:ext cx="518308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Michael Halpern, M.D., Ph.D.</a:t>
            </a:r>
            <a:br>
              <a:rPr lang="en-US" dirty="0"/>
            </a:br>
            <a:r>
              <a:rPr lang="en-US" sz="2000" i="1" dirty="0"/>
              <a:t>National Cancer Institute</a:t>
            </a:r>
          </a:p>
        </p:txBody>
      </p:sp>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75E351A-D32F-40D8-8B84-A77FC27288D3}"/>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6860"/>
          <a:stretch/>
        </p:blipFill>
        <p:spPr>
          <a:xfrm>
            <a:off x="547635" y="2324095"/>
            <a:ext cx="2421653" cy="1444037"/>
          </a:xfrm>
          <a:prstGeom prst="rect">
            <a:avLst/>
          </a:prstGeom>
          <a:ln w="76200">
            <a:solidFill>
              <a:srgbClr val="660033"/>
            </a:solidFill>
          </a:ln>
        </p:spPr>
      </p:pic>
    </p:spTree>
    <p:extLst>
      <p:ext uri="{BB962C8B-B14F-4D97-AF65-F5344CB8AC3E}">
        <p14:creationId xmlns:p14="http://schemas.microsoft.com/office/powerpoint/2010/main" val="364475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688A-A491-4238-B160-E6369E7C9771}"/>
              </a:ext>
            </a:extLst>
          </p:cNvPr>
          <p:cNvSpPr>
            <a:spLocks noGrp="1"/>
          </p:cNvSpPr>
          <p:nvPr>
            <p:ph type="title"/>
          </p:nvPr>
        </p:nvSpPr>
        <p:spPr>
          <a:xfrm>
            <a:off x="658368" y="627141"/>
            <a:ext cx="10887456" cy="423193"/>
          </a:xfrm>
        </p:spPr>
        <p:txBody>
          <a:bodyPr/>
          <a:lstStyle/>
          <a:p>
            <a:r>
              <a:rPr lang="en-US" dirty="0"/>
              <a:t>Multilevel Case Study Example – Effects of Enhanced Hepatitis C Screening and Treatment in CHCs</a:t>
            </a:r>
          </a:p>
        </p:txBody>
      </p:sp>
      <p:sp>
        <p:nvSpPr>
          <p:cNvPr id="3" name="Content Placeholder 2">
            <a:extLst>
              <a:ext uri="{FF2B5EF4-FFF2-40B4-BE49-F238E27FC236}">
                <a16:creationId xmlns:a16="http://schemas.microsoft.com/office/drawing/2014/main" id="{DFAE0045-527B-49A0-9708-72C5106642DA}"/>
              </a:ext>
            </a:extLst>
          </p:cNvPr>
          <p:cNvSpPr>
            <a:spLocks noGrp="1"/>
          </p:cNvSpPr>
          <p:nvPr>
            <p:ph sz="quarter" idx="11"/>
          </p:nvPr>
        </p:nvSpPr>
        <p:spPr/>
        <p:txBody>
          <a:bodyPr/>
          <a:lstStyle/>
          <a:p>
            <a:pPr marL="0" indent="0">
              <a:buNone/>
            </a:pPr>
            <a:r>
              <a:rPr lang="en-US" b="1" dirty="0"/>
              <a:t>Health care organization (CHC): </a:t>
            </a:r>
          </a:p>
          <a:p>
            <a:r>
              <a:rPr lang="en-US" dirty="0"/>
              <a:t>Two blood tests from one appointment → increased revenues </a:t>
            </a:r>
          </a:p>
          <a:p>
            <a:r>
              <a:rPr lang="en-US" dirty="0"/>
              <a:t>Impacts from onsite treatment are mixed</a:t>
            </a:r>
          </a:p>
          <a:p>
            <a:pPr lvl="1"/>
            <a:r>
              <a:rPr lang="en-US" dirty="0"/>
              <a:t>Increased short-term costs: need to develop new workflows, modify EHRs, conduct staff training, potentially hire new staff</a:t>
            </a:r>
          </a:p>
          <a:p>
            <a:pPr lvl="1"/>
            <a:r>
              <a:rPr lang="en-US" dirty="0"/>
              <a:t>Potential for increased revenues from providing treatment</a:t>
            </a:r>
          </a:p>
          <a:p>
            <a:pPr lvl="1"/>
            <a:r>
              <a:rPr lang="en-US" dirty="0"/>
              <a:t>Improved organizational health outcome measures from care coordination – important for accreditation and funders</a:t>
            </a:r>
          </a:p>
          <a:p>
            <a:r>
              <a:rPr lang="en-US" dirty="0"/>
              <a:t>Relevant type of economic analysis: cost-benefit analysis</a:t>
            </a:r>
          </a:p>
        </p:txBody>
      </p:sp>
    </p:spTree>
    <p:custDataLst>
      <p:tags r:id="rId1"/>
    </p:custDataLst>
    <p:extLst>
      <p:ext uri="{BB962C8B-B14F-4D97-AF65-F5344CB8AC3E}">
        <p14:creationId xmlns:p14="http://schemas.microsoft.com/office/powerpoint/2010/main" val="3800252360"/>
      </p:ext>
    </p:extLst>
  </p:cSld>
  <p:clrMapOvr>
    <a:masterClrMapping/>
  </p:clrMapOvr>
  <mc:AlternateContent xmlns:mc="http://schemas.openxmlformats.org/markup-compatibility/2006" xmlns:p14="http://schemas.microsoft.com/office/powerpoint/2010/main">
    <mc:Choice Requires="p14">
      <p:transition spd="slow" p14:dur="2000" advTm="150008"/>
    </mc:Choice>
    <mc:Fallback xmlns="">
      <p:transition spd="slow" advTm="150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688A-A491-4238-B160-E6369E7C9771}"/>
              </a:ext>
            </a:extLst>
          </p:cNvPr>
          <p:cNvSpPr>
            <a:spLocks noGrp="1"/>
          </p:cNvSpPr>
          <p:nvPr>
            <p:ph type="title"/>
          </p:nvPr>
        </p:nvSpPr>
        <p:spPr>
          <a:xfrm>
            <a:off x="658368" y="627141"/>
            <a:ext cx="10887456" cy="423193"/>
          </a:xfrm>
        </p:spPr>
        <p:txBody>
          <a:bodyPr/>
          <a:lstStyle/>
          <a:p>
            <a:r>
              <a:rPr lang="en-US" dirty="0"/>
              <a:t>Multilevel Case Study Example – Effects of Enhanced Hepatitis C Screening and Treatment in CHCs</a:t>
            </a:r>
          </a:p>
        </p:txBody>
      </p:sp>
      <p:sp>
        <p:nvSpPr>
          <p:cNvPr id="3" name="Content Placeholder 2">
            <a:extLst>
              <a:ext uri="{FF2B5EF4-FFF2-40B4-BE49-F238E27FC236}">
                <a16:creationId xmlns:a16="http://schemas.microsoft.com/office/drawing/2014/main" id="{DFAE0045-527B-49A0-9708-72C5106642DA}"/>
              </a:ext>
            </a:extLst>
          </p:cNvPr>
          <p:cNvSpPr>
            <a:spLocks noGrp="1"/>
          </p:cNvSpPr>
          <p:nvPr>
            <p:ph sz="quarter" idx="11"/>
          </p:nvPr>
        </p:nvSpPr>
        <p:spPr>
          <a:xfrm>
            <a:off x="652272" y="1400841"/>
            <a:ext cx="10887456" cy="5050759"/>
          </a:xfrm>
        </p:spPr>
        <p:txBody>
          <a:bodyPr>
            <a:normAutofit lnSpcReduction="10000"/>
          </a:bodyPr>
          <a:lstStyle/>
          <a:p>
            <a:pPr marL="0" indent="0">
              <a:spcAft>
                <a:spcPts val="800"/>
              </a:spcAft>
              <a:buNone/>
            </a:pPr>
            <a:r>
              <a:rPr lang="en-US" b="1" dirty="0"/>
              <a:t>National/Societal Health Policy Environment</a:t>
            </a:r>
            <a:r>
              <a:rPr lang="en-US" dirty="0"/>
              <a:t>: </a:t>
            </a:r>
          </a:p>
          <a:p>
            <a:pPr>
              <a:spcAft>
                <a:spcPts val="800"/>
              </a:spcAft>
            </a:pPr>
            <a:r>
              <a:rPr lang="en-US" dirty="0"/>
              <a:t>CHC are funded by the federal government; increased provision of services → increased federal government costs</a:t>
            </a:r>
          </a:p>
          <a:p>
            <a:pPr>
              <a:spcAft>
                <a:spcPts val="800"/>
              </a:spcAft>
            </a:pPr>
            <a:r>
              <a:rPr lang="en-US" dirty="0"/>
              <a:t>Many individuals receiving care at CHCs have Medicaid coverage</a:t>
            </a:r>
          </a:p>
          <a:p>
            <a:pPr lvl="1">
              <a:spcAft>
                <a:spcPts val="800"/>
              </a:spcAft>
            </a:pPr>
            <a:r>
              <a:rPr lang="en-US" dirty="0"/>
              <a:t>Medicaid is a joint state/federal insurance program; increased receipt of care → increased federal government costs</a:t>
            </a:r>
          </a:p>
          <a:p>
            <a:pPr>
              <a:spcAft>
                <a:spcPts val="800"/>
              </a:spcAft>
            </a:pPr>
            <a:r>
              <a:rPr lang="en-US" dirty="0"/>
              <a:t>Increase in successful HCV treatment (completion of treatment for those who start) from care coordination means less wasted costs </a:t>
            </a:r>
          </a:p>
          <a:p>
            <a:pPr>
              <a:spcAft>
                <a:spcPts val="800"/>
              </a:spcAft>
            </a:pPr>
            <a:r>
              <a:rPr lang="en-US" dirty="0"/>
              <a:t>Decreased long-term health care costs, improved long-term productivity</a:t>
            </a:r>
          </a:p>
          <a:p>
            <a:pPr>
              <a:spcAft>
                <a:spcPts val="800"/>
              </a:spcAft>
            </a:pPr>
            <a:r>
              <a:rPr lang="en-US" dirty="0"/>
              <a:t>Relevant type of economic analysis: cost-effectiveness, budget impact</a:t>
            </a:r>
          </a:p>
        </p:txBody>
      </p:sp>
    </p:spTree>
    <p:custDataLst>
      <p:tags r:id="rId1"/>
    </p:custDataLst>
    <p:extLst>
      <p:ext uri="{BB962C8B-B14F-4D97-AF65-F5344CB8AC3E}">
        <p14:creationId xmlns:p14="http://schemas.microsoft.com/office/powerpoint/2010/main" val="1824839333"/>
      </p:ext>
    </p:extLst>
  </p:cSld>
  <p:clrMapOvr>
    <a:masterClrMapping/>
  </p:clrMapOvr>
  <mc:AlternateContent xmlns:mc="http://schemas.openxmlformats.org/markup-compatibility/2006" xmlns:p14="http://schemas.microsoft.com/office/powerpoint/2010/main">
    <mc:Choice Requires="p14">
      <p:transition spd="slow" p14:dur="2000" advTm="124630"/>
    </mc:Choice>
    <mc:Fallback xmlns="">
      <p:transition spd="slow" advTm="124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FDF4-214F-4CF4-9C50-B259E23432A6}"/>
              </a:ext>
            </a:extLst>
          </p:cNvPr>
          <p:cNvSpPr>
            <a:spLocks noGrp="1"/>
          </p:cNvSpPr>
          <p:nvPr>
            <p:ph type="title"/>
          </p:nvPr>
        </p:nvSpPr>
        <p:spPr>
          <a:xfrm>
            <a:off x="652272" y="252985"/>
            <a:ext cx="10887456" cy="423193"/>
          </a:xfrm>
        </p:spPr>
        <p:txBody>
          <a:bodyPr/>
          <a:lstStyle/>
          <a:p>
            <a:r>
              <a:rPr lang="en-US" dirty="0"/>
              <a:t>Why should you care about economic analyses?</a:t>
            </a:r>
          </a:p>
        </p:txBody>
      </p:sp>
      <p:sp>
        <p:nvSpPr>
          <p:cNvPr id="3" name="Content Placeholder 2">
            <a:extLst>
              <a:ext uri="{FF2B5EF4-FFF2-40B4-BE49-F238E27FC236}">
                <a16:creationId xmlns:a16="http://schemas.microsoft.com/office/drawing/2014/main" id="{18EC1E0B-6327-4F64-937B-133261C90999}"/>
              </a:ext>
            </a:extLst>
          </p:cNvPr>
          <p:cNvSpPr>
            <a:spLocks noGrp="1"/>
          </p:cNvSpPr>
          <p:nvPr>
            <p:ph sz="quarter" idx="11"/>
          </p:nvPr>
        </p:nvSpPr>
        <p:spPr>
          <a:xfrm>
            <a:off x="658368" y="869071"/>
            <a:ext cx="10887456" cy="5358163"/>
          </a:xfrm>
        </p:spPr>
        <p:txBody>
          <a:bodyPr/>
          <a:lstStyle/>
          <a:p>
            <a:pPr>
              <a:spcAft>
                <a:spcPts val="800"/>
              </a:spcAft>
            </a:pPr>
            <a:r>
              <a:rPr lang="en-US" dirty="0"/>
              <a:t>Prioritization at a societal level</a:t>
            </a:r>
          </a:p>
          <a:p>
            <a:pPr lvl="1">
              <a:spcAft>
                <a:spcPts val="800"/>
              </a:spcAft>
            </a:pPr>
            <a:r>
              <a:rPr lang="en-US" dirty="0"/>
              <a:t>Resources will always be scarce; economic analyses help decide what is most important to do with limited funds</a:t>
            </a:r>
          </a:p>
          <a:p>
            <a:pPr>
              <a:spcAft>
                <a:spcPts val="800"/>
              </a:spcAft>
            </a:pPr>
            <a:r>
              <a:rPr lang="en-US" dirty="0"/>
              <a:t>Economic analyses help make assumptions and decision transparent</a:t>
            </a:r>
          </a:p>
          <a:p>
            <a:pPr lvl="1">
              <a:spcAft>
                <a:spcPts val="800"/>
              </a:spcAft>
            </a:pPr>
            <a:r>
              <a:rPr lang="en-US" dirty="0"/>
              <a:t>Everyone has “internal models” about the costs and benefits of health care interventions; conducting economic analyses makes these models explicit and lets everyone to discuss “value for money” </a:t>
            </a:r>
          </a:p>
          <a:p>
            <a:pPr>
              <a:spcAft>
                <a:spcPts val="800"/>
              </a:spcAft>
            </a:pPr>
            <a:r>
              <a:rPr lang="en-US" dirty="0"/>
              <a:t>Patients are increasing bearing the burden of health care costs</a:t>
            </a:r>
          </a:p>
          <a:p>
            <a:pPr lvl="1">
              <a:spcAft>
                <a:spcPts val="800"/>
              </a:spcAft>
            </a:pPr>
            <a:r>
              <a:rPr lang="en-US" dirty="0"/>
              <a:t>Even those with insurance may avoid care that they consider too expensive; economic analyses help define patient costs and assist patient in comparing costs and benefits</a:t>
            </a:r>
          </a:p>
        </p:txBody>
      </p:sp>
    </p:spTree>
    <p:custDataLst>
      <p:tags r:id="rId1"/>
    </p:custDataLst>
    <p:extLst>
      <p:ext uri="{BB962C8B-B14F-4D97-AF65-F5344CB8AC3E}">
        <p14:creationId xmlns:p14="http://schemas.microsoft.com/office/powerpoint/2010/main" val="2002554091"/>
      </p:ext>
    </p:extLst>
  </p:cSld>
  <p:clrMapOvr>
    <a:masterClrMapping/>
  </p:clrMapOvr>
  <mc:AlternateContent xmlns:mc="http://schemas.openxmlformats.org/markup-compatibility/2006" xmlns:p14="http://schemas.microsoft.com/office/powerpoint/2010/main">
    <mc:Choice Requires="p14">
      <p:transition spd="slow" p14:dur="2000" advTm="122982"/>
    </mc:Choice>
    <mc:Fallback xmlns="">
      <p:transition spd="slow" advTm="122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279D0-EBA8-4D2C-8B8E-235004D251C8}"/>
              </a:ext>
            </a:extLst>
          </p:cNvPr>
          <p:cNvSpPr>
            <a:spLocks noGrp="1"/>
          </p:cNvSpPr>
          <p:nvPr>
            <p:ph type="title"/>
          </p:nvPr>
        </p:nvSpPr>
        <p:spPr>
          <a:xfrm>
            <a:off x="492615" y="3898974"/>
            <a:ext cx="10887456" cy="423193"/>
          </a:xfrm>
        </p:spPr>
        <p:txBody>
          <a:bodyPr/>
          <a:lstStyle/>
          <a:p>
            <a:pPr algn="ctr"/>
            <a:r>
              <a:rPr lang="en-US" dirty="0"/>
              <a:t>Questions?  </a:t>
            </a:r>
            <a:br>
              <a:rPr lang="en-US" dirty="0"/>
            </a:br>
            <a:br>
              <a:rPr lang="en-US" dirty="0"/>
            </a:br>
            <a:r>
              <a:rPr lang="en-US" dirty="0"/>
              <a:t>Thank you very much.</a:t>
            </a:r>
            <a:br>
              <a:rPr lang="en-US" dirty="0"/>
            </a:br>
            <a:br>
              <a:rPr lang="en-US" dirty="0"/>
            </a:br>
            <a:br>
              <a:rPr lang="en-US" dirty="0"/>
            </a:br>
            <a:r>
              <a:rPr lang="en-US" sz="2667" dirty="0"/>
              <a:t>michael.halpern@nih.gov</a:t>
            </a:r>
            <a:br>
              <a:rPr lang="en-US" sz="2667" dirty="0"/>
            </a:br>
            <a:r>
              <a:rPr lang="en-US" sz="2667" dirty="0"/>
              <a:t>@DrMichaelHSR</a:t>
            </a:r>
          </a:p>
        </p:txBody>
      </p:sp>
    </p:spTree>
    <p:extLst>
      <p:ext uri="{BB962C8B-B14F-4D97-AF65-F5344CB8AC3E}">
        <p14:creationId xmlns:p14="http://schemas.microsoft.com/office/powerpoint/2010/main" val="673072661"/>
      </p:ext>
    </p:extLst>
  </p:cSld>
  <p:clrMapOvr>
    <a:masterClrMapping/>
  </p:clrMapOvr>
  <mc:AlternateContent xmlns:mc="http://schemas.openxmlformats.org/markup-compatibility/2006" xmlns:p14="http://schemas.microsoft.com/office/powerpoint/2010/main">
    <mc:Choice Requires="p14">
      <p:transition spd="slow" p14:dur="2000" advTm="2934"/>
    </mc:Choice>
    <mc:Fallback xmlns="">
      <p:transition spd="slow" advTm="29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3408981" y="2176721"/>
            <a:ext cx="9427102" cy="2058669"/>
          </a:xfrm>
          <a:noFill/>
        </p:spPr>
        <p:txBody>
          <a:bodyPr/>
          <a:lstStyle/>
          <a:p>
            <a:r>
              <a:rPr lang="en-US" sz="4800" b="0" i="1" dirty="0"/>
              <a:t>Sustainability and Spread of MLIs</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3305854" y="3124200"/>
            <a:ext cx="518308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Wynne E. Norton, Ph.D.</a:t>
            </a:r>
            <a:br>
              <a:rPr lang="en-US" dirty="0"/>
            </a:br>
            <a:r>
              <a:rPr lang="en-US" sz="2000" i="1" dirty="0"/>
              <a:t>National Cancer Institute</a:t>
            </a:r>
          </a:p>
        </p:txBody>
      </p:sp>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75E351A-D32F-40D8-8B84-A77FC27288D3}"/>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6860"/>
          <a:stretch/>
        </p:blipFill>
        <p:spPr>
          <a:xfrm>
            <a:off x="688312" y="2176721"/>
            <a:ext cx="2185516" cy="1516050"/>
          </a:xfrm>
          <a:prstGeom prst="rect">
            <a:avLst/>
          </a:prstGeom>
          <a:ln w="57150">
            <a:solidFill>
              <a:srgbClr val="660033"/>
            </a:solidFill>
          </a:ln>
        </p:spPr>
      </p:pic>
    </p:spTree>
    <p:extLst>
      <p:ext uri="{BB962C8B-B14F-4D97-AF65-F5344CB8AC3E}">
        <p14:creationId xmlns:p14="http://schemas.microsoft.com/office/powerpoint/2010/main" val="76397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39903"/>
            <a:ext cx="10363200" cy="2636643"/>
          </a:xfrm>
        </p:spPr>
        <p:txBody>
          <a:bodyPr/>
          <a:lstStyle/>
          <a:p>
            <a:pPr algn="ctr"/>
            <a:r>
              <a:rPr lang="en-US" sz="4800" dirty="0"/>
              <a:t>Sustainability and Spread of MLIs</a:t>
            </a:r>
            <a:br>
              <a:rPr lang="en-US" dirty="0"/>
            </a:br>
            <a:br>
              <a:rPr lang="en-US" dirty="0"/>
            </a:br>
            <a:r>
              <a:rPr lang="en-US" sz="2667" dirty="0"/>
              <a:t>Multilevel Intervention Training Institute (MLTI)</a:t>
            </a:r>
            <a:br>
              <a:rPr lang="en-US" sz="2667" dirty="0"/>
            </a:br>
            <a:endParaRPr lang="en-US" dirty="0"/>
          </a:p>
        </p:txBody>
      </p:sp>
      <p:sp>
        <p:nvSpPr>
          <p:cNvPr id="3" name="Subtitle 2"/>
          <p:cNvSpPr>
            <a:spLocks noGrp="1"/>
          </p:cNvSpPr>
          <p:nvPr>
            <p:ph type="subTitle" idx="1"/>
          </p:nvPr>
        </p:nvSpPr>
        <p:spPr>
          <a:xfrm>
            <a:off x="914400" y="3566160"/>
            <a:ext cx="10363200" cy="1330464"/>
          </a:xfrm>
        </p:spPr>
        <p:txBody>
          <a:bodyPr/>
          <a:lstStyle/>
          <a:p>
            <a:pPr>
              <a:spcAft>
                <a:spcPts val="0"/>
              </a:spcAft>
            </a:pPr>
            <a:endParaRPr lang="en-US" dirty="0"/>
          </a:p>
          <a:p>
            <a:pPr>
              <a:spcAft>
                <a:spcPts val="0"/>
              </a:spcAft>
            </a:pPr>
            <a:endParaRPr lang="en-US" dirty="0"/>
          </a:p>
          <a:p>
            <a:pPr>
              <a:spcAft>
                <a:spcPts val="0"/>
              </a:spcAft>
            </a:pPr>
            <a:r>
              <a:rPr lang="en-US" b="1" dirty="0"/>
              <a:t>Wynne E. Norton, PhD</a:t>
            </a:r>
          </a:p>
          <a:p>
            <a:pPr>
              <a:spcAft>
                <a:spcPts val="0"/>
              </a:spcAft>
            </a:pPr>
            <a:r>
              <a:rPr lang="en-US" dirty="0"/>
              <a:t>National Cancer Institute</a:t>
            </a:r>
          </a:p>
        </p:txBody>
      </p:sp>
    </p:spTree>
    <p:extLst>
      <p:ext uri="{BB962C8B-B14F-4D97-AF65-F5344CB8AC3E}">
        <p14:creationId xmlns:p14="http://schemas.microsoft.com/office/powerpoint/2010/main" val="320502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Disclosures</a:t>
            </a:r>
          </a:p>
        </p:txBody>
      </p:sp>
      <p:sp>
        <p:nvSpPr>
          <p:cNvPr id="3" name="Content Placeholder 2"/>
          <p:cNvSpPr>
            <a:spLocks noGrp="1"/>
          </p:cNvSpPr>
          <p:nvPr>
            <p:ph sz="quarter" idx="11"/>
          </p:nvPr>
        </p:nvSpPr>
        <p:spPr/>
        <p:txBody>
          <a:bodyPr/>
          <a:lstStyle/>
          <a:p>
            <a:r>
              <a:rPr lang="en-US" dirty="0"/>
              <a:t>I have no financial relationships to disclose.</a:t>
            </a:r>
          </a:p>
          <a:p>
            <a:endParaRPr lang="en-US" dirty="0"/>
          </a:p>
          <a:p>
            <a:r>
              <a:rPr lang="en-US" dirty="0"/>
              <a:t>Opinions are mine and are not official positions of the National Cancer Institute, National Institutes of Health, or the U.S. federal government. </a:t>
            </a:r>
          </a:p>
        </p:txBody>
      </p:sp>
    </p:spTree>
    <p:extLst>
      <p:ext uri="{BB962C8B-B14F-4D97-AF65-F5344CB8AC3E}">
        <p14:creationId xmlns:p14="http://schemas.microsoft.com/office/powerpoint/2010/main" val="218900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72" y="415543"/>
            <a:ext cx="10887456" cy="595501"/>
          </a:xfrm>
        </p:spPr>
        <p:txBody>
          <a:bodyPr/>
          <a:lstStyle/>
          <a:p>
            <a:r>
              <a:rPr lang="en-US" b="1" dirty="0"/>
              <a:t>Sustainability &amp; Scale-up: Readings, Project Planning</a:t>
            </a:r>
          </a:p>
        </p:txBody>
      </p:sp>
      <p:sp>
        <p:nvSpPr>
          <p:cNvPr id="3" name="Content Placeholder 2"/>
          <p:cNvSpPr>
            <a:spLocks noGrp="1"/>
          </p:cNvSpPr>
          <p:nvPr>
            <p:ph sz="quarter" idx="11"/>
          </p:nvPr>
        </p:nvSpPr>
        <p:spPr>
          <a:xfrm>
            <a:off x="658368" y="1467006"/>
            <a:ext cx="10887456" cy="4760228"/>
          </a:xfrm>
        </p:spPr>
        <p:txBody>
          <a:bodyPr/>
          <a:lstStyle/>
          <a:p>
            <a:pPr>
              <a:spcAft>
                <a:spcPts val="0"/>
              </a:spcAft>
            </a:pPr>
            <a:r>
              <a:rPr lang="en-US" u="sng" dirty="0"/>
              <a:t>Readings</a:t>
            </a:r>
            <a:r>
              <a:rPr lang="en-US" dirty="0"/>
              <a:t>:</a:t>
            </a:r>
          </a:p>
          <a:p>
            <a:pPr marL="761981" lvl="1" indent="-457189">
              <a:spcAft>
                <a:spcPts val="0"/>
              </a:spcAft>
              <a:buFont typeface="+mj-lt"/>
              <a:buAutoNum type="arabicPeriod"/>
            </a:pPr>
            <a:r>
              <a:rPr lang="en-US" sz="2667" dirty="0"/>
              <a:t>Shelton, Cooper, &amp; Stirman. (2018). The sustainability of evidence-based interventions and practices in public health and health care. </a:t>
            </a:r>
            <a:r>
              <a:rPr lang="en-US" sz="2667" i="1" dirty="0"/>
              <a:t>Annual Review of Public Health</a:t>
            </a:r>
            <a:r>
              <a:rPr lang="en-US" sz="2667" dirty="0"/>
              <a:t>, 39:55-76. </a:t>
            </a:r>
          </a:p>
          <a:p>
            <a:pPr marL="761981" lvl="1" indent="-457189">
              <a:spcAft>
                <a:spcPts val="0"/>
              </a:spcAft>
              <a:buFont typeface="+mj-lt"/>
              <a:buAutoNum type="arabicPeriod"/>
            </a:pPr>
            <a:r>
              <a:rPr lang="en-US" sz="2667" dirty="0"/>
              <a:t>Greenhalgh &amp; </a:t>
            </a:r>
            <a:r>
              <a:rPr lang="en-US" sz="2667" dirty="0" err="1"/>
              <a:t>Papoutsi</a:t>
            </a:r>
            <a:r>
              <a:rPr lang="en-US" sz="2667" dirty="0"/>
              <a:t>. (2019). Spreading and scaling up innovation and improvement. BMJ, 365: I2068. </a:t>
            </a:r>
            <a:r>
              <a:rPr lang="en-US" sz="2667" u="sng" dirty="0">
                <a:hlinkClick r:id="rId2"/>
              </a:rPr>
              <a:t>https://www.bmj.com/content/365/bmj.l2068</a:t>
            </a:r>
            <a:r>
              <a:rPr lang="en-US" sz="2667" dirty="0"/>
              <a:t>.</a:t>
            </a:r>
          </a:p>
          <a:p>
            <a:pPr>
              <a:spcAft>
                <a:spcPts val="0"/>
              </a:spcAft>
            </a:pPr>
            <a:endParaRPr lang="en-US" dirty="0"/>
          </a:p>
          <a:p>
            <a:pPr>
              <a:spcAft>
                <a:spcPts val="0"/>
              </a:spcAft>
            </a:pPr>
            <a:r>
              <a:rPr lang="en-US" u="sng" dirty="0"/>
              <a:t>Project Planning:</a:t>
            </a:r>
          </a:p>
          <a:p>
            <a:pPr lvl="1">
              <a:spcAft>
                <a:spcPts val="0"/>
              </a:spcAft>
            </a:pPr>
            <a:r>
              <a:rPr lang="en-US" sz="2667" dirty="0"/>
              <a:t>F2. Sustainability and sustainment analysis</a:t>
            </a:r>
          </a:p>
          <a:p>
            <a:pPr lvl="1">
              <a:spcAft>
                <a:spcPts val="0"/>
              </a:spcAft>
            </a:pPr>
            <a:r>
              <a:rPr lang="en-US" sz="2667" dirty="0"/>
              <a:t>F3. Analysis of scale-up/spread potential </a:t>
            </a:r>
          </a:p>
          <a:p>
            <a:pPr>
              <a:spcAft>
                <a:spcPts val="0"/>
              </a:spcAft>
            </a:pPr>
            <a:endParaRPr lang="en-US" sz="2400" dirty="0"/>
          </a:p>
          <a:p>
            <a:endParaRPr lang="en-US" dirty="0"/>
          </a:p>
        </p:txBody>
      </p:sp>
    </p:spTree>
    <p:extLst>
      <p:ext uri="{BB962C8B-B14F-4D97-AF65-F5344CB8AC3E}">
        <p14:creationId xmlns:p14="http://schemas.microsoft.com/office/powerpoint/2010/main" val="49549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Sustainability</a:t>
            </a:r>
          </a:p>
        </p:txBody>
      </p:sp>
      <p:sp>
        <p:nvSpPr>
          <p:cNvPr id="3" name="Content Placeholder 2"/>
          <p:cNvSpPr>
            <a:spLocks noGrp="1"/>
          </p:cNvSpPr>
          <p:nvPr>
            <p:ph sz="quarter" idx="11"/>
          </p:nvPr>
        </p:nvSpPr>
        <p:spPr/>
        <p:txBody>
          <a:bodyPr/>
          <a:lstStyle/>
          <a:p>
            <a:pPr>
              <a:spcAft>
                <a:spcPts val="0"/>
              </a:spcAft>
            </a:pPr>
            <a:r>
              <a:rPr lang="en-US" sz="3200" dirty="0"/>
              <a:t>What is sustainability? How it is defined and operationalized? </a:t>
            </a:r>
          </a:p>
          <a:p>
            <a:pPr marL="0" indent="0">
              <a:spcAft>
                <a:spcPts val="0"/>
              </a:spcAft>
              <a:buNone/>
            </a:pPr>
            <a:endParaRPr lang="en-US" sz="3200" dirty="0"/>
          </a:p>
          <a:p>
            <a:pPr>
              <a:spcAft>
                <a:spcPts val="0"/>
              </a:spcAft>
            </a:pPr>
            <a:r>
              <a:rPr lang="en-US" sz="3200" dirty="0"/>
              <a:t>What frameworks and tools are available to plan for and understand sustainability? </a:t>
            </a:r>
          </a:p>
          <a:p>
            <a:pPr marL="0" indent="0">
              <a:spcAft>
                <a:spcPts val="0"/>
              </a:spcAft>
              <a:buNone/>
            </a:pPr>
            <a:endParaRPr lang="en-US" sz="3200" dirty="0"/>
          </a:p>
          <a:p>
            <a:pPr>
              <a:spcAft>
                <a:spcPts val="0"/>
              </a:spcAft>
            </a:pPr>
            <a:r>
              <a:rPr lang="en-US" sz="3200" dirty="0"/>
              <a:t>What are some areas for future research on sustainability? </a:t>
            </a:r>
          </a:p>
          <a:p>
            <a:pPr>
              <a:spcAft>
                <a:spcPts val="0"/>
              </a:spcAft>
            </a:pPr>
            <a:endParaRPr lang="en-US" sz="3200" dirty="0"/>
          </a:p>
          <a:p>
            <a:pPr>
              <a:spcAft>
                <a:spcPts val="0"/>
              </a:spcAft>
            </a:pPr>
            <a:endParaRPr lang="en-US" dirty="0"/>
          </a:p>
          <a:p>
            <a:pPr>
              <a:spcAft>
                <a:spcPts val="0"/>
              </a:spcAft>
            </a:pPr>
            <a:endParaRPr lang="en-US" dirty="0"/>
          </a:p>
          <a:p>
            <a:pPr>
              <a:spcAft>
                <a:spcPts val="0"/>
              </a:spcAft>
            </a:pPr>
            <a:endParaRPr lang="en-US" dirty="0"/>
          </a:p>
        </p:txBody>
      </p:sp>
    </p:spTree>
    <p:extLst>
      <p:ext uri="{BB962C8B-B14F-4D97-AF65-F5344CB8AC3E}">
        <p14:creationId xmlns:p14="http://schemas.microsoft.com/office/powerpoint/2010/main" val="166202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Sustainability</a:t>
            </a:r>
          </a:p>
        </p:txBody>
      </p:sp>
      <p:sp>
        <p:nvSpPr>
          <p:cNvPr id="3" name="Content Placeholder 2"/>
          <p:cNvSpPr>
            <a:spLocks noGrp="1"/>
          </p:cNvSpPr>
          <p:nvPr>
            <p:ph sz="quarter" idx="11"/>
          </p:nvPr>
        </p:nvSpPr>
        <p:spPr/>
        <p:txBody>
          <a:bodyPr/>
          <a:lstStyle/>
          <a:p>
            <a:pPr>
              <a:spcAft>
                <a:spcPts val="0"/>
              </a:spcAft>
            </a:pPr>
            <a:r>
              <a:rPr lang="en-US" dirty="0"/>
              <a:t>Continued benefits after funding or support have been withdrawn, continuation or program elements, and continued capacity </a:t>
            </a:r>
          </a:p>
          <a:p>
            <a:pPr>
              <a:spcAft>
                <a:spcPts val="0"/>
              </a:spcAft>
            </a:pPr>
            <a:endParaRPr lang="en-US" dirty="0"/>
          </a:p>
          <a:p>
            <a:pPr>
              <a:spcAft>
                <a:spcPts val="0"/>
              </a:spcAft>
            </a:pPr>
            <a:r>
              <a:rPr lang="en-US" dirty="0"/>
              <a:t>Continued use of program components and activities for the continued achievement of desirable program and population outcomes. </a:t>
            </a:r>
          </a:p>
          <a:p>
            <a:pPr>
              <a:spcAft>
                <a:spcPts val="0"/>
              </a:spcAft>
            </a:pPr>
            <a:endParaRPr lang="en-US" dirty="0"/>
          </a:p>
          <a:p>
            <a:pPr>
              <a:spcAft>
                <a:spcPts val="0"/>
              </a:spcAft>
            </a:pPr>
            <a:r>
              <a:rPr lang="en-US" dirty="0"/>
              <a:t>Routinization, institutionalization, durability</a:t>
            </a:r>
          </a:p>
          <a:p>
            <a:pPr>
              <a:spcAft>
                <a:spcPts val="0"/>
              </a:spcAft>
            </a:pPr>
            <a:endParaRPr lang="en-US" dirty="0"/>
          </a:p>
          <a:p>
            <a:pPr>
              <a:spcAft>
                <a:spcPts val="0"/>
              </a:spcAft>
            </a:pPr>
            <a:r>
              <a:rPr lang="en-US" dirty="0"/>
              <a:t>Time frame: Approx. 6 months-6 years</a:t>
            </a:r>
          </a:p>
          <a:p>
            <a:pPr>
              <a:spcAft>
                <a:spcPts val="0"/>
              </a:spcAft>
            </a:pPr>
            <a:endParaRPr lang="en-US" dirty="0"/>
          </a:p>
          <a:p>
            <a:pPr>
              <a:spcAft>
                <a:spcPts val="0"/>
              </a:spcAft>
            </a:pPr>
            <a:endParaRPr lang="en-US" dirty="0"/>
          </a:p>
          <a:p>
            <a:pPr marL="0" indent="0" algn="ctr">
              <a:buNone/>
            </a:pPr>
            <a:r>
              <a:rPr lang="en-US" sz="1867" dirty="0" err="1"/>
              <a:t>Scheirer</a:t>
            </a:r>
            <a:r>
              <a:rPr lang="en-US" sz="1867" dirty="0"/>
              <a:t> &amp; Dearing, 2011; Shediac-</a:t>
            </a:r>
            <a:r>
              <a:rPr lang="en-US" sz="1867" dirty="0" err="1"/>
              <a:t>Rizkallah</a:t>
            </a:r>
            <a:r>
              <a:rPr lang="en-US" sz="1867" dirty="0"/>
              <a:t> &amp; Bone, 1998; Stirman et al., 2012</a:t>
            </a:r>
          </a:p>
        </p:txBody>
      </p:sp>
    </p:spTree>
    <p:extLst>
      <p:ext uri="{BB962C8B-B14F-4D97-AF65-F5344CB8AC3E}">
        <p14:creationId xmlns:p14="http://schemas.microsoft.com/office/powerpoint/2010/main" val="362348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36C7-7DA3-4588-A23E-72CDAE8BCAC3}"/>
              </a:ext>
            </a:extLst>
          </p:cNvPr>
          <p:cNvSpPr>
            <a:spLocks noGrp="1"/>
          </p:cNvSpPr>
          <p:nvPr>
            <p:ph type="title"/>
          </p:nvPr>
        </p:nvSpPr>
        <p:spPr/>
        <p:txBody>
          <a:bodyPr/>
          <a:lstStyle/>
          <a:p>
            <a:r>
              <a:rPr lang="en-US" dirty="0"/>
              <a:t>Economic Studies in Health Care</a:t>
            </a:r>
          </a:p>
        </p:txBody>
      </p:sp>
      <p:sp>
        <p:nvSpPr>
          <p:cNvPr id="3" name="Content Placeholder 2">
            <a:extLst>
              <a:ext uri="{FF2B5EF4-FFF2-40B4-BE49-F238E27FC236}">
                <a16:creationId xmlns:a16="http://schemas.microsoft.com/office/drawing/2014/main" id="{66638603-6E92-4523-9F57-0D0F2F96DE81}"/>
              </a:ext>
            </a:extLst>
          </p:cNvPr>
          <p:cNvSpPr>
            <a:spLocks noGrp="1"/>
          </p:cNvSpPr>
          <p:nvPr>
            <p:ph sz="quarter" idx="11"/>
          </p:nvPr>
        </p:nvSpPr>
        <p:spPr/>
        <p:txBody>
          <a:bodyPr>
            <a:normAutofit lnSpcReduction="10000"/>
          </a:bodyPr>
          <a:lstStyle/>
          <a:p>
            <a:pPr marL="0" indent="0">
              <a:buNone/>
            </a:pPr>
            <a:r>
              <a:rPr lang="en-US" dirty="0"/>
              <a:t>Goal: Inform decision making to help prioritizing use of limited resources to maximize health benefits. </a:t>
            </a:r>
          </a:p>
          <a:p>
            <a:pPr marL="0" indent="0">
              <a:buNone/>
            </a:pPr>
            <a:r>
              <a:rPr lang="en-US" dirty="0"/>
              <a:t>Key topics:</a:t>
            </a:r>
          </a:p>
          <a:p>
            <a:pPr>
              <a:spcAft>
                <a:spcPts val="800"/>
              </a:spcAft>
            </a:pPr>
            <a:r>
              <a:rPr lang="en-US" dirty="0"/>
              <a:t>Perspective</a:t>
            </a:r>
          </a:p>
          <a:p>
            <a:pPr>
              <a:spcAft>
                <a:spcPts val="800"/>
              </a:spcAft>
            </a:pPr>
            <a:r>
              <a:rPr lang="en-US" dirty="0"/>
              <a:t>Comparators</a:t>
            </a:r>
          </a:p>
          <a:p>
            <a:pPr>
              <a:spcAft>
                <a:spcPts val="800"/>
              </a:spcAft>
            </a:pPr>
            <a:r>
              <a:rPr lang="en-US" dirty="0"/>
              <a:t>Types of Costs</a:t>
            </a:r>
          </a:p>
          <a:p>
            <a:pPr>
              <a:spcAft>
                <a:spcPts val="800"/>
              </a:spcAft>
            </a:pPr>
            <a:r>
              <a:rPr lang="en-US" dirty="0"/>
              <a:t>Types of Economics Studies</a:t>
            </a:r>
          </a:p>
          <a:p>
            <a:pPr>
              <a:spcAft>
                <a:spcPts val="800"/>
              </a:spcAft>
            </a:pPr>
            <a:r>
              <a:rPr lang="en-US" dirty="0"/>
              <a:t>Multilevel example case study</a:t>
            </a:r>
          </a:p>
          <a:p>
            <a:pPr>
              <a:spcAft>
                <a:spcPts val="800"/>
              </a:spcAft>
            </a:pPr>
            <a:r>
              <a:rPr lang="en-US" dirty="0"/>
              <a:t>Why should you care about economic analyses?</a:t>
            </a:r>
          </a:p>
          <a:p>
            <a:endParaRPr lang="en-US" dirty="0"/>
          </a:p>
        </p:txBody>
      </p:sp>
    </p:spTree>
    <p:extLst>
      <p:ext uri="{BB962C8B-B14F-4D97-AF65-F5344CB8AC3E}">
        <p14:creationId xmlns:p14="http://schemas.microsoft.com/office/powerpoint/2010/main" val="2683250896"/>
      </p:ext>
    </p:extLst>
  </p:cSld>
  <p:clrMapOvr>
    <a:masterClrMapping/>
  </p:clrMapOvr>
  <mc:AlternateContent xmlns:mc="http://schemas.openxmlformats.org/markup-compatibility/2006" xmlns:p14="http://schemas.microsoft.com/office/powerpoint/2010/main">
    <mc:Choice Requires="p14">
      <p:transition spd="slow" p14:dur="2000" advTm="45172"/>
    </mc:Choice>
    <mc:Fallback xmlns="">
      <p:transition spd="slow" advTm="4517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Sustainability Framework</a:t>
            </a:r>
          </a:p>
        </p:txBody>
      </p:sp>
      <p:pic>
        <p:nvPicPr>
          <p:cNvPr id="6" name="Content Placeholder 5">
            <a:extLst>
              <a:ext uri="{FF2B5EF4-FFF2-40B4-BE49-F238E27FC236}">
                <a16:creationId xmlns:a16="http://schemas.microsoft.com/office/drawing/2014/main" id="{80CB2FBB-0A1A-4120-B45D-604379DDEE16}"/>
              </a:ext>
            </a:extLst>
          </p:cNvPr>
          <p:cNvPicPr>
            <a:picLocks noGrp="1" noChangeAspect="1"/>
          </p:cNvPicPr>
          <p:nvPr>
            <p:ph sz="quarter" idx="11"/>
          </p:nvPr>
        </p:nvPicPr>
        <p:blipFill>
          <a:blip r:embed="rId2"/>
          <a:stretch>
            <a:fillRect/>
          </a:stretch>
        </p:blipFill>
        <p:spPr>
          <a:xfrm>
            <a:off x="5637203" y="336292"/>
            <a:ext cx="5761821" cy="5948041"/>
          </a:xfrm>
          <a:prstGeom prst="rect">
            <a:avLst/>
          </a:prstGeom>
        </p:spPr>
      </p:pic>
      <p:sp>
        <p:nvSpPr>
          <p:cNvPr id="7" name="TextBox 6">
            <a:extLst>
              <a:ext uri="{FF2B5EF4-FFF2-40B4-BE49-F238E27FC236}">
                <a16:creationId xmlns:a16="http://schemas.microsoft.com/office/drawing/2014/main" id="{BA3E5CAC-9916-408C-8C9B-38DB3BF768A1}"/>
              </a:ext>
            </a:extLst>
          </p:cNvPr>
          <p:cNvSpPr txBox="1"/>
          <p:nvPr/>
        </p:nvSpPr>
        <p:spPr>
          <a:xfrm>
            <a:off x="5243552" y="6158401"/>
            <a:ext cx="2101385"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000000"/>
                </a:solidFill>
                <a:latin typeface="Calibri" charset="0"/>
                <a:ea typeface="ＭＳ Ｐゴシック" charset="0"/>
              </a:rPr>
              <a:t>Schell et al., 2013</a:t>
            </a:r>
          </a:p>
        </p:txBody>
      </p:sp>
      <p:sp>
        <p:nvSpPr>
          <p:cNvPr id="8" name="TextBox 7">
            <a:extLst>
              <a:ext uri="{FF2B5EF4-FFF2-40B4-BE49-F238E27FC236}">
                <a16:creationId xmlns:a16="http://schemas.microsoft.com/office/drawing/2014/main" id="{CF28DCA9-E261-4058-8713-0764CBEBCBD1}"/>
              </a:ext>
            </a:extLst>
          </p:cNvPr>
          <p:cNvSpPr txBox="1"/>
          <p:nvPr/>
        </p:nvSpPr>
        <p:spPr>
          <a:xfrm>
            <a:off x="307279" y="1595865"/>
            <a:ext cx="5183124" cy="3786229"/>
          </a:xfrm>
          <a:prstGeom prst="rect">
            <a:avLst/>
          </a:prstGeom>
          <a:noFill/>
        </p:spPr>
        <p:txBody>
          <a:bodyPr wrap="square" rtlCol="0">
            <a:spAutoFit/>
          </a:bodyPr>
          <a:lstStyle/>
          <a:p>
            <a:pPr marL="380990" indent="-380990" defTabSz="609585" fontAlgn="base">
              <a:spcBef>
                <a:spcPct val="0"/>
              </a:spcBef>
              <a:spcAft>
                <a:spcPct val="0"/>
              </a:spcAft>
              <a:buFont typeface="Arial" panose="020B0604020202020204" pitchFamily="34" charset="0"/>
              <a:buChar char="•"/>
            </a:pPr>
            <a:r>
              <a:rPr lang="en-US" sz="2667" i="1" dirty="0">
                <a:solidFill>
                  <a:srgbClr val="000000"/>
                </a:solidFill>
                <a:latin typeface="Calibri" charset="0"/>
                <a:ea typeface="ＭＳ Ｐゴシック" charset="0"/>
              </a:rPr>
              <a:t>Sustainability Framework</a:t>
            </a:r>
            <a:r>
              <a:rPr lang="en-US" sz="2667" dirty="0">
                <a:solidFill>
                  <a:srgbClr val="000000"/>
                </a:solidFill>
                <a:latin typeface="Calibri" charset="0"/>
                <a:ea typeface="ＭＳ Ｐゴシック" charset="0"/>
              </a:rPr>
              <a:t>: Small set of organizational and contextual domains that can help build the capacity for maintaining a program or clinical practice.</a:t>
            </a:r>
          </a:p>
          <a:p>
            <a:pPr marL="380990" indent="-380990" defTabSz="609585" fontAlgn="base">
              <a:spcBef>
                <a:spcPct val="0"/>
              </a:spcBef>
              <a:spcAft>
                <a:spcPct val="0"/>
              </a:spcAft>
              <a:buFont typeface="Arial" panose="020B0604020202020204" pitchFamily="34" charset="0"/>
              <a:buChar char="•"/>
            </a:pPr>
            <a:endParaRPr lang="en-US" sz="2667"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667" i="1" dirty="0">
                <a:solidFill>
                  <a:srgbClr val="000000"/>
                </a:solidFill>
                <a:latin typeface="Calibri" charset="0"/>
                <a:ea typeface="ＭＳ Ｐゴシック" charset="0"/>
              </a:rPr>
              <a:t>Sustainability Capacity</a:t>
            </a:r>
            <a:r>
              <a:rPr lang="en-US" sz="2667" dirty="0">
                <a:solidFill>
                  <a:srgbClr val="000000"/>
                </a:solidFill>
                <a:latin typeface="Calibri" charset="0"/>
                <a:ea typeface="ＭＳ Ｐゴシック" charset="0"/>
              </a:rPr>
              <a:t>: Ability to maintain program or clinical practice over time. </a:t>
            </a:r>
          </a:p>
        </p:txBody>
      </p:sp>
    </p:spTree>
    <p:extLst>
      <p:ext uri="{BB962C8B-B14F-4D97-AF65-F5344CB8AC3E}">
        <p14:creationId xmlns:p14="http://schemas.microsoft.com/office/powerpoint/2010/main" val="250927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Sustainability Tools</a:t>
            </a:r>
          </a:p>
        </p:txBody>
      </p:sp>
      <p:sp>
        <p:nvSpPr>
          <p:cNvPr id="7" name="TextBox 6">
            <a:extLst>
              <a:ext uri="{FF2B5EF4-FFF2-40B4-BE49-F238E27FC236}">
                <a16:creationId xmlns:a16="http://schemas.microsoft.com/office/drawing/2014/main" id="{BA3E5CAC-9916-408C-8C9B-38DB3BF768A1}"/>
              </a:ext>
            </a:extLst>
          </p:cNvPr>
          <p:cNvSpPr txBox="1"/>
          <p:nvPr/>
        </p:nvSpPr>
        <p:spPr>
          <a:xfrm>
            <a:off x="5243551" y="6137884"/>
            <a:ext cx="2755589" cy="420564"/>
          </a:xfrm>
          <a:prstGeom prst="rect">
            <a:avLst/>
          </a:prstGeom>
          <a:noFill/>
        </p:spPr>
        <p:txBody>
          <a:bodyPr wrap="square" rtlCol="0">
            <a:spAutoFit/>
          </a:bodyPr>
          <a:lstStyle/>
          <a:p>
            <a:pPr defTabSz="609585" fontAlgn="base">
              <a:spcBef>
                <a:spcPct val="0"/>
              </a:spcBef>
              <a:spcAft>
                <a:spcPct val="0"/>
              </a:spcAft>
            </a:pPr>
            <a:r>
              <a:rPr lang="en-US" sz="2133" dirty="0">
                <a:solidFill>
                  <a:srgbClr val="000000"/>
                </a:solidFill>
                <a:latin typeface="Calibri" charset="0"/>
                <a:ea typeface="ＭＳ Ｐゴシック" charset="0"/>
                <a:hlinkClick r:id="rId2"/>
              </a:rPr>
              <a:t>https://sustaintool.org</a:t>
            </a:r>
            <a:r>
              <a:rPr lang="en-US" sz="2133" dirty="0">
                <a:solidFill>
                  <a:srgbClr val="000000"/>
                </a:solidFill>
                <a:latin typeface="Calibri" charset="0"/>
                <a:ea typeface="ＭＳ Ｐゴシック" charset="0"/>
              </a:rPr>
              <a:t> </a:t>
            </a:r>
          </a:p>
        </p:txBody>
      </p:sp>
      <p:pic>
        <p:nvPicPr>
          <p:cNvPr id="8" name="Content Placeholder 7">
            <a:extLst>
              <a:ext uri="{FF2B5EF4-FFF2-40B4-BE49-F238E27FC236}">
                <a16:creationId xmlns:a16="http://schemas.microsoft.com/office/drawing/2014/main" id="{83B41F7C-DF63-47F4-837B-48B89A926EC5}"/>
              </a:ext>
            </a:extLst>
          </p:cNvPr>
          <p:cNvPicPr>
            <a:picLocks noGrp="1" noChangeAspect="1"/>
          </p:cNvPicPr>
          <p:nvPr>
            <p:ph sz="quarter" idx="11"/>
          </p:nvPr>
        </p:nvPicPr>
        <p:blipFill>
          <a:blip r:embed="rId3"/>
          <a:stretch>
            <a:fillRect/>
          </a:stretch>
        </p:blipFill>
        <p:spPr>
          <a:xfrm>
            <a:off x="961482" y="2538175"/>
            <a:ext cx="9355823" cy="3165943"/>
          </a:xfrm>
          <a:prstGeom prst="rect">
            <a:avLst/>
          </a:prstGeom>
        </p:spPr>
      </p:pic>
      <p:pic>
        <p:nvPicPr>
          <p:cNvPr id="5" name="Picture 4">
            <a:extLst>
              <a:ext uri="{FF2B5EF4-FFF2-40B4-BE49-F238E27FC236}">
                <a16:creationId xmlns:a16="http://schemas.microsoft.com/office/drawing/2014/main" id="{47F80FFB-CBE8-462C-95FB-1407DB69B576}"/>
              </a:ext>
            </a:extLst>
          </p:cNvPr>
          <p:cNvPicPr>
            <a:picLocks noChangeAspect="1"/>
          </p:cNvPicPr>
          <p:nvPr/>
        </p:nvPicPr>
        <p:blipFill>
          <a:blip r:embed="rId4"/>
          <a:stretch>
            <a:fillRect/>
          </a:stretch>
        </p:blipFill>
        <p:spPr>
          <a:xfrm>
            <a:off x="2031999" y="1140401"/>
            <a:ext cx="3389972" cy="1016992"/>
          </a:xfrm>
          <a:prstGeom prst="rect">
            <a:avLst/>
          </a:prstGeom>
        </p:spPr>
      </p:pic>
      <p:pic>
        <p:nvPicPr>
          <p:cNvPr id="9" name="Picture 8">
            <a:extLst>
              <a:ext uri="{FF2B5EF4-FFF2-40B4-BE49-F238E27FC236}">
                <a16:creationId xmlns:a16="http://schemas.microsoft.com/office/drawing/2014/main" id="{70F5A332-8A4E-40A8-891E-2FCEA1965F10}"/>
              </a:ext>
            </a:extLst>
          </p:cNvPr>
          <p:cNvPicPr>
            <a:picLocks noChangeAspect="1"/>
          </p:cNvPicPr>
          <p:nvPr/>
        </p:nvPicPr>
        <p:blipFill>
          <a:blip r:embed="rId5"/>
          <a:stretch>
            <a:fillRect/>
          </a:stretch>
        </p:blipFill>
        <p:spPr>
          <a:xfrm>
            <a:off x="6312242" y="1149562"/>
            <a:ext cx="3172975" cy="1024607"/>
          </a:xfrm>
          <a:prstGeom prst="rect">
            <a:avLst/>
          </a:prstGeom>
        </p:spPr>
      </p:pic>
    </p:spTree>
    <p:extLst>
      <p:ext uri="{BB962C8B-B14F-4D97-AF65-F5344CB8AC3E}">
        <p14:creationId xmlns:p14="http://schemas.microsoft.com/office/powerpoint/2010/main" val="219283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Sustainability Frameworks</a:t>
            </a:r>
          </a:p>
        </p:txBody>
      </p:sp>
      <p:sp>
        <p:nvSpPr>
          <p:cNvPr id="7" name="TextBox 6">
            <a:extLst>
              <a:ext uri="{FF2B5EF4-FFF2-40B4-BE49-F238E27FC236}">
                <a16:creationId xmlns:a16="http://schemas.microsoft.com/office/drawing/2014/main" id="{BA3E5CAC-9916-408C-8C9B-38DB3BF768A1}"/>
              </a:ext>
            </a:extLst>
          </p:cNvPr>
          <p:cNvSpPr txBox="1"/>
          <p:nvPr/>
        </p:nvSpPr>
        <p:spPr>
          <a:xfrm>
            <a:off x="3761679" y="6237271"/>
            <a:ext cx="4668643"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000000"/>
                </a:solidFill>
                <a:latin typeface="Calibri" charset="0"/>
                <a:ea typeface="ＭＳ Ｐゴシック" charset="0"/>
              </a:rPr>
              <a:t>Chambers et al., 2013; Shelton et al., 2018</a:t>
            </a:r>
          </a:p>
        </p:txBody>
      </p:sp>
      <p:pic>
        <p:nvPicPr>
          <p:cNvPr id="6" name="Content Placeholder 5">
            <a:extLst>
              <a:ext uri="{FF2B5EF4-FFF2-40B4-BE49-F238E27FC236}">
                <a16:creationId xmlns:a16="http://schemas.microsoft.com/office/drawing/2014/main" id="{AED1EA6A-433D-4F1C-AD83-E20FECB77794}"/>
              </a:ext>
            </a:extLst>
          </p:cNvPr>
          <p:cNvPicPr>
            <a:picLocks noGrp="1" noChangeAspect="1"/>
          </p:cNvPicPr>
          <p:nvPr>
            <p:ph sz="quarter" idx="11"/>
          </p:nvPr>
        </p:nvPicPr>
        <p:blipFill>
          <a:blip r:embed="rId2"/>
          <a:stretch>
            <a:fillRect/>
          </a:stretch>
        </p:blipFill>
        <p:spPr>
          <a:xfrm>
            <a:off x="5736383" y="336052"/>
            <a:ext cx="6286124" cy="5801832"/>
          </a:xfrm>
          <a:prstGeom prst="rect">
            <a:avLst/>
          </a:prstGeom>
        </p:spPr>
      </p:pic>
      <p:pic>
        <p:nvPicPr>
          <p:cNvPr id="11" name="Picture 10">
            <a:extLst>
              <a:ext uri="{FF2B5EF4-FFF2-40B4-BE49-F238E27FC236}">
                <a16:creationId xmlns:a16="http://schemas.microsoft.com/office/drawing/2014/main" id="{E1AFF3C6-20CB-4D91-BC1A-35EFFF4D2746}"/>
              </a:ext>
            </a:extLst>
          </p:cNvPr>
          <p:cNvPicPr>
            <a:picLocks noChangeAspect="1"/>
          </p:cNvPicPr>
          <p:nvPr/>
        </p:nvPicPr>
        <p:blipFill>
          <a:blip r:embed="rId3"/>
          <a:stretch>
            <a:fillRect/>
          </a:stretch>
        </p:blipFill>
        <p:spPr>
          <a:xfrm>
            <a:off x="169494" y="1638193"/>
            <a:ext cx="5566889" cy="3799623"/>
          </a:xfrm>
          <a:prstGeom prst="rect">
            <a:avLst/>
          </a:prstGeom>
        </p:spPr>
      </p:pic>
    </p:spTree>
    <p:extLst>
      <p:ext uri="{BB962C8B-B14F-4D97-AF65-F5344CB8AC3E}">
        <p14:creationId xmlns:p14="http://schemas.microsoft.com/office/powerpoint/2010/main" val="110223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Studying Sustainability</a:t>
            </a:r>
          </a:p>
        </p:txBody>
      </p:sp>
      <p:sp>
        <p:nvSpPr>
          <p:cNvPr id="3" name="Content Placeholder 2"/>
          <p:cNvSpPr>
            <a:spLocks noGrp="1"/>
          </p:cNvSpPr>
          <p:nvPr>
            <p:ph sz="quarter" idx="11"/>
          </p:nvPr>
        </p:nvSpPr>
        <p:spPr>
          <a:xfrm>
            <a:off x="658368" y="1238301"/>
            <a:ext cx="10887456" cy="4800600"/>
          </a:xfrm>
        </p:spPr>
        <p:txBody>
          <a:bodyPr/>
          <a:lstStyle/>
          <a:p>
            <a:pPr>
              <a:spcAft>
                <a:spcPts val="0"/>
              </a:spcAft>
            </a:pPr>
            <a:r>
              <a:rPr lang="en-US" sz="2400" dirty="0"/>
              <a:t>Quantitative predictors and outcomes of sustainability (hypothesis testing, mechanisms, multilevel modeling)</a:t>
            </a:r>
          </a:p>
          <a:p>
            <a:pPr>
              <a:spcAft>
                <a:spcPts val="0"/>
              </a:spcAft>
            </a:pPr>
            <a:endParaRPr lang="en-US" sz="2400" dirty="0"/>
          </a:p>
          <a:p>
            <a:pPr>
              <a:spcAft>
                <a:spcPts val="0"/>
              </a:spcAft>
            </a:pPr>
            <a:r>
              <a:rPr lang="en-US" sz="2400" dirty="0"/>
              <a:t>Qualitative methods (e.g., interviews, ethnography, case studies) for understanding sustainability processes and sustainability success</a:t>
            </a:r>
          </a:p>
          <a:p>
            <a:pPr marL="0" indent="0">
              <a:spcAft>
                <a:spcPts val="0"/>
              </a:spcAft>
              <a:buNone/>
            </a:pPr>
            <a:endParaRPr lang="en-US" sz="2400" dirty="0"/>
          </a:p>
          <a:p>
            <a:pPr>
              <a:spcAft>
                <a:spcPts val="0"/>
              </a:spcAft>
            </a:pPr>
            <a:r>
              <a:rPr lang="en-US" sz="2400" dirty="0"/>
              <a:t>Developing and testing approaches to support sustainability (e.g., positive deviance)</a:t>
            </a:r>
          </a:p>
          <a:p>
            <a:pPr>
              <a:spcAft>
                <a:spcPts val="0"/>
              </a:spcAft>
            </a:pPr>
            <a:endParaRPr lang="en-US" sz="2400" dirty="0"/>
          </a:p>
          <a:p>
            <a:pPr>
              <a:spcAft>
                <a:spcPts val="0"/>
              </a:spcAft>
            </a:pPr>
            <a:r>
              <a:rPr lang="en-US" sz="2400" dirty="0"/>
              <a:t>Understanding how long a program/practice should be sustained, how it can be adapted over time, and what to do if it should be replaced, removed, restricted, or reduced</a:t>
            </a:r>
          </a:p>
          <a:p>
            <a:pPr marL="0" indent="0">
              <a:spcAft>
                <a:spcPts val="0"/>
              </a:spcAft>
              <a:buNone/>
            </a:pPr>
            <a:endParaRPr lang="en-US" dirty="0"/>
          </a:p>
          <a:p>
            <a:pPr marL="0" indent="0" algn="ctr">
              <a:buNone/>
            </a:pPr>
            <a:r>
              <a:rPr lang="en-US" sz="1600" dirty="0"/>
              <a:t>Chambers et al., 2013; Norton et al., 2019; Greenhalgh &amp; </a:t>
            </a:r>
            <a:r>
              <a:rPr lang="en-US" sz="1600" dirty="0" err="1"/>
              <a:t>Papoutsi</a:t>
            </a:r>
            <a:r>
              <a:rPr lang="en-US" sz="1600" dirty="0"/>
              <a:t>, 2019</a:t>
            </a:r>
          </a:p>
        </p:txBody>
      </p:sp>
    </p:spTree>
    <p:extLst>
      <p:ext uri="{BB962C8B-B14F-4D97-AF65-F5344CB8AC3E}">
        <p14:creationId xmlns:p14="http://schemas.microsoft.com/office/powerpoint/2010/main" val="254019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Scale-Up</a:t>
            </a:r>
          </a:p>
        </p:txBody>
      </p:sp>
      <p:sp>
        <p:nvSpPr>
          <p:cNvPr id="3" name="Content Placeholder 2"/>
          <p:cNvSpPr>
            <a:spLocks noGrp="1"/>
          </p:cNvSpPr>
          <p:nvPr>
            <p:ph sz="quarter" idx="11"/>
          </p:nvPr>
        </p:nvSpPr>
        <p:spPr/>
        <p:txBody>
          <a:bodyPr/>
          <a:lstStyle/>
          <a:p>
            <a:pPr>
              <a:spcAft>
                <a:spcPts val="0"/>
              </a:spcAft>
            </a:pPr>
            <a:r>
              <a:rPr lang="en-US" dirty="0"/>
              <a:t>How is scale-up defined and operationalized? How many sites or how broad of an area constitutes scale-up?</a:t>
            </a:r>
          </a:p>
          <a:p>
            <a:pPr>
              <a:spcAft>
                <a:spcPts val="0"/>
              </a:spcAft>
            </a:pPr>
            <a:endParaRPr lang="en-US" dirty="0"/>
          </a:p>
          <a:p>
            <a:pPr>
              <a:spcAft>
                <a:spcPts val="0"/>
              </a:spcAft>
            </a:pPr>
            <a:r>
              <a:rPr lang="en-US" dirty="0"/>
              <a:t>What are some factors affecting scale-up? </a:t>
            </a:r>
          </a:p>
          <a:p>
            <a:pPr>
              <a:spcAft>
                <a:spcPts val="0"/>
              </a:spcAft>
            </a:pPr>
            <a:endParaRPr lang="en-US" dirty="0"/>
          </a:p>
          <a:p>
            <a:pPr>
              <a:spcAft>
                <a:spcPts val="0"/>
              </a:spcAft>
            </a:pPr>
            <a:r>
              <a:rPr lang="en-US" dirty="0"/>
              <a:t>What are some examples of scale-up studies? </a:t>
            </a:r>
          </a:p>
          <a:p>
            <a:pPr>
              <a:spcAft>
                <a:spcPts val="0"/>
              </a:spcAft>
            </a:pPr>
            <a:endParaRPr lang="en-US" dirty="0"/>
          </a:p>
          <a:p>
            <a:pPr>
              <a:spcAft>
                <a:spcPts val="0"/>
              </a:spcAft>
            </a:pPr>
            <a:r>
              <a:rPr lang="en-US" dirty="0"/>
              <a:t>What additional research is needed on scale-up?</a:t>
            </a:r>
          </a:p>
        </p:txBody>
      </p:sp>
    </p:spTree>
    <p:extLst>
      <p:ext uri="{BB962C8B-B14F-4D97-AF65-F5344CB8AC3E}">
        <p14:creationId xmlns:p14="http://schemas.microsoft.com/office/powerpoint/2010/main" val="346885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Scale-Up</a:t>
            </a:r>
          </a:p>
        </p:txBody>
      </p:sp>
      <p:sp>
        <p:nvSpPr>
          <p:cNvPr id="3" name="Content Placeholder 2"/>
          <p:cNvSpPr>
            <a:spLocks noGrp="1"/>
          </p:cNvSpPr>
          <p:nvPr>
            <p:ph sz="quarter" idx="11"/>
          </p:nvPr>
        </p:nvSpPr>
        <p:spPr/>
        <p:txBody>
          <a:bodyPr/>
          <a:lstStyle/>
          <a:p>
            <a:pPr>
              <a:spcAft>
                <a:spcPts val="0"/>
              </a:spcAft>
            </a:pPr>
            <a:r>
              <a:rPr lang="en-US" dirty="0"/>
              <a:t>Deliberate efforts to increase the impact of health service innovations successfully tested in pilot or experimental projects to benefit more people and to foster policy and program development on a lasting basis (Simmons et al., 2007).</a:t>
            </a:r>
          </a:p>
          <a:p>
            <a:pPr>
              <a:spcAft>
                <a:spcPts val="0"/>
              </a:spcAft>
            </a:pPr>
            <a:endParaRPr lang="en-US" dirty="0"/>
          </a:p>
          <a:p>
            <a:pPr>
              <a:spcAft>
                <a:spcPts val="0"/>
              </a:spcAft>
            </a:pPr>
            <a:endParaRPr lang="en-US" dirty="0"/>
          </a:p>
          <a:p>
            <a:pPr>
              <a:spcAft>
                <a:spcPts val="0"/>
              </a:spcAft>
            </a:pPr>
            <a:r>
              <a:rPr lang="en-US" dirty="0"/>
              <a:t>Variations in definition and operationalizations:</a:t>
            </a:r>
          </a:p>
          <a:p>
            <a:pPr lvl="1">
              <a:spcAft>
                <a:spcPts val="0"/>
              </a:spcAft>
            </a:pPr>
            <a:r>
              <a:rPr lang="en-US" dirty="0"/>
              <a:t>Scale-up to dozens, hundreds, or even thousands of organizations (e.g., clinics, hospitals) </a:t>
            </a:r>
          </a:p>
          <a:p>
            <a:pPr lvl="1">
              <a:spcAft>
                <a:spcPts val="0"/>
              </a:spcAft>
            </a:pPr>
            <a:r>
              <a:rPr lang="en-US" dirty="0"/>
              <a:t>Scale-up to larger geographic region (e.g., state, national, or international)</a:t>
            </a:r>
          </a:p>
        </p:txBody>
      </p:sp>
    </p:spTree>
    <p:extLst>
      <p:ext uri="{BB962C8B-B14F-4D97-AF65-F5344CB8AC3E}">
        <p14:creationId xmlns:p14="http://schemas.microsoft.com/office/powerpoint/2010/main" val="382693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27" y="385808"/>
            <a:ext cx="3358275" cy="506291"/>
          </a:xfrm>
        </p:spPr>
        <p:txBody>
          <a:bodyPr/>
          <a:lstStyle/>
          <a:p>
            <a:r>
              <a:rPr lang="en-US" b="1" dirty="0"/>
              <a:t>Scale-Up Factors</a:t>
            </a:r>
          </a:p>
        </p:txBody>
      </p:sp>
      <p:pic>
        <p:nvPicPr>
          <p:cNvPr id="6" name="Content Placeholder 5">
            <a:extLst>
              <a:ext uri="{FF2B5EF4-FFF2-40B4-BE49-F238E27FC236}">
                <a16:creationId xmlns:a16="http://schemas.microsoft.com/office/drawing/2014/main" id="{0218EC51-3377-401B-A028-E5A42FE9C224}"/>
              </a:ext>
            </a:extLst>
          </p:cNvPr>
          <p:cNvPicPr>
            <a:picLocks noGrp="1" noChangeAspect="1"/>
          </p:cNvPicPr>
          <p:nvPr>
            <p:ph sz="quarter" idx="11"/>
          </p:nvPr>
        </p:nvPicPr>
        <p:blipFill>
          <a:blip r:embed="rId2"/>
          <a:stretch>
            <a:fillRect/>
          </a:stretch>
        </p:blipFill>
        <p:spPr>
          <a:xfrm>
            <a:off x="4564612" y="583285"/>
            <a:ext cx="7383129" cy="5473068"/>
          </a:xfrm>
          <a:prstGeom prst="rect">
            <a:avLst/>
          </a:prstGeom>
        </p:spPr>
      </p:pic>
      <p:sp>
        <p:nvSpPr>
          <p:cNvPr id="7" name="TextBox 6">
            <a:extLst>
              <a:ext uri="{FF2B5EF4-FFF2-40B4-BE49-F238E27FC236}">
                <a16:creationId xmlns:a16="http://schemas.microsoft.com/office/drawing/2014/main" id="{FA181258-38AC-49DE-8372-459385B19526}"/>
              </a:ext>
            </a:extLst>
          </p:cNvPr>
          <p:cNvSpPr txBox="1"/>
          <p:nvPr/>
        </p:nvSpPr>
        <p:spPr>
          <a:xfrm>
            <a:off x="6958361" y="6196236"/>
            <a:ext cx="3211552" cy="420564"/>
          </a:xfrm>
          <a:prstGeom prst="rect">
            <a:avLst/>
          </a:prstGeom>
          <a:noFill/>
        </p:spPr>
        <p:txBody>
          <a:bodyPr wrap="square" rtlCol="0">
            <a:spAutoFit/>
          </a:bodyPr>
          <a:lstStyle/>
          <a:p>
            <a:pPr defTabSz="609585" fontAlgn="base">
              <a:spcBef>
                <a:spcPct val="0"/>
              </a:spcBef>
              <a:spcAft>
                <a:spcPct val="0"/>
              </a:spcAft>
            </a:pPr>
            <a:r>
              <a:rPr lang="en-US" sz="2133" dirty="0">
                <a:solidFill>
                  <a:srgbClr val="606060"/>
                </a:solidFill>
                <a:latin typeface="Calibri" charset="0"/>
                <a:ea typeface="ＭＳ Ｐゴシック" charset="0"/>
                <a:hlinkClick r:id="rId3"/>
              </a:rPr>
              <a:t>www.expandnet.com</a:t>
            </a:r>
            <a:r>
              <a:rPr lang="en-US" sz="2133" dirty="0">
                <a:solidFill>
                  <a:srgbClr val="606060"/>
                </a:solidFill>
                <a:latin typeface="Calibri" charset="0"/>
                <a:ea typeface="ＭＳ Ｐゴシック" charset="0"/>
              </a:rPr>
              <a:t> </a:t>
            </a:r>
          </a:p>
        </p:txBody>
      </p:sp>
      <p:sp>
        <p:nvSpPr>
          <p:cNvPr id="8" name="TextBox 7">
            <a:extLst>
              <a:ext uri="{FF2B5EF4-FFF2-40B4-BE49-F238E27FC236}">
                <a16:creationId xmlns:a16="http://schemas.microsoft.com/office/drawing/2014/main" id="{F813B671-66FF-4EAF-972A-0495AC6E198B}"/>
              </a:ext>
            </a:extLst>
          </p:cNvPr>
          <p:cNvSpPr txBox="1"/>
          <p:nvPr/>
        </p:nvSpPr>
        <p:spPr>
          <a:xfrm>
            <a:off x="244260" y="1129990"/>
            <a:ext cx="4047720" cy="4687565"/>
          </a:xfrm>
          <a:prstGeom prst="rect">
            <a:avLst/>
          </a:prstGeom>
          <a:noFill/>
        </p:spPr>
        <p:txBody>
          <a:bodyPr wrap="square" rtlCol="0">
            <a:spAutoFit/>
          </a:bodyPr>
          <a:lstStyle/>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What are the optimal ways to advocate for scale-up?</a:t>
            </a: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What resources ($, personnel) from whom are necessary for scale-up?</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What organizational factors (e.g., culture, climate, infrastructure, decision-making processes) affect scale-up?</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What data are needed to optimize scale-up process and adjust approach if needed? </a:t>
            </a:r>
          </a:p>
        </p:txBody>
      </p:sp>
    </p:spTree>
    <p:extLst>
      <p:ext uri="{BB962C8B-B14F-4D97-AF65-F5344CB8AC3E}">
        <p14:creationId xmlns:p14="http://schemas.microsoft.com/office/powerpoint/2010/main" val="318404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27" y="124044"/>
            <a:ext cx="11285827" cy="620419"/>
          </a:xfrm>
        </p:spPr>
        <p:txBody>
          <a:bodyPr/>
          <a:lstStyle/>
          <a:p>
            <a:r>
              <a:rPr lang="en-US" b="1" dirty="0"/>
              <a:t>Scale-Up Approach: BTS/QIC</a:t>
            </a:r>
          </a:p>
        </p:txBody>
      </p:sp>
      <p:sp>
        <p:nvSpPr>
          <p:cNvPr id="8" name="TextBox 7">
            <a:extLst>
              <a:ext uri="{FF2B5EF4-FFF2-40B4-BE49-F238E27FC236}">
                <a16:creationId xmlns:a16="http://schemas.microsoft.com/office/drawing/2014/main" id="{F813B671-66FF-4EAF-972A-0495AC6E198B}"/>
              </a:ext>
            </a:extLst>
          </p:cNvPr>
          <p:cNvSpPr txBox="1"/>
          <p:nvPr/>
        </p:nvSpPr>
        <p:spPr>
          <a:xfrm>
            <a:off x="244260" y="1060604"/>
            <a:ext cx="4222411" cy="5015797"/>
          </a:xfrm>
          <a:prstGeom prst="rect">
            <a:avLst/>
          </a:prstGeom>
          <a:noFill/>
        </p:spPr>
        <p:txBody>
          <a:bodyPr wrap="square" rtlCol="0">
            <a:spAutoFit/>
          </a:bodyPr>
          <a:lstStyle/>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Breakthrough Series Collaborative, developed by IHI</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Quality Improvement Collaboratives (QICs) or learning collaboratives</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In-person, virtual</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All teach, all learn, all improve</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VA, AHRQ, CMS, Children’s Hospital Association</a:t>
            </a:r>
          </a:p>
          <a:p>
            <a:pPr marL="380990" indent="-380990" defTabSz="609585" fontAlgn="base">
              <a:spcBef>
                <a:spcPct val="0"/>
              </a:spcBef>
              <a:spcAft>
                <a:spcPct val="0"/>
              </a:spcAft>
              <a:buFont typeface="Arial" panose="020B0604020202020204" pitchFamily="34" charset="0"/>
              <a:buChar char="•"/>
            </a:pPr>
            <a:endParaRPr lang="en-US" sz="2133" dirty="0">
              <a:solidFill>
                <a:srgbClr val="000000"/>
              </a:solidFill>
              <a:latin typeface="Calibri" charset="0"/>
              <a:ea typeface="ＭＳ Ｐゴシック" charset="0"/>
            </a:endParaRPr>
          </a:p>
          <a:p>
            <a:pPr marL="380990" indent="-380990" defTabSz="609585" fontAlgn="base">
              <a:spcBef>
                <a:spcPct val="0"/>
              </a:spcBef>
              <a:spcAft>
                <a:spcPct val="0"/>
              </a:spcAft>
              <a:buFont typeface="Arial" panose="020B0604020202020204" pitchFamily="34" charset="0"/>
              <a:buChar char="•"/>
            </a:pPr>
            <a:r>
              <a:rPr lang="en-US" sz="2133" dirty="0">
                <a:solidFill>
                  <a:srgbClr val="000000"/>
                </a:solidFill>
                <a:latin typeface="Calibri" charset="0"/>
                <a:ea typeface="ＭＳ Ｐゴシック" charset="0"/>
              </a:rPr>
              <a:t>VA Cancer Care Collaborative</a:t>
            </a:r>
          </a:p>
        </p:txBody>
      </p:sp>
      <p:pic>
        <p:nvPicPr>
          <p:cNvPr id="9" name="Content Placeholder 8" descr="A screenshot of a cell phone&#10;&#10;Description automatically generated">
            <a:extLst>
              <a:ext uri="{FF2B5EF4-FFF2-40B4-BE49-F238E27FC236}">
                <a16:creationId xmlns:a16="http://schemas.microsoft.com/office/drawing/2014/main" id="{A315C22A-19D3-49DE-91C6-2D36281A686A}"/>
              </a:ext>
            </a:extLst>
          </p:cNvPr>
          <p:cNvPicPr>
            <a:picLocks noGrp="1" noChangeAspect="1"/>
          </p:cNvPicPr>
          <p:nvPr>
            <p:ph sz="quarter" idx="11"/>
          </p:nvPr>
        </p:nvPicPr>
        <p:blipFill>
          <a:blip r:embed="rId2"/>
          <a:stretch>
            <a:fillRect/>
          </a:stretch>
        </p:blipFill>
        <p:spPr>
          <a:xfrm>
            <a:off x="4466671" y="1630360"/>
            <a:ext cx="7619789" cy="4018248"/>
          </a:xfrm>
        </p:spPr>
      </p:pic>
    </p:spTree>
    <p:extLst>
      <p:ext uri="{BB962C8B-B14F-4D97-AF65-F5344CB8AC3E}">
        <p14:creationId xmlns:p14="http://schemas.microsoft.com/office/powerpoint/2010/main" val="3808583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Scale-Up Studies</a:t>
            </a:r>
          </a:p>
        </p:txBody>
      </p:sp>
      <p:sp>
        <p:nvSpPr>
          <p:cNvPr id="3" name="Content Placeholder 2"/>
          <p:cNvSpPr>
            <a:spLocks noGrp="1"/>
          </p:cNvSpPr>
          <p:nvPr>
            <p:ph sz="quarter" idx="11"/>
          </p:nvPr>
        </p:nvSpPr>
        <p:spPr>
          <a:xfrm>
            <a:off x="658368" y="1159727"/>
            <a:ext cx="10887456" cy="5067507"/>
          </a:xfrm>
        </p:spPr>
        <p:txBody>
          <a:bodyPr/>
          <a:lstStyle/>
          <a:p>
            <a:pPr>
              <a:spcAft>
                <a:spcPts val="800"/>
              </a:spcAft>
            </a:pPr>
            <a:r>
              <a:rPr lang="en-US" u="sng" dirty="0"/>
              <a:t>IHI’s 100,000 Lives Campaign</a:t>
            </a:r>
          </a:p>
          <a:p>
            <a:pPr lvl="1">
              <a:spcAft>
                <a:spcPts val="800"/>
              </a:spcAft>
            </a:pPr>
            <a:r>
              <a:rPr lang="en-US" sz="2400" dirty="0"/>
              <a:t>National initiative with goal of saving 100,000 lives of patients in hospitals </a:t>
            </a:r>
          </a:p>
          <a:p>
            <a:pPr lvl="1">
              <a:spcAft>
                <a:spcPts val="800"/>
              </a:spcAft>
            </a:pPr>
            <a:r>
              <a:rPr lang="en-US" sz="2400" dirty="0"/>
              <a:t>Support hospitals in implementing 6 interventions: medication reconciliation, acute MI, rapid response teams, prevent central line infections, surgical site infections, and ventilator-associated pneumonia</a:t>
            </a:r>
          </a:p>
          <a:p>
            <a:pPr lvl="1">
              <a:spcAft>
                <a:spcPts val="800"/>
              </a:spcAft>
            </a:pPr>
            <a:r>
              <a:rPr lang="en-US" sz="2400" dirty="0"/>
              <a:t>Saved 122,300 lives across more than 3,000 participating hospitals</a:t>
            </a:r>
          </a:p>
          <a:p>
            <a:pPr>
              <a:spcAft>
                <a:spcPts val="0"/>
              </a:spcAft>
            </a:pPr>
            <a:endParaRPr lang="en-US" u="sng" dirty="0"/>
          </a:p>
          <a:p>
            <a:pPr>
              <a:spcAft>
                <a:spcPts val="0"/>
              </a:spcAft>
            </a:pPr>
            <a:r>
              <a:rPr lang="en-US" u="sng" dirty="0"/>
              <a:t>Door-to-Balloon Alliance</a:t>
            </a:r>
          </a:p>
          <a:p>
            <a:pPr lvl="1">
              <a:spcAft>
                <a:spcPts val="0"/>
              </a:spcAft>
            </a:pPr>
            <a:r>
              <a:rPr lang="en-US" sz="2400" dirty="0"/>
              <a:t>Increase likelihood of patients receiving PCI for STEMI</a:t>
            </a:r>
          </a:p>
          <a:p>
            <a:pPr lvl="1">
              <a:spcAft>
                <a:spcPts val="0"/>
              </a:spcAft>
            </a:pPr>
            <a:r>
              <a:rPr lang="en-US" sz="2400" dirty="0"/>
              <a:t>Over 900 participating hospitals</a:t>
            </a:r>
          </a:p>
          <a:p>
            <a:pPr lvl="1">
              <a:spcAft>
                <a:spcPts val="0"/>
              </a:spcAft>
            </a:pPr>
            <a:endParaRPr lang="en-US" dirty="0"/>
          </a:p>
        </p:txBody>
      </p:sp>
    </p:spTree>
    <p:extLst>
      <p:ext uri="{BB962C8B-B14F-4D97-AF65-F5344CB8AC3E}">
        <p14:creationId xmlns:p14="http://schemas.microsoft.com/office/powerpoint/2010/main" val="353061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Scale-Up: Future Research</a:t>
            </a:r>
          </a:p>
        </p:txBody>
      </p:sp>
      <p:sp>
        <p:nvSpPr>
          <p:cNvPr id="3" name="Content Placeholder 2"/>
          <p:cNvSpPr>
            <a:spLocks noGrp="1"/>
          </p:cNvSpPr>
          <p:nvPr>
            <p:ph sz="quarter" idx="11"/>
          </p:nvPr>
        </p:nvSpPr>
        <p:spPr>
          <a:xfrm>
            <a:off x="658368" y="1288585"/>
            <a:ext cx="10887456" cy="4938648"/>
          </a:xfrm>
        </p:spPr>
        <p:txBody>
          <a:bodyPr/>
          <a:lstStyle/>
          <a:p>
            <a:pPr>
              <a:spcAft>
                <a:spcPts val="0"/>
              </a:spcAft>
            </a:pPr>
            <a:r>
              <a:rPr lang="en-US" dirty="0"/>
              <a:t>What are drivers of scale-up in cancer care delivery for multilevel, complex interventions? </a:t>
            </a:r>
          </a:p>
          <a:p>
            <a:pPr>
              <a:spcAft>
                <a:spcPts val="0"/>
              </a:spcAft>
            </a:pPr>
            <a:endParaRPr lang="en-US" dirty="0"/>
          </a:p>
          <a:p>
            <a:pPr>
              <a:spcAft>
                <a:spcPts val="0"/>
              </a:spcAft>
            </a:pPr>
            <a:r>
              <a:rPr lang="en-US" dirty="0"/>
              <a:t>What are some similarities or differences between different types of multilevel cancer interventions (e.g., screening, dx, tx, engagement and retention in care) and how does that affect scale-up?</a:t>
            </a:r>
          </a:p>
          <a:p>
            <a:pPr>
              <a:spcAft>
                <a:spcPts val="0"/>
              </a:spcAft>
            </a:pPr>
            <a:endParaRPr lang="en-US" dirty="0"/>
          </a:p>
          <a:p>
            <a:pPr>
              <a:spcAft>
                <a:spcPts val="0"/>
              </a:spcAft>
            </a:pPr>
            <a:r>
              <a:rPr lang="en-US" dirty="0"/>
              <a:t>What is the role of patients, providers, organizations, and systems in promoting scale-up? </a:t>
            </a:r>
          </a:p>
          <a:p>
            <a:pPr marL="0" indent="0">
              <a:spcAft>
                <a:spcPts val="0"/>
              </a:spcAft>
              <a:buNone/>
            </a:pPr>
            <a:endParaRPr lang="en-US" dirty="0"/>
          </a:p>
          <a:p>
            <a:pPr>
              <a:spcAft>
                <a:spcPts val="0"/>
              </a:spcAft>
            </a:pPr>
            <a:r>
              <a:rPr lang="en-US" dirty="0"/>
              <a:t>What approaches can support the sustainability of scale-up efforts? </a:t>
            </a:r>
          </a:p>
          <a:p>
            <a:pPr lvl="1">
              <a:spcAft>
                <a:spcPts val="0"/>
              </a:spcAft>
            </a:pPr>
            <a:endParaRPr lang="en-US" dirty="0"/>
          </a:p>
        </p:txBody>
      </p:sp>
    </p:spTree>
    <p:extLst>
      <p:ext uri="{BB962C8B-B14F-4D97-AF65-F5344CB8AC3E}">
        <p14:creationId xmlns:p14="http://schemas.microsoft.com/office/powerpoint/2010/main" val="28755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736A-9303-499C-9B3F-39CB59B8AAB7}"/>
              </a:ext>
            </a:extLst>
          </p:cNvPr>
          <p:cNvSpPr>
            <a:spLocks noGrp="1"/>
          </p:cNvSpPr>
          <p:nvPr>
            <p:ph type="title"/>
          </p:nvPr>
        </p:nvSpPr>
        <p:spPr/>
        <p:txBody>
          <a:bodyPr/>
          <a:lstStyle/>
          <a:p>
            <a:r>
              <a:rPr lang="en-US" dirty="0"/>
              <a:t>Perspective – Whose Money Is It Anyway?</a:t>
            </a:r>
          </a:p>
        </p:txBody>
      </p:sp>
      <p:sp>
        <p:nvSpPr>
          <p:cNvPr id="3" name="Content Placeholder 2">
            <a:extLst>
              <a:ext uri="{FF2B5EF4-FFF2-40B4-BE49-F238E27FC236}">
                <a16:creationId xmlns:a16="http://schemas.microsoft.com/office/drawing/2014/main" id="{E3DA8B93-E1F2-4D37-9D63-88F02FF531D0}"/>
              </a:ext>
            </a:extLst>
          </p:cNvPr>
          <p:cNvSpPr>
            <a:spLocks noGrp="1"/>
          </p:cNvSpPr>
          <p:nvPr>
            <p:ph sz="quarter" idx="11"/>
          </p:nvPr>
        </p:nvSpPr>
        <p:spPr/>
        <p:txBody>
          <a:bodyPr/>
          <a:lstStyle/>
          <a:p>
            <a:pPr marL="0" indent="0">
              <a:buNone/>
            </a:pPr>
            <a:r>
              <a:rPr lang="en-US" dirty="0"/>
              <a:t>The study’s “point-of-view”</a:t>
            </a:r>
          </a:p>
          <a:p>
            <a:r>
              <a:rPr lang="en-US" dirty="0"/>
              <a:t>Patient, Individual at Risk of Disease, or Family/Caregiver</a:t>
            </a:r>
          </a:p>
          <a:p>
            <a:r>
              <a:rPr lang="en-US" dirty="0"/>
              <a:t>Health Care Provider or Provider Team</a:t>
            </a:r>
          </a:p>
          <a:p>
            <a:r>
              <a:rPr lang="en-US" dirty="0"/>
              <a:t>Health Care Practice, Facility, Organization or System</a:t>
            </a:r>
          </a:p>
          <a:p>
            <a:r>
              <a:rPr lang="en-US" dirty="0"/>
              <a:t>Payer/Insurer</a:t>
            </a:r>
          </a:p>
          <a:p>
            <a:r>
              <a:rPr lang="en-US" dirty="0"/>
              <a:t>Employer</a:t>
            </a:r>
          </a:p>
          <a:p>
            <a:r>
              <a:rPr lang="en-US" dirty="0"/>
              <a:t>Local, State, or Federal Government</a:t>
            </a:r>
          </a:p>
          <a:p>
            <a:r>
              <a:rPr lang="en-US" dirty="0"/>
              <a:t>Society</a:t>
            </a:r>
          </a:p>
          <a:p>
            <a:endParaRPr lang="en-US" dirty="0"/>
          </a:p>
        </p:txBody>
      </p:sp>
    </p:spTree>
    <p:custDataLst>
      <p:tags r:id="rId1"/>
    </p:custDataLst>
    <p:extLst>
      <p:ext uri="{BB962C8B-B14F-4D97-AF65-F5344CB8AC3E}">
        <p14:creationId xmlns:p14="http://schemas.microsoft.com/office/powerpoint/2010/main" val="518671916"/>
      </p:ext>
    </p:extLst>
  </p:cSld>
  <p:clrMapOvr>
    <a:masterClrMapping/>
  </p:clrMapOvr>
  <mc:AlternateContent xmlns:mc="http://schemas.openxmlformats.org/markup-compatibility/2006" xmlns:p14="http://schemas.microsoft.com/office/powerpoint/2010/main">
    <mc:Choice Requires="p14">
      <p:transition spd="slow" p14:dur="2000" advTm="51117"/>
    </mc:Choice>
    <mc:Fallback xmlns="">
      <p:transition spd="slow" advTm="51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98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243839" y="373006"/>
            <a:ext cx="11704320" cy="3575539"/>
          </a:xfrm>
          <a:prstGeom prst="rect">
            <a:avLst/>
          </a:prstGeom>
        </p:spPr>
      </p:pic>
      <p:sp>
        <p:nvSpPr>
          <p:cNvPr id="10" name="Title 1">
            <a:extLst>
              <a:ext uri="{FF2B5EF4-FFF2-40B4-BE49-F238E27FC236}">
                <a16:creationId xmlns:a16="http://schemas.microsoft.com/office/drawing/2014/main" id="{9A01FB49-A2CF-4869-AFE8-068E13EBC7A5}"/>
              </a:ext>
            </a:extLst>
          </p:cNvPr>
          <p:cNvSpPr>
            <a:spLocks noGrp="1"/>
          </p:cNvSpPr>
          <p:nvPr>
            <p:ph type="title"/>
          </p:nvPr>
        </p:nvSpPr>
        <p:spPr>
          <a:xfrm>
            <a:off x="1423653" y="4444146"/>
            <a:ext cx="9575801" cy="1341242"/>
          </a:xfrm>
          <a:prstGeom prst="rect">
            <a:avLst/>
          </a:prstGeom>
        </p:spPr>
        <p:txBody>
          <a:bodyPr anchor="t">
            <a:normAutofit fontScale="90000"/>
          </a:bodyPr>
          <a:lstStyle/>
          <a:p>
            <a:pPr algn="ctr"/>
            <a:br>
              <a:rPr lang="en-US" dirty="0"/>
            </a:br>
            <a:r>
              <a:rPr lang="en-US" dirty="0"/>
              <a:t>Multilevel Intervention Training Institute</a:t>
            </a:r>
            <a:br>
              <a:rPr lang="en-US" dirty="0"/>
            </a:br>
            <a:r>
              <a:rPr lang="en-US" sz="3600" i="1" dirty="0"/>
              <a:t>Module 20</a:t>
            </a:r>
          </a:p>
        </p:txBody>
      </p:sp>
      <p:sp>
        <p:nvSpPr>
          <p:cNvPr id="11" name="Shape 62" title="Decorative">
            <a:extLst>
              <a:ext uri="{FF2B5EF4-FFF2-40B4-BE49-F238E27FC236}">
                <a16:creationId xmlns:a16="http://schemas.microsoft.com/office/drawing/2014/main" id="{0F44B518-6D0C-49CE-A304-DDEC37C2EAE1}"/>
              </a:ext>
            </a:extLst>
          </p:cNvPr>
          <p:cNvSpPr/>
          <p:nvPr/>
        </p:nvSpPr>
        <p:spPr>
          <a:xfrm rot="16200000" flipV="1">
            <a:off x="6248288" y="5271414"/>
            <a:ext cx="0" cy="2188805"/>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7959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2206-85F5-4EFC-A7AA-01172E13074A}"/>
              </a:ext>
            </a:extLst>
          </p:cNvPr>
          <p:cNvSpPr>
            <a:spLocks noGrp="1"/>
          </p:cNvSpPr>
          <p:nvPr>
            <p:ph type="title"/>
          </p:nvPr>
        </p:nvSpPr>
        <p:spPr/>
        <p:txBody>
          <a:bodyPr/>
          <a:lstStyle/>
          <a:p>
            <a:r>
              <a:rPr lang="en-US" dirty="0"/>
              <a:t>Perspective Example - Hearing Aid with “List Price” of $1000</a:t>
            </a:r>
          </a:p>
        </p:txBody>
      </p:sp>
      <p:graphicFrame>
        <p:nvGraphicFramePr>
          <p:cNvPr id="4" name="Table 4">
            <a:extLst>
              <a:ext uri="{FF2B5EF4-FFF2-40B4-BE49-F238E27FC236}">
                <a16:creationId xmlns:a16="http://schemas.microsoft.com/office/drawing/2014/main" id="{3723CAFE-9966-4F52-9A84-521D29C93EAE}"/>
              </a:ext>
            </a:extLst>
          </p:cNvPr>
          <p:cNvGraphicFramePr>
            <a:graphicFrameLocks noGrp="1"/>
          </p:cNvGraphicFramePr>
          <p:nvPr/>
        </p:nvGraphicFramePr>
        <p:xfrm>
          <a:off x="503310" y="1232354"/>
          <a:ext cx="11185381" cy="4169636"/>
        </p:xfrm>
        <a:graphic>
          <a:graphicData uri="http://schemas.openxmlformats.org/drawingml/2006/table">
            <a:tbl>
              <a:tblPr firstRow="1" bandRow="1">
                <a:tableStyleId>{5C22544A-7EE6-4342-B048-85BDC9FD1C3A}</a:tableStyleId>
              </a:tblPr>
              <a:tblGrid>
                <a:gridCol w="5084992">
                  <a:extLst>
                    <a:ext uri="{9D8B030D-6E8A-4147-A177-3AD203B41FA5}">
                      <a16:colId xmlns:a16="http://schemas.microsoft.com/office/drawing/2014/main" val="4169740146"/>
                    </a:ext>
                  </a:extLst>
                </a:gridCol>
                <a:gridCol w="1595600">
                  <a:extLst>
                    <a:ext uri="{9D8B030D-6E8A-4147-A177-3AD203B41FA5}">
                      <a16:colId xmlns:a16="http://schemas.microsoft.com/office/drawing/2014/main" val="328529809"/>
                    </a:ext>
                  </a:extLst>
                </a:gridCol>
                <a:gridCol w="2613465">
                  <a:extLst>
                    <a:ext uri="{9D8B030D-6E8A-4147-A177-3AD203B41FA5}">
                      <a16:colId xmlns:a16="http://schemas.microsoft.com/office/drawing/2014/main" val="2937286490"/>
                    </a:ext>
                  </a:extLst>
                </a:gridCol>
                <a:gridCol w="1891324">
                  <a:extLst>
                    <a:ext uri="{9D8B030D-6E8A-4147-A177-3AD203B41FA5}">
                      <a16:colId xmlns:a16="http://schemas.microsoft.com/office/drawing/2014/main" val="1795215227"/>
                    </a:ext>
                  </a:extLst>
                </a:gridCol>
              </a:tblGrid>
              <a:tr h="1042409">
                <a:tc>
                  <a:txBody>
                    <a:bodyPr/>
                    <a:lstStyle/>
                    <a:p>
                      <a:pPr algn="ctr"/>
                      <a:r>
                        <a:rPr lang="en-US" sz="2400" dirty="0"/>
                        <a:t>Scenario</a:t>
                      </a:r>
                    </a:p>
                  </a:txBody>
                  <a:tcPr marL="121920" marR="121920" marT="60960" marB="60960"/>
                </a:tc>
                <a:tc>
                  <a:txBody>
                    <a:bodyPr/>
                    <a:lstStyle/>
                    <a:p>
                      <a:pPr algn="ctr"/>
                      <a:r>
                        <a:rPr lang="en-US" sz="2400" dirty="0"/>
                        <a:t>Patient Cost</a:t>
                      </a:r>
                    </a:p>
                  </a:txBody>
                  <a:tcPr marL="121920" marR="121920" marT="60960" marB="60960"/>
                </a:tc>
                <a:tc>
                  <a:txBody>
                    <a:bodyPr/>
                    <a:lstStyle/>
                    <a:p>
                      <a:pPr algn="ctr"/>
                      <a:r>
                        <a:rPr lang="en-US" sz="2400" dirty="0"/>
                        <a:t>Audiologist Payment</a:t>
                      </a:r>
                    </a:p>
                  </a:txBody>
                  <a:tcPr marL="121920" marR="121920" marT="60960" marB="60960"/>
                </a:tc>
                <a:tc>
                  <a:txBody>
                    <a:bodyPr/>
                    <a:lstStyle/>
                    <a:p>
                      <a:pPr algn="ctr"/>
                      <a:r>
                        <a:rPr lang="en-US" sz="2400" dirty="0"/>
                        <a:t>Insurer Cost</a:t>
                      </a:r>
                    </a:p>
                  </a:txBody>
                  <a:tcPr marL="121920" marR="121920" marT="60960" marB="60960"/>
                </a:tc>
                <a:extLst>
                  <a:ext uri="{0D108BD9-81ED-4DB2-BD59-A6C34878D82A}">
                    <a16:rowId xmlns:a16="http://schemas.microsoft.com/office/drawing/2014/main" val="3294030620"/>
                  </a:ext>
                </a:extLst>
              </a:tr>
              <a:tr h="1042409">
                <a:tc>
                  <a:txBody>
                    <a:bodyPr/>
                    <a:lstStyle/>
                    <a:p>
                      <a:r>
                        <a:rPr lang="en-US" sz="2400" dirty="0"/>
                        <a:t>7-year-old, parents have private insurance (20% co-pay)</a:t>
                      </a:r>
                    </a:p>
                  </a:txBody>
                  <a:tcPr marL="121920" marR="121920" marT="60960" marB="60960"/>
                </a:tc>
                <a:tc>
                  <a:txBody>
                    <a:bodyPr/>
                    <a:lstStyle/>
                    <a:p>
                      <a:pPr algn="ctr"/>
                      <a:r>
                        <a:rPr lang="en-US" sz="2400" dirty="0"/>
                        <a:t>$200</a:t>
                      </a:r>
                    </a:p>
                  </a:txBody>
                  <a:tcPr marL="121920" marR="121920" marT="60960" marB="60960"/>
                </a:tc>
                <a:tc>
                  <a:txBody>
                    <a:bodyPr/>
                    <a:lstStyle/>
                    <a:p>
                      <a:pPr algn="ctr"/>
                      <a:r>
                        <a:rPr lang="en-US" sz="2400" dirty="0"/>
                        <a:t>$1000</a:t>
                      </a:r>
                    </a:p>
                  </a:txBody>
                  <a:tcPr marL="121920" marR="121920" marT="60960" marB="60960"/>
                </a:tc>
                <a:tc>
                  <a:txBody>
                    <a:bodyPr/>
                    <a:lstStyle/>
                    <a:p>
                      <a:pPr algn="ctr"/>
                      <a:r>
                        <a:rPr lang="en-US" sz="2400" dirty="0"/>
                        <a:t>$800</a:t>
                      </a:r>
                    </a:p>
                  </a:txBody>
                  <a:tcPr marL="121920" marR="121920" marT="60960" marB="60960"/>
                </a:tc>
                <a:extLst>
                  <a:ext uri="{0D108BD9-81ED-4DB2-BD59-A6C34878D82A}">
                    <a16:rowId xmlns:a16="http://schemas.microsoft.com/office/drawing/2014/main" val="3666407601"/>
                  </a:ext>
                </a:extLst>
              </a:tr>
              <a:tr h="1042409">
                <a:tc>
                  <a:txBody>
                    <a:bodyPr/>
                    <a:lstStyle/>
                    <a:p>
                      <a:r>
                        <a:rPr lang="en-US" sz="2400" dirty="0"/>
                        <a:t>70-year-old, Fee-for-Service Medicare</a:t>
                      </a:r>
                    </a:p>
                  </a:txBody>
                  <a:tcPr marL="121920" marR="121920" marT="60960" marB="60960"/>
                </a:tc>
                <a:tc>
                  <a:txBody>
                    <a:bodyPr/>
                    <a:lstStyle/>
                    <a:p>
                      <a:pPr algn="ctr"/>
                      <a:r>
                        <a:rPr lang="en-US" sz="2400" dirty="0"/>
                        <a:t>$1000</a:t>
                      </a:r>
                    </a:p>
                  </a:txBody>
                  <a:tcPr marL="121920" marR="121920" marT="60960" marB="60960"/>
                </a:tc>
                <a:tc>
                  <a:txBody>
                    <a:bodyPr/>
                    <a:lstStyle/>
                    <a:p>
                      <a:pPr algn="ctr"/>
                      <a:r>
                        <a:rPr lang="en-US" sz="2400" dirty="0"/>
                        <a:t>$1000</a:t>
                      </a:r>
                    </a:p>
                  </a:txBody>
                  <a:tcPr marL="121920" marR="121920" marT="60960" marB="60960"/>
                </a:tc>
                <a:tc>
                  <a:txBody>
                    <a:bodyPr/>
                    <a:lstStyle/>
                    <a:p>
                      <a:pPr algn="ctr"/>
                      <a:r>
                        <a:rPr lang="en-US" sz="2400" dirty="0"/>
                        <a:t>$0</a:t>
                      </a:r>
                    </a:p>
                  </a:txBody>
                  <a:tcPr marL="121920" marR="121920" marT="60960" marB="60960"/>
                </a:tc>
                <a:extLst>
                  <a:ext uri="{0D108BD9-81ED-4DB2-BD59-A6C34878D82A}">
                    <a16:rowId xmlns:a16="http://schemas.microsoft.com/office/drawing/2014/main" val="2454129219"/>
                  </a:ext>
                </a:extLst>
              </a:tr>
              <a:tr h="1042409">
                <a:tc>
                  <a:txBody>
                    <a:bodyPr/>
                    <a:lstStyle/>
                    <a:p>
                      <a:r>
                        <a:rPr lang="en-US" sz="2400" dirty="0"/>
                        <a:t>70-year-old, Medicare Advantage plan</a:t>
                      </a:r>
                    </a:p>
                  </a:txBody>
                  <a:tcPr marL="121920" marR="121920" marT="60960" marB="60960"/>
                </a:tc>
                <a:tc>
                  <a:txBody>
                    <a:bodyPr/>
                    <a:lstStyle/>
                    <a:p>
                      <a:pPr algn="ctr"/>
                      <a:r>
                        <a:rPr lang="en-US" sz="2400" dirty="0"/>
                        <a:t>$600</a:t>
                      </a:r>
                    </a:p>
                  </a:txBody>
                  <a:tcPr marL="121920" marR="121920" marT="60960" marB="60960"/>
                </a:tc>
                <a:tc>
                  <a:txBody>
                    <a:bodyPr/>
                    <a:lstStyle/>
                    <a:p>
                      <a:pPr algn="ctr"/>
                      <a:r>
                        <a:rPr lang="en-US" sz="2400" dirty="0"/>
                        <a:t>$800 (negotiated discount)</a:t>
                      </a:r>
                    </a:p>
                  </a:txBody>
                  <a:tcPr marL="121920" marR="121920" marT="60960" marB="60960"/>
                </a:tc>
                <a:tc>
                  <a:txBody>
                    <a:bodyPr/>
                    <a:lstStyle/>
                    <a:p>
                      <a:pPr algn="ctr"/>
                      <a:r>
                        <a:rPr lang="en-US" sz="2400" dirty="0"/>
                        <a:t>$200</a:t>
                      </a:r>
                    </a:p>
                  </a:txBody>
                  <a:tcPr marL="121920" marR="121920" marT="60960" marB="60960"/>
                </a:tc>
                <a:extLst>
                  <a:ext uri="{0D108BD9-81ED-4DB2-BD59-A6C34878D82A}">
                    <a16:rowId xmlns:a16="http://schemas.microsoft.com/office/drawing/2014/main" val="2465100017"/>
                  </a:ext>
                </a:extLst>
              </a:tr>
            </a:tbl>
          </a:graphicData>
        </a:graphic>
      </p:graphicFrame>
    </p:spTree>
    <p:extLst>
      <p:ext uri="{BB962C8B-B14F-4D97-AF65-F5344CB8AC3E}">
        <p14:creationId xmlns:p14="http://schemas.microsoft.com/office/powerpoint/2010/main" val="1576812327"/>
      </p:ext>
    </p:extLst>
  </p:cSld>
  <p:clrMapOvr>
    <a:masterClrMapping/>
  </p:clrMapOvr>
  <mc:AlternateContent xmlns:mc="http://schemas.openxmlformats.org/markup-compatibility/2006" xmlns:p14="http://schemas.microsoft.com/office/powerpoint/2010/main">
    <mc:Choice Requires="p14">
      <p:transition spd="slow" p14:dur="2000" advTm="155119"/>
    </mc:Choice>
    <mc:Fallback xmlns="">
      <p:transition spd="slow" advTm="1551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2A05-5108-45E0-8E14-0B3CCE6AAB9A}"/>
              </a:ext>
            </a:extLst>
          </p:cNvPr>
          <p:cNvSpPr>
            <a:spLocks noGrp="1"/>
          </p:cNvSpPr>
          <p:nvPr>
            <p:ph type="title"/>
          </p:nvPr>
        </p:nvSpPr>
        <p:spPr/>
        <p:txBody>
          <a:bodyPr/>
          <a:lstStyle/>
          <a:p>
            <a:r>
              <a:rPr lang="en-US" dirty="0"/>
              <a:t>Comparators</a:t>
            </a:r>
          </a:p>
        </p:txBody>
      </p:sp>
      <p:sp>
        <p:nvSpPr>
          <p:cNvPr id="3" name="Content Placeholder 2">
            <a:extLst>
              <a:ext uri="{FF2B5EF4-FFF2-40B4-BE49-F238E27FC236}">
                <a16:creationId xmlns:a16="http://schemas.microsoft.com/office/drawing/2014/main" id="{7EC2A711-E3DF-450D-A88F-44EC7822FE6E}"/>
              </a:ext>
            </a:extLst>
          </p:cNvPr>
          <p:cNvSpPr>
            <a:spLocks noGrp="1"/>
          </p:cNvSpPr>
          <p:nvPr>
            <p:ph sz="quarter" idx="11"/>
          </p:nvPr>
        </p:nvSpPr>
        <p:spPr/>
        <p:txBody>
          <a:bodyPr/>
          <a:lstStyle/>
          <a:p>
            <a:r>
              <a:rPr lang="en-US" dirty="0"/>
              <a:t>Economic evaluations are almost always </a:t>
            </a:r>
            <a:r>
              <a:rPr lang="en-US" i="1" dirty="0"/>
              <a:t>comparative</a:t>
            </a:r>
            <a:endParaRPr lang="en-US" dirty="0"/>
          </a:p>
          <a:p>
            <a:pPr lvl="1"/>
            <a:r>
              <a:rPr lang="en-US" dirty="0"/>
              <a:t>Costs and outcomes of intervention A compared to intervention B</a:t>
            </a:r>
          </a:p>
          <a:p>
            <a:r>
              <a:rPr lang="en-US" dirty="0"/>
              <a:t>One of the comparisons can be no care (no treatment or no prevention), </a:t>
            </a:r>
            <a:r>
              <a:rPr lang="en-US" b="1" dirty="0"/>
              <a:t>but that doesn’t mean no costs</a:t>
            </a:r>
          </a:p>
          <a:p>
            <a:pPr lvl="1"/>
            <a:r>
              <a:rPr lang="en-US" dirty="0"/>
              <a:t>Example: Influenza vaccination vs. no vaccination </a:t>
            </a:r>
          </a:p>
          <a:p>
            <a:pPr lvl="1"/>
            <a:r>
              <a:rPr lang="en-US" dirty="0"/>
              <a:t>No vaccination initially has no cost, but may later involve higher physician visit and hospitalization costs</a:t>
            </a:r>
          </a:p>
        </p:txBody>
      </p:sp>
    </p:spTree>
    <p:custDataLst>
      <p:tags r:id="rId1"/>
    </p:custDataLst>
    <p:extLst>
      <p:ext uri="{BB962C8B-B14F-4D97-AF65-F5344CB8AC3E}">
        <p14:creationId xmlns:p14="http://schemas.microsoft.com/office/powerpoint/2010/main" val="1793586828"/>
      </p:ext>
    </p:extLst>
  </p:cSld>
  <p:clrMapOvr>
    <a:masterClrMapping/>
  </p:clrMapOvr>
  <mc:AlternateContent xmlns:mc="http://schemas.openxmlformats.org/markup-compatibility/2006" xmlns:p14="http://schemas.microsoft.com/office/powerpoint/2010/main">
    <mc:Choice Requires="p14">
      <p:transition spd="slow" p14:dur="2000" advTm="71806"/>
    </mc:Choice>
    <mc:Fallback xmlns="">
      <p:transition spd="slow" advTm="71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F498-EF8D-4ADE-9F8C-48036F08F33F}"/>
              </a:ext>
            </a:extLst>
          </p:cNvPr>
          <p:cNvSpPr>
            <a:spLocks noGrp="1"/>
          </p:cNvSpPr>
          <p:nvPr>
            <p:ph type="title"/>
          </p:nvPr>
        </p:nvSpPr>
        <p:spPr/>
        <p:txBody>
          <a:bodyPr/>
          <a:lstStyle/>
          <a:p>
            <a:r>
              <a:rPr lang="en-US" dirty="0"/>
              <a:t>Types of Costs</a:t>
            </a:r>
          </a:p>
        </p:txBody>
      </p:sp>
      <p:sp>
        <p:nvSpPr>
          <p:cNvPr id="3" name="Content Placeholder 2">
            <a:extLst>
              <a:ext uri="{FF2B5EF4-FFF2-40B4-BE49-F238E27FC236}">
                <a16:creationId xmlns:a16="http://schemas.microsoft.com/office/drawing/2014/main" id="{F204B9E6-DD4C-4192-BF49-1A284844A88E}"/>
              </a:ext>
            </a:extLst>
          </p:cNvPr>
          <p:cNvSpPr>
            <a:spLocks noGrp="1"/>
          </p:cNvSpPr>
          <p:nvPr>
            <p:ph sz="quarter" idx="11"/>
          </p:nvPr>
        </p:nvSpPr>
        <p:spPr>
          <a:xfrm>
            <a:off x="658368" y="1112911"/>
            <a:ext cx="10887456" cy="5114323"/>
          </a:xfrm>
        </p:spPr>
        <p:txBody>
          <a:bodyPr>
            <a:normAutofit lnSpcReduction="10000"/>
          </a:bodyPr>
          <a:lstStyle/>
          <a:p>
            <a:pPr>
              <a:spcAft>
                <a:spcPts val="800"/>
              </a:spcAft>
            </a:pPr>
            <a:r>
              <a:rPr lang="en-US" dirty="0"/>
              <a:t>Direct Medical Costs</a:t>
            </a:r>
          </a:p>
          <a:p>
            <a:pPr lvl="1">
              <a:spcAft>
                <a:spcPts val="800"/>
              </a:spcAft>
            </a:pPr>
            <a:r>
              <a:rPr lang="en-US" dirty="0"/>
              <a:t>Medical care services (e.g., provider visits), procedures, lab tests, imaging, medications, medical devices/medical equipment, etc.</a:t>
            </a:r>
          </a:p>
          <a:p>
            <a:pPr>
              <a:spcAft>
                <a:spcPts val="800"/>
              </a:spcAft>
            </a:pPr>
            <a:r>
              <a:rPr lang="en-US" dirty="0"/>
              <a:t>Direct Non-Medical Costs</a:t>
            </a:r>
          </a:p>
          <a:p>
            <a:pPr lvl="1">
              <a:spcAft>
                <a:spcPts val="800"/>
              </a:spcAft>
            </a:pPr>
            <a:r>
              <a:rPr lang="en-US" dirty="0"/>
              <a:t>Transportation, parking, childcare, patient and caregiver time</a:t>
            </a:r>
          </a:p>
          <a:p>
            <a:pPr>
              <a:spcAft>
                <a:spcPts val="800"/>
              </a:spcAft>
            </a:pPr>
            <a:r>
              <a:rPr lang="en-US" dirty="0"/>
              <a:t>Indirect Costs = productivity loss (absenteeism and presenteeism)</a:t>
            </a:r>
          </a:p>
          <a:p>
            <a:pPr lvl="1">
              <a:spcAft>
                <a:spcPts val="800"/>
              </a:spcAft>
            </a:pPr>
            <a:r>
              <a:rPr lang="en-US" dirty="0"/>
              <a:t>Due to morbidity or mortality; often of interest for studies with an employer and societal perspective</a:t>
            </a:r>
          </a:p>
          <a:p>
            <a:pPr>
              <a:spcAft>
                <a:spcPts val="800"/>
              </a:spcAft>
            </a:pPr>
            <a:r>
              <a:rPr lang="en-US" dirty="0"/>
              <a:t>Intangible Costs</a:t>
            </a:r>
          </a:p>
          <a:p>
            <a:pPr lvl="1">
              <a:spcAft>
                <a:spcPts val="800"/>
              </a:spcAft>
            </a:pPr>
            <a:r>
              <a:rPr lang="en-US" dirty="0"/>
              <a:t>Due to pain and suffering; more frequently captured in quality of life measures instead of cost measures</a:t>
            </a:r>
          </a:p>
          <a:p>
            <a:pPr lvl="1"/>
            <a:endParaRPr lang="en-US" dirty="0"/>
          </a:p>
        </p:txBody>
      </p:sp>
    </p:spTree>
    <p:custDataLst>
      <p:tags r:id="rId1"/>
    </p:custDataLst>
    <p:extLst>
      <p:ext uri="{BB962C8B-B14F-4D97-AF65-F5344CB8AC3E}">
        <p14:creationId xmlns:p14="http://schemas.microsoft.com/office/powerpoint/2010/main" val="2612330072"/>
      </p:ext>
    </p:extLst>
  </p:cSld>
  <p:clrMapOvr>
    <a:masterClrMapping/>
  </p:clrMapOvr>
  <mc:AlternateContent xmlns:mc="http://schemas.openxmlformats.org/markup-compatibility/2006" xmlns:p14="http://schemas.microsoft.com/office/powerpoint/2010/main">
    <mc:Choice Requires="p14">
      <p:transition spd="slow" p14:dur="2000" advTm="97417"/>
    </mc:Choice>
    <mc:Fallback xmlns="">
      <p:transition spd="slow" advTm="97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2137-F71A-4B92-A6A2-A1DAD4ABA8DB}"/>
              </a:ext>
            </a:extLst>
          </p:cNvPr>
          <p:cNvSpPr>
            <a:spLocks noGrp="1"/>
          </p:cNvSpPr>
          <p:nvPr>
            <p:ph type="title"/>
          </p:nvPr>
        </p:nvSpPr>
        <p:spPr/>
        <p:txBody>
          <a:bodyPr/>
          <a:lstStyle/>
          <a:p>
            <a:r>
              <a:rPr lang="en-US" dirty="0"/>
              <a:t>Type of Economic Studies</a:t>
            </a:r>
          </a:p>
        </p:txBody>
      </p:sp>
      <p:sp>
        <p:nvSpPr>
          <p:cNvPr id="3" name="Content Placeholder 2">
            <a:extLst>
              <a:ext uri="{FF2B5EF4-FFF2-40B4-BE49-F238E27FC236}">
                <a16:creationId xmlns:a16="http://schemas.microsoft.com/office/drawing/2014/main" id="{DFF2B0CE-868B-40C7-8D5B-D699F909019B}"/>
              </a:ext>
            </a:extLst>
          </p:cNvPr>
          <p:cNvSpPr>
            <a:spLocks noGrp="1"/>
          </p:cNvSpPr>
          <p:nvPr>
            <p:ph sz="quarter" idx="11"/>
          </p:nvPr>
        </p:nvSpPr>
        <p:spPr/>
        <p:txBody>
          <a:bodyPr/>
          <a:lstStyle/>
          <a:p>
            <a:pPr marL="0" indent="0">
              <a:buNone/>
            </a:pPr>
            <a:r>
              <a:rPr lang="en-US" dirty="0"/>
              <a:t>1. Cost of Illness Studies</a:t>
            </a:r>
          </a:p>
          <a:p>
            <a:r>
              <a:rPr lang="en-US" dirty="0"/>
              <a:t>Measures the costs for a particular disease</a:t>
            </a:r>
          </a:p>
          <a:p>
            <a:pPr lvl="1"/>
            <a:r>
              <a:rPr lang="en-US" dirty="0"/>
              <a:t>Goal is to assess or plan for the economic burden of a disease</a:t>
            </a:r>
          </a:p>
          <a:p>
            <a:r>
              <a:rPr lang="en-US" dirty="0"/>
              <a:t>Can include direct medical costs, all direct costs, or direct and indirect costs</a:t>
            </a:r>
          </a:p>
          <a:p>
            <a:r>
              <a:rPr lang="en-US" dirty="0"/>
              <a:t>Can be at the patient level or societal level</a:t>
            </a:r>
          </a:p>
          <a:p>
            <a:r>
              <a:rPr lang="en-US" dirty="0"/>
              <a:t>Only type of economic evaluation that isn’t comparative, although can compare the costs of different diseases within a population or society</a:t>
            </a:r>
          </a:p>
        </p:txBody>
      </p:sp>
    </p:spTree>
    <p:custDataLst>
      <p:tags r:id="rId1"/>
    </p:custDataLst>
    <p:extLst>
      <p:ext uri="{BB962C8B-B14F-4D97-AF65-F5344CB8AC3E}">
        <p14:creationId xmlns:p14="http://schemas.microsoft.com/office/powerpoint/2010/main" val="3116522894"/>
      </p:ext>
    </p:extLst>
  </p:cSld>
  <p:clrMapOvr>
    <a:masterClrMapping/>
  </p:clrMapOvr>
  <mc:AlternateContent xmlns:mc="http://schemas.openxmlformats.org/markup-compatibility/2006" xmlns:p14="http://schemas.microsoft.com/office/powerpoint/2010/main">
    <mc:Choice Requires="p14">
      <p:transition spd="slow" p14:dur="2000" advTm="54785"/>
    </mc:Choice>
    <mc:Fallback xmlns="">
      <p:transition spd="slow" advTm="54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0009-2247-4C3C-B860-36A23DDFE0BA}"/>
              </a:ext>
            </a:extLst>
          </p:cNvPr>
          <p:cNvSpPr>
            <a:spLocks noGrp="1"/>
          </p:cNvSpPr>
          <p:nvPr>
            <p:ph type="title"/>
          </p:nvPr>
        </p:nvSpPr>
        <p:spPr/>
        <p:txBody>
          <a:bodyPr/>
          <a:lstStyle/>
          <a:p>
            <a:r>
              <a:rPr lang="en-US" dirty="0"/>
              <a:t>Types of Economics Studies (continued)</a:t>
            </a:r>
          </a:p>
        </p:txBody>
      </p:sp>
      <p:sp>
        <p:nvSpPr>
          <p:cNvPr id="3" name="Content Placeholder 2">
            <a:extLst>
              <a:ext uri="{FF2B5EF4-FFF2-40B4-BE49-F238E27FC236}">
                <a16:creationId xmlns:a16="http://schemas.microsoft.com/office/drawing/2014/main" id="{305C648B-4C8F-48CA-A388-D8F6888F61C0}"/>
              </a:ext>
            </a:extLst>
          </p:cNvPr>
          <p:cNvSpPr>
            <a:spLocks noGrp="1"/>
          </p:cNvSpPr>
          <p:nvPr>
            <p:ph sz="quarter" idx="11"/>
          </p:nvPr>
        </p:nvSpPr>
        <p:spPr>
          <a:xfrm>
            <a:off x="658368" y="1012873"/>
            <a:ext cx="10887456" cy="5429583"/>
          </a:xfrm>
        </p:spPr>
        <p:txBody>
          <a:bodyPr>
            <a:normAutofit lnSpcReduction="10000"/>
          </a:bodyPr>
          <a:lstStyle/>
          <a:p>
            <a:pPr marL="0" indent="0">
              <a:buNone/>
            </a:pPr>
            <a:r>
              <a:rPr lang="en-US" dirty="0"/>
              <a:t>2. Cost-Minimization Analyses (CMA)</a:t>
            </a:r>
          </a:p>
          <a:p>
            <a:pPr>
              <a:spcAft>
                <a:spcPts val="800"/>
              </a:spcAft>
            </a:pPr>
            <a:r>
              <a:rPr lang="en-US" dirty="0"/>
              <a:t>Examines the cost of one health care services vs. the cost of a different health care service</a:t>
            </a:r>
          </a:p>
          <a:p>
            <a:pPr>
              <a:spcAft>
                <a:spcPts val="800"/>
              </a:spcAft>
            </a:pPr>
            <a:r>
              <a:rPr lang="en-US" dirty="0"/>
              <a:t>Assumes the benefits (e.g., health outcomes) are the same for both health care services; only interested in difference in costs</a:t>
            </a:r>
          </a:p>
          <a:p>
            <a:pPr lvl="1">
              <a:spcAft>
                <a:spcPts val="800"/>
              </a:spcAft>
            </a:pPr>
            <a:r>
              <a:rPr lang="en-US" dirty="0"/>
              <a:t>Example: difference in costs for two drugs used to treat diabetes, when the effectiveness of the two drugs (e.g., blood glucose) is the same.</a:t>
            </a:r>
          </a:p>
          <a:p>
            <a:pPr>
              <a:spcAft>
                <a:spcPts val="800"/>
              </a:spcAft>
            </a:pPr>
            <a:r>
              <a:rPr lang="en-US" dirty="0"/>
              <a:t>Goal of CMA is to find the least expensive intervention or treatment, since the outcomes are the same</a:t>
            </a:r>
          </a:p>
          <a:p>
            <a:pPr>
              <a:spcAft>
                <a:spcPts val="800"/>
              </a:spcAft>
            </a:pPr>
            <a:r>
              <a:rPr lang="en-US" altLang="en-US" dirty="0"/>
              <a:t>May involve trade-offs: e.g., one intervention may have decreased short-term treatment costs but increased longer-term costs compared to other intervention</a:t>
            </a:r>
          </a:p>
        </p:txBody>
      </p:sp>
    </p:spTree>
    <p:custDataLst>
      <p:tags r:id="rId1"/>
    </p:custDataLst>
    <p:extLst>
      <p:ext uri="{BB962C8B-B14F-4D97-AF65-F5344CB8AC3E}">
        <p14:creationId xmlns:p14="http://schemas.microsoft.com/office/powerpoint/2010/main" val="335359152"/>
      </p:ext>
    </p:extLst>
  </p:cSld>
  <p:clrMapOvr>
    <a:masterClrMapping/>
  </p:clrMapOvr>
  <mc:AlternateContent xmlns:mc="http://schemas.openxmlformats.org/markup-compatibility/2006" xmlns:p14="http://schemas.microsoft.com/office/powerpoint/2010/main">
    <mc:Choice Requires="p14">
      <p:transition spd="slow" p14:dur="2000" advTm="74842"/>
    </mc:Choice>
    <mc:Fallback xmlns="">
      <p:transition spd="slow" advTm="74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4.5|9|5|7.4|3.7|5.1|4.5"/>
</p:tagLst>
</file>

<file path=ppt/tags/tag10.xml><?xml version="1.0" encoding="utf-8"?>
<p:tagLst xmlns:a="http://schemas.openxmlformats.org/drawingml/2006/main" xmlns:r="http://schemas.openxmlformats.org/officeDocument/2006/relationships" xmlns:p="http://schemas.openxmlformats.org/presentationml/2006/main">
  <p:tag name="TIMING" val="|15.9|21.3"/>
</p:tagLst>
</file>

<file path=ppt/tags/tag11.xml><?xml version="1.0" encoding="utf-8"?>
<p:tagLst xmlns:a="http://schemas.openxmlformats.org/drawingml/2006/main" xmlns:r="http://schemas.openxmlformats.org/officeDocument/2006/relationships" xmlns:p="http://schemas.openxmlformats.org/presentationml/2006/main">
  <p:tag name="TIMING" val="|16.3|18.4|23.5|28.2"/>
</p:tagLst>
</file>

<file path=ppt/tags/tag12.xml><?xml version="1.0" encoding="utf-8"?>
<p:tagLst xmlns:a="http://schemas.openxmlformats.org/drawingml/2006/main" xmlns:r="http://schemas.openxmlformats.org/officeDocument/2006/relationships" xmlns:p="http://schemas.openxmlformats.org/presentationml/2006/main">
  <p:tag name="TIMING" val="|22.5|23.9|37"/>
</p:tagLst>
</file>

<file path=ppt/tags/tag13.xml><?xml version="1.0" encoding="utf-8"?>
<p:tagLst xmlns:a="http://schemas.openxmlformats.org/drawingml/2006/main" xmlns:r="http://schemas.openxmlformats.org/officeDocument/2006/relationships" xmlns:p="http://schemas.openxmlformats.org/presentationml/2006/main">
  <p:tag name="TIMING" val="|8.5|28|7.6|25.8|10.9|32.8"/>
</p:tagLst>
</file>

<file path=ppt/tags/tag14.xml><?xml version="1.0" encoding="utf-8"?>
<p:tagLst xmlns:a="http://schemas.openxmlformats.org/drawingml/2006/main" xmlns:r="http://schemas.openxmlformats.org/officeDocument/2006/relationships" xmlns:p="http://schemas.openxmlformats.org/presentationml/2006/main">
  <p:tag name="TIMING" val="|9.4|15.2|19|21.9|16.2"/>
</p:tagLst>
</file>

<file path=ppt/tags/tag15.xml><?xml version="1.0" encoding="utf-8"?>
<p:tagLst xmlns:a="http://schemas.openxmlformats.org/drawingml/2006/main" xmlns:r="http://schemas.openxmlformats.org/officeDocument/2006/relationships" xmlns:p="http://schemas.openxmlformats.org/presentationml/2006/main">
  <p:tag name="TIMING" val="|8.8|36.6|35.8"/>
</p:tagLst>
</file>

<file path=ppt/tags/tag2.xml><?xml version="1.0" encoding="utf-8"?>
<p:tagLst xmlns:a="http://schemas.openxmlformats.org/drawingml/2006/main" xmlns:r="http://schemas.openxmlformats.org/officeDocument/2006/relationships" xmlns:p="http://schemas.openxmlformats.org/presentationml/2006/main">
  <p:tag name="TIMING" val="|7.9|12.1|15.4|12.8"/>
</p:tagLst>
</file>

<file path=ppt/tags/tag3.xml><?xml version="1.0" encoding="utf-8"?>
<p:tagLst xmlns:a="http://schemas.openxmlformats.org/drawingml/2006/main" xmlns:r="http://schemas.openxmlformats.org/officeDocument/2006/relationships" xmlns:p="http://schemas.openxmlformats.org/presentationml/2006/main">
  <p:tag name="TIMING" val="|6.8|27.3|16.7|28.7"/>
</p:tagLst>
</file>

<file path=ppt/tags/tag4.xml><?xml version="1.0" encoding="utf-8"?>
<p:tagLst xmlns:a="http://schemas.openxmlformats.org/drawingml/2006/main" xmlns:r="http://schemas.openxmlformats.org/officeDocument/2006/relationships" xmlns:p="http://schemas.openxmlformats.org/presentationml/2006/main">
  <p:tag name="TIMING" val="|16.8"/>
</p:tagLst>
</file>

<file path=ppt/tags/tag5.xml><?xml version="1.0" encoding="utf-8"?>
<p:tagLst xmlns:a="http://schemas.openxmlformats.org/drawingml/2006/main" xmlns:r="http://schemas.openxmlformats.org/officeDocument/2006/relationships" xmlns:p="http://schemas.openxmlformats.org/presentationml/2006/main">
  <p:tag name="TIMING" val="|11.3|35.7"/>
</p:tagLst>
</file>

<file path=ppt/tags/tag6.xml><?xml version="1.0" encoding="utf-8"?>
<p:tagLst xmlns:a="http://schemas.openxmlformats.org/drawingml/2006/main" xmlns:r="http://schemas.openxmlformats.org/officeDocument/2006/relationships" xmlns:p="http://schemas.openxmlformats.org/presentationml/2006/main">
  <p:tag name="TIMING" val="|15.6|47.5"/>
</p:tagLst>
</file>

<file path=ppt/tags/tag7.xml><?xml version="1.0" encoding="utf-8"?>
<p:tagLst xmlns:a="http://schemas.openxmlformats.org/drawingml/2006/main" xmlns:r="http://schemas.openxmlformats.org/officeDocument/2006/relationships" xmlns:p="http://schemas.openxmlformats.org/presentationml/2006/main">
  <p:tag name="TIMING" val="|33.9"/>
</p:tagLst>
</file>

<file path=ppt/tags/tag8.xml><?xml version="1.0" encoding="utf-8"?>
<p:tagLst xmlns:a="http://schemas.openxmlformats.org/drawingml/2006/main" xmlns:r="http://schemas.openxmlformats.org/officeDocument/2006/relationships" xmlns:p="http://schemas.openxmlformats.org/presentationml/2006/main">
  <p:tag name="TIMING" val="|21.6|37|23.7"/>
</p:tagLst>
</file>

<file path=ppt/tags/tag9.xml><?xml version="1.0" encoding="utf-8"?>
<p:tagLst xmlns:a="http://schemas.openxmlformats.org/drawingml/2006/main" xmlns:r="http://schemas.openxmlformats.org/officeDocument/2006/relationships" xmlns:p="http://schemas.openxmlformats.org/presentationml/2006/main">
  <p:tag name="TIMING" val="|14.2|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Dworak-Peck School of SW_R1" id="{8B631797-6449-3247-8E5F-87C41E234016}" vid="{DF27602B-6AD3-824E-A08F-BEDB0F80F667}"/>
    </a:ext>
  </a:extLst>
</a:theme>
</file>

<file path=ppt/theme/theme3.xml><?xml version="1.0" encoding="utf-8"?>
<a:theme xmlns:a="http://schemas.openxmlformats.org/drawingml/2006/main" name="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d10ee78-cafb-47a7-9c3d-55be4f13a905" xsi:nil="true"/>
    <lcf76f155ced4ddcb4097134ff3c332f xmlns="755ed2f1-8333-4c16-9f46-45c32d652b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527882F861324492A1C23A6C7B571B" ma:contentTypeVersion="13" ma:contentTypeDescription="Create a new document." ma:contentTypeScope="" ma:versionID="785fa1e9dd857cb44e7e6094ee8f2b28">
  <xsd:schema xmlns:xsd="http://www.w3.org/2001/XMLSchema" xmlns:xs="http://www.w3.org/2001/XMLSchema" xmlns:p="http://schemas.microsoft.com/office/2006/metadata/properties" xmlns:ns2="755ed2f1-8333-4c16-9f46-45c32d652b0e" xmlns:ns3="8d10ee78-cafb-47a7-9c3d-55be4f13a905" targetNamespace="http://schemas.microsoft.com/office/2006/metadata/properties" ma:root="true" ma:fieldsID="6687c6fce368938a5a6b9c3bebc0013a" ns2:_="" ns3:_="">
    <xsd:import namespace="755ed2f1-8333-4c16-9f46-45c32d652b0e"/>
    <xsd:import namespace="8d10ee78-cafb-47a7-9c3d-55be4f13a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d2f1-8333-4c16-9f46-45c32d65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0ee78-cafb-47a7-9c3d-55be4f13a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42f95e-960e-4fcd-a5dc-d4ccd70a0c84}" ma:internalName="TaxCatchAll" ma:showField="CatchAllData" ma:web="8d10ee78-cafb-47a7-9c3d-55be4f13a9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C6604-DA68-475D-B0B3-2D570DF8BB46}">
  <ds:schemaRefs>
    <ds:schemaRef ds:uri="http://schemas.microsoft.com/sharepoint/v3/contenttype/forms"/>
  </ds:schemaRefs>
</ds:datastoreItem>
</file>

<file path=customXml/itemProps2.xml><?xml version="1.0" encoding="utf-8"?>
<ds:datastoreItem xmlns:ds="http://schemas.openxmlformats.org/officeDocument/2006/customXml" ds:itemID="{2185D9BB-4CEC-4FB3-A2D9-89985159D6F2}">
  <ds:schemaRefs>
    <ds:schemaRef ds:uri="dd598438-672e-491a-bbda-a32f3a20dfec"/>
    <ds:schemaRef ds:uri="http://schemas.microsoft.com/office/2006/documentManagement/types"/>
    <ds:schemaRef ds:uri="http://purl.org/dc/terms/"/>
    <ds:schemaRef ds:uri="http://purl.org/dc/elements/1.1/"/>
    <ds:schemaRef ds:uri="http://schemas.microsoft.com/office/2006/metadata/properties"/>
    <ds:schemaRef ds:uri="http://www.w3.org/XML/1998/namespace"/>
    <ds:schemaRef ds:uri="4e2534f1-e563-468a-89a9-8ab08e030fbb"/>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1B3B99D-8FB5-4E91-A8EE-D6B19EC4D1AB}"/>
</file>

<file path=docProps/app.xml><?xml version="1.0" encoding="utf-8"?>
<Properties xmlns="http://schemas.openxmlformats.org/officeDocument/2006/extended-properties" xmlns:vt="http://schemas.openxmlformats.org/officeDocument/2006/docPropsVTypes">
  <TotalTime>4436</TotalTime>
  <Words>2393</Words>
  <Application>Microsoft Office PowerPoint</Application>
  <PresentationFormat>Widescreen</PresentationFormat>
  <Paragraphs>272</Paragraphs>
  <Slides>41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Arial</vt:lpstr>
      <vt:lpstr>Calibri</vt:lpstr>
      <vt:lpstr>Calibri Light</vt:lpstr>
      <vt:lpstr>Helvetica Light</vt:lpstr>
      <vt:lpstr>SapientCentroSlab-Light</vt:lpstr>
      <vt:lpstr>Wingdings</vt:lpstr>
      <vt:lpstr>Office Theme</vt:lpstr>
      <vt:lpstr>2_Office Theme</vt:lpstr>
      <vt:lpstr>NCI PPT Template 16x9 BLUE</vt:lpstr>
      <vt:lpstr> Multilevel Intervention Training Institute Module 20</vt:lpstr>
      <vt:lpstr>Economic Analysis is MLIs    </vt:lpstr>
      <vt:lpstr>Economic Studies in Health Care</vt:lpstr>
      <vt:lpstr>Perspective – Whose Money Is It Anyway?</vt:lpstr>
      <vt:lpstr>Perspective Example - Hearing Aid with “List Price” of $1000</vt:lpstr>
      <vt:lpstr>Comparators</vt:lpstr>
      <vt:lpstr>Types of Costs</vt:lpstr>
      <vt:lpstr>Type of Economic Studies</vt:lpstr>
      <vt:lpstr>Types of Economics Studies (continued)</vt:lpstr>
      <vt:lpstr>Types of Economics Studies (continued)</vt:lpstr>
      <vt:lpstr>Cost-Benefit Analyses</vt:lpstr>
      <vt:lpstr>Types of Economics Studies (continued)</vt:lpstr>
      <vt:lpstr>Outcomes for Cost-Effectiveness Analysis</vt:lpstr>
      <vt:lpstr>Types of Economics Studies (continued)</vt:lpstr>
      <vt:lpstr>Types of Economic Studies</vt:lpstr>
      <vt:lpstr>Multilevel Case Study Example – Enhanced Hepatitis C Screening and Treatment in Community Health Centers</vt:lpstr>
      <vt:lpstr>Multilevel Case Study Example – Enhanced Hepatitis C Screening and Treatment in CHCs (continued)</vt:lpstr>
      <vt:lpstr>Multiple Levels Associated with Care and Outcomes</vt:lpstr>
      <vt:lpstr>Multilevel Case Study Example – Effects of Enhanced Hepatitis C Screening and Treatment in CHCs</vt:lpstr>
      <vt:lpstr>Multilevel Case Study Example – Effects of Enhanced Hepatitis C Screening and Treatment in CHCs</vt:lpstr>
      <vt:lpstr>Multilevel Case Study Example – Effects of Enhanced Hepatitis C Screening and Treatment in CHCs</vt:lpstr>
      <vt:lpstr>Why should you care about economic analyses?</vt:lpstr>
      <vt:lpstr>Questions?    Thank you very much.   michael.halpern@nih.gov @DrMichaelHSR</vt:lpstr>
      <vt:lpstr>Sustainability and Spread of MLIs    </vt:lpstr>
      <vt:lpstr>Sustainability and Spread of MLIs  Multilevel Intervention Training Institute (MLTI) </vt:lpstr>
      <vt:lpstr>Disclosures</vt:lpstr>
      <vt:lpstr>Sustainability &amp; Scale-up: Readings, Project Planning</vt:lpstr>
      <vt:lpstr>Sustainability</vt:lpstr>
      <vt:lpstr>Sustainability</vt:lpstr>
      <vt:lpstr>Sustainability Framework</vt:lpstr>
      <vt:lpstr>Sustainability Tools</vt:lpstr>
      <vt:lpstr>Sustainability Frameworks</vt:lpstr>
      <vt:lpstr>Studying Sustainability</vt:lpstr>
      <vt:lpstr>Scale-Up</vt:lpstr>
      <vt:lpstr>Scale-Up</vt:lpstr>
      <vt:lpstr>Scale-Up Factors</vt:lpstr>
      <vt:lpstr>Scale-Up Approach: BTS/QIC</vt:lpstr>
      <vt:lpstr>Scale-Up Studies</vt:lpstr>
      <vt:lpstr>Scale-Up: Future Research</vt:lpstr>
      <vt:lpstr>PowerPoint Presentation</vt:lpstr>
      <vt:lpstr> Multilevel Intervention Training Institute Module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Breslau, Erica (NIH/NCI) [E]</dc:creator>
  <cp:lastModifiedBy>Donaldson, Isiah</cp:lastModifiedBy>
  <cp:revision>23</cp:revision>
  <dcterms:created xsi:type="dcterms:W3CDTF">2020-05-26T21:19:52Z</dcterms:created>
  <dcterms:modified xsi:type="dcterms:W3CDTF">2021-07-01T15:08:15Z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0x010100DC527882F861324492A1C23A6C7B571B</vt:lpwstr>
  </property>
</Properties>
</file>