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5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96" r:id="rId2"/>
    <p:sldId id="2610" r:id="rId3"/>
    <p:sldId id="2673" r:id="rId4"/>
    <p:sldId id="2611" r:id="rId5"/>
    <p:sldId id="257" r:id="rId6"/>
    <p:sldId id="258" r:id="rId7"/>
    <p:sldId id="268" r:id="rId8"/>
    <p:sldId id="269" r:id="rId9"/>
    <p:sldId id="259" r:id="rId10"/>
    <p:sldId id="270" r:id="rId11"/>
    <p:sldId id="260" r:id="rId12"/>
    <p:sldId id="271" r:id="rId13"/>
    <p:sldId id="272" r:id="rId14"/>
    <p:sldId id="273" r:id="rId15"/>
    <p:sldId id="261" r:id="rId16"/>
    <p:sldId id="262" r:id="rId17"/>
    <p:sldId id="263" r:id="rId18"/>
    <p:sldId id="264" r:id="rId19"/>
    <p:sldId id="265" r:id="rId20"/>
    <p:sldId id="267" r:id="rId21"/>
    <p:sldId id="274" r:id="rId22"/>
    <p:sldId id="284" r:id="rId23"/>
    <p:sldId id="275" r:id="rId24"/>
    <p:sldId id="285" r:id="rId25"/>
    <p:sldId id="276" r:id="rId26"/>
    <p:sldId id="277" r:id="rId27"/>
    <p:sldId id="278" r:id="rId28"/>
    <p:sldId id="279" r:id="rId29"/>
    <p:sldId id="280" r:id="rId30"/>
    <p:sldId id="281" r:id="rId31"/>
    <p:sldId id="282" r:id="rId32"/>
    <p:sldId id="283" r:id="rId33"/>
    <p:sldId id="2674" r:id="rId34"/>
    <p:sldId id="290" r:id="rId35"/>
    <p:sldId id="291" r:id="rId36"/>
    <p:sldId id="2612" r:id="rId37"/>
    <p:sldId id="2613" r:id="rId38"/>
    <p:sldId id="293" r:id="rId39"/>
    <p:sldId id="2614" r:id="rId40"/>
    <p:sldId id="2615" r:id="rId41"/>
    <p:sldId id="2616" r:id="rId42"/>
    <p:sldId id="2617" r:id="rId43"/>
    <p:sldId id="2618" r:id="rId44"/>
    <p:sldId id="2619" r:id="rId45"/>
    <p:sldId id="2620" r:id="rId46"/>
    <p:sldId id="2621" r:id="rId47"/>
    <p:sldId id="286" r:id="rId48"/>
    <p:sldId id="294" r:id="rId49"/>
    <p:sldId id="295" r:id="rId50"/>
    <p:sldId id="296" r:id="rId51"/>
    <p:sldId id="297" r:id="rId52"/>
    <p:sldId id="2686" r:id="rId53"/>
    <p:sldId id="2622" r:id="rId54"/>
    <p:sldId id="2623" r:id="rId55"/>
    <p:sldId id="2624" r:id="rId56"/>
    <p:sldId id="2625" r:id="rId57"/>
    <p:sldId id="2626" r:id="rId58"/>
    <p:sldId id="2627" r:id="rId59"/>
    <p:sldId id="2628" r:id="rId60"/>
    <p:sldId id="2629" r:id="rId61"/>
    <p:sldId id="292" r:id="rId62"/>
    <p:sldId id="2696" r:id="rId63"/>
    <p:sldId id="340" r:id="rId64"/>
    <p:sldId id="413" r:id="rId65"/>
    <p:sldId id="405" r:id="rId66"/>
    <p:sldId id="412" r:id="rId67"/>
    <p:sldId id="399" r:id="rId68"/>
    <p:sldId id="403" r:id="rId69"/>
    <p:sldId id="411" r:id="rId70"/>
    <p:sldId id="414" r:id="rId71"/>
    <p:sldId id="394" r:id="rId72"/>
    <p:sldId id="415" r:id="rId73"/>
    <p:sldId id="397" r:id="rId74"/>
    <p:sldId id="416" r:id="rId75"/>
    <p:sldId id="393" r:id="rId76"/>
    <p:sldId id="2708" r:id="rId77"/>
    <p:sldId id="2710"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4"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86"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CE4EB-F72B-4290-AFEB-D97BBD8BC3E2}"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24993-F6E4-4267-9E68-91BBFAF2ECE6}" type="slidenum">
              <a:rPr lang="en-US" smtClean="0"/>
              <a:t>‹#›</a:t>
            </a:fld>
            <a:endParaRPr lang="en-US"/>
          </a:p>
        </p:txBody>
      </p:sp>
    </p:spTree>
    <p:extLst>
      <p:ext uri="{BB962C8B-B14F-4D97-AF65-F5344CB8AC3E}">
        <p14:creationId xmlns:p14="http://schemas.microsoft.com/office/powerpoint/2010/main" val="2006237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en.wikipedia.org/wiki/Organizatio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so much for having me today. I’m currently at UNC-CH but will be transitioning</a:t>
            </a:r>
            <a:r>
              <a:rPr lang="en-US" baseline="0" dirty="0"/>
              <a:t> to Wake Forest’s SOM’s </a:t>
            </a:r>
            <a:r>
              <a:rPr lang="en-US" baseline="0" dirty="0" err="1"/>
              <a:t>Dept</a:t>
            </a:r>
            <a:r>
              <a:rPr lang="en-US" baseline="0" dirty="0"/>
              <a:t> of IS in a couple of short months!</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4</a:t>
            </a:fld>
            <a:endParaRPr lang="en-US"/>
          </a:p>
        </p:txBody>
      </p:sp>
    </p:spTree>
    <p:extLst>
      <p:ext uri="{BB962C8B-B14F-4D97-AF65-F5344CB8AC3E}">
        <p14:creationId xmlns:p14="http://schemas.microsoft.com/office/powerpoint/2010/main" val="327061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13</a:t>
            </a:fld>
            <a:endParaRPr lang="en-US"/>
          </a:p>
        </p:txBody>
      </p:sp>
    </p:spTree>
    <p:extLst>
      <p:ext uri="{BB962C8B-B14F-4D97-AF65-F5344CB8AC3E}">
        <p14:creationId xmlns:p14="http://schemas.microsoft.com/office/powerpoint/2010/main" val="313924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14</a:t>
            </a:fld>
            <a:endParaRPr lang="en-US"/>
          </a:p>
        </p:txBody>
      </p:sp>
    </p:spTree>
    <p:extLst>
      <p:ext uri="{BB962C8B-B14F-4D97-AF65-F5344CB8AC3E}">
        <p14:creationId xmlns:p14="http://schemas.microsoft.com/office/powerpoint/2010/main" val="4093953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once you’ve selected a theory, you should use it this way [read slide].</a:t>
            </a:r>
            <a:r>
              <a:rPr lang="en-US" baseline="0" dirty="0"/>
              <a:t> Atkins’s TDF paper; </a:t>
            </a:r>
            <a:r>
              <a:rPr lang="en-US" dirty="0"/>
              <a:t>Note CFIR paper</a:t>
            </a:r>
            <a:r>
              <a:rPr lang="en-US" baseline="0" dirty="0"/>
              <a:t> </a:t>
            </a:r>
            <a:r>
              <a:rPr lang="en-US" dirty="0"/>
              <a:t>and RE-AIM effort;</a:t>
            </a:r>
            <a:r>
              <a:rPr lang="en-US" baseline="0" dirty="0"/>
              <a:t> will go through point by point in the case example</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15</a:t>
            </a:fld>
            <a:endParaRPr lang="en-US"/>
          </a:p>
        </p:txBody>
      </p:sp>
    </p:spTree>
    <p:extLst>
      <p:ext uri="{BB962C8B-B14F-4D97-AF65-F5344CB8AC3E}">
        <p14:creationId xmlns:p14="http://schemas.microsoft.com/office/powerpoint/2010/main" val="2841096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seen lots</a:t>
            </a:r>
            <a:r>
              <a:rPr lang="en-US" baseline="0" dirty="0"/>
              <a:t> of versions of this</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17</a:t>
            </a:fld>
            <a:endParaRPr lang="en-US"/>
          </a:p>
        </p:txBody>
      </p:sp>
    </p:spTree>
    <p:extLst>
      <p:ext uri="{BB962C8B-B14F-4D97-AF65-F5344CB8AC3E}">
        <p14:creationId xmlns:p14="http://schemas.microsoft.com/office/powerpoint/2010/main" val="3496433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point] And when they do target multiple levels, they’re</a:t>
            </a:r>
            <a:r>
              <a:rPr lang="en-US" baseline="0" dirty="0"/>
              <a:t> generally frameworks and models that don’t explain how, for example, individual perspectives on the extent to which intervention use is rewarded, supported and expected in an organization contribute to a collective-level implementation climate</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18</a:t>
            </a:fld>
            <a:endParaRPr lang="en-US"/>
          </a:p>
        </p:txBody>
      </p:sp>
    </p:spTree>
    <p:extLst>
      <p:ext uri="{BB962C8B-B14F-4D97-AF65-F5344CB8AC3E}">
        <p14:creationId xmlns:p14="http://schemas.microsoft.com/office/powerpoint/2010/main" val="1869633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colleagues and I have attempted to do some work to promote the combined use of frameworks to address multiple levels. The big caveat</a:t>
            </a:r>
            <a:r>
              <a:rPr lang="en-US" baseline="0" dirty="0"/>
              <a:t> is that, to the extent that we’re relying on conceptual frameworks – as opposed to theories, our ability to leverage results for developing strategies is limited</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19</a:t>
            </a:fld>
            <a:endParaRPr lang="en-US"/>
          </a:p>
        </p:txBody>
      </p:sp>
    </p:spTree>
    <p:extLst>
      <p:ext uri="{BB962C8B-B14F-4D97-AF65-F5344CB8AC3E}">
        <p14:creationId xmlns:p14="http://schemas.microsoft.com/office/powerpoint/2010/main" val="3189435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20</a:t>
            </a:fld>
            <a:endParaRPr lang="en-US"/>
          </a:p>
        </p:txBody>
      </p:sp>
    </p:spTree>
    <p:extLst>
      <p:ext uri="{BB962C8B-B14F-4D97-AF65-F5344CB8AC3E}">
        <p14:creationId xmlns:p14="http://schemas.microsoft.com/office/powerpoint/2010/main" val="192217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Racial disparities</a:t>
            </a:r>
          </a:p>
          <a:p>
            <a:r>
              <a:rPr lang="en-US" baseline="0" dirty="0"/>
              <a:t>Providers have an approach to care or beliefs about a particular way being optimal</a:t>
            </a:r>
          </a:p>
          <a:p>
            <a:r>
              <a:rPr lang="en-US" baseline="0" dirty="0"/>
              <a:t>But also there are dynamics within cancer programs and outside cancer programs that likely influence AS care, like whether the cancer program has an academic affiliation</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21</a:t>
            </a:fld>
            <a:endParaRPr lang="en-US"/>
          </a:p>
        </p:txBody>
      </p:sp>
    </p:spTree>
    <p:extLst>
      <p:ext uri="{BB962C8B-B14F-4D97-AF65-F5344CB8AC3E}">
        <p14:creationId xmlns:p14="http://schemas.microsoft.com/office/powerpoint/2010/main" val="1903732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 1: provider and org</a:t>
            </a:r>
          </a:p>
          <a:p>
            <a:r>
              <a:rPr lang="en-US" dirty="0"/>
              <a:t>So you can see that we have </a:t>
            </a:r>
            <a:r>
              <a:rPr lang="en-US" dirty="0" err="1"/>
              <a:t>pt</a:t>
            </a:r>
            <a:r>
              <a:rPr lang="en-US" dirty="0"/>
              <a:t>-level </a:t>
            </a:r>
            <a:r>
              <a:rPr lang="en-US" dirty="0" err="1"/>
              <a:t>dets</a:t>
            </a:r>
            <a:r>
              <a:rPr lang="en-US" dirty="0"/>
              <a:t>; provider-level </a:t>
            </a:r>
            <a:r>
              <a:rPr lang="en-US" dirty="0" err="1"/>
              <a:t>dets</a:t>
            </a:r>
            <a:r>
              <a:rPr lang="en-US" dirty="0"/>
              <a:t>;</a:t>
            </a:r>
            <a:r>
              <a:rPr lang="en-US" baseline="0" dirty="0"/>
              <a:t> and collective-level </a:t>
            </a:r>
            <a:r>
              <a:rPr lang="en-US" baseline="0" dirty="0" err="1"/>
              <a:t>dets</a:t>
            </a:r>
            <a:r>
              <a:rPr lang="en-US" baseline="0" dirty="0"/>
              <a:t> of guideline-concordant AS FU care</a:t>
            </a:r>
          </a:p>
          <a:p>
            <a:r>
              <a:rPr lang="en-US" baseline="0" dirty="0"/>
              <a:t>Soo has a tricky task of conceptualizing multilevel determinants of AS </a:t>
            </a:r>
            <a:r>
              <a:rPr lang="en-US" baseline="0" dirty="0" err="1"/>
              <a:t>fu</a:t>
            </a:r>
            <a:r>
              <a:rPr lang="en-US" baseline="0" dirty="0"/>
              <a:t> care. That meant that she needed to conceptualize patients’ use of care; provider behavior, and organizational </a:t>
            </a:r>
            <a:r>
              <a:rPr lang="en-US" baseline="0" dirty="0" err="1"/>
              <a:t>detemrinants</a:t>
            </a:r>
            <a:r>
              <a:rPr lang="en-US" baseline="0" dirty="0"/>
              <a:t> of AS follow up care.</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22</a:t>
            </a:fld>
            <a:endParaRPr lang="en-US"/>
          </a:p>
        </p:txBody>
      </p:sp>
    </p:spTree>
    <p:extLst>
      <p:ext uri="{BB962C8B-B14F-4D97-AF65-F5344CB8AC3E}">
        <p14:creationId xmlns:p14="http://schemas.microsoft.com/office/powerpoint/2010/main" val="92672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begin</a:t>
            </a:r>
            <a:r>
              <a:rPr lang="en-US" baseline="0" dirty="0"/>
              <a:t> by orienting you to the way that Soo is conceptualizing </a:t>
            </a:r>
            <a:r>
              <a:rPr lang="en-US" baseline="0" dirty="0" err="1"/>
              <a:t>pt</a:t>
            </a:r>
            <a:r>
              <a:rPr lang="en-US" baseline="0" dirty="0"/>
              <a:t>-level determinants: Andersen’s. Starting on right – healthcare use of AS follow-up care is influenced by (looking at the top-middle patient-related factors: predisposing, enabling, need). </a:t>
            </a:r>
            <a:r>
              <a:rPr lang="en-US" baseline="0" dirty="0" err="1"/>
              <a:t>Zapka</a:t>
            </a:r>
            <a:r>
              <a:rPr lang="en-US" baseline="0" dirty="0"/>
              <a:t> and </a:t>
            </a:r>
            <a:r>
              <a:rPr lang="en-US" baseline="0" dirty="0" err="1"/>
              <a:t>taplin</a:t>
            </a:r>
            <a:r>
              <a:rPr lang="en-US" baseline="0" dirty="0"/>
              <a:t> broadens our view to think about environmental factors (on the far left) in addition to patient and provider factors; and then, focusing on the provider and team, and org/practice setting, CFIR identifies collective-level determinants of provider AS FU Rx, and TDF identifies individual-level determinants. CFIR (5 domains); TDF (33 psych theories). Now I’m going to show you how Soo is weaving these throughout her work. They’re all tools that inform data collection, analysis, and interpretation</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23</a:t>
            </a:fld>
            <a:endParaRPr lang="en-US"/>
          </a:p>
        </p:txBody>
      </p:sp>
    </p:spTree>
    <p:extLst>
      <p:ext uri="{BB962C8B-B14F-4D97-AF65-F5344CB8AC3E}">
        <p14:creationId xmlns:p14="http://schemas.microsoft.com/office/powerpoint/2010/main" val="275522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imagine that there’s some variation in participants’ familiarity and comfort with theory,</a:t>
            </a:r>
            <a:r>
              <a:rPr lang="en-US" baseline="0" dirty="0"/>
              <a:t> so I’m going </a:t>
            </a:r>
            <a:r>
              <a:rPr lang="en-US" baseline="0" dirty="0" err="1"/>
              <a:t>ot</a:t>
            </a:r>
            <a:r>
              <a:rPr lang="en-US" baseline="0" dirty="0"/>
              <a:t> start with an overview of theory – not related to MLR, but just in general – why it’s so important, not as an ivory tower exercise but as a really powerful, practical tool for research and for practice. I’m not going to spend a ton of time on the overview, but I want to make sure that we’re all starting from the same place. Then I’ll talk specifically about the importance in MLR. I’m going to spend most of my time walking you through an example of some multilevel work that my PhD student Soo Hwang is currently working on. Then I’ll end with some closing thoughts and hopefully helpful resources.</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5</a:t>
            </a:fld>
            <a:endParaRPr lang="en-US"/>
          </a:p>
        </p:txBody>
      </p:sp>
    </p:spTree>
    <p:extLst>
      <p:ext uri="{BB962C8B-B14F-4D97-AF65-F5344CB8AC3E}">
        <p14:creationId xmlns:p14="http://schemas.microsoft.com/office/powerpoint/2010/main" val="3909677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begin</a:t>
            </a:r>
            <a:r>
              <a:rPr lang="en-US" baseline="0" dirty="0"/>
              <a:t> by orienting you to the way that Soo is conceptualizing </a:t>
            </a:r>
            <a:r>
              <a:rPr lang="en-US" baseline="0" dirty="0" err="1"/>
              <a:t>pt</a:t>
            </a:r>
            <a:r>
              <a:rPr lang="en-US" baseline="0" dirty="0"/>
              <a:t>-level determinants: Andersen’s. Starting on right – healthcare use of AS follow-up care is influenced by (looking at the top-middle patient-related factors: predisposing, enabling, need). </a:t>
            </a:r>
            <a:r>
              <a:rPr lang="en-US" baseline="0" dirty="0" err="1"/>
              <a:t>Zapka</a:t>
            </a:r>
            <a:r>
              <a:rPr lang="en-US" baseline="0" dirty="0"/>
              <a:t> and </a:t>
            </a:r>
            <a:r>
              <a:rPr lang="en-US" baseline="0" dirty="0" err="1"/>
              <a:t>taplin</a:t>
            </a:r>
            <a:r>
              <a:rPr lang="en-US" baseline="0" dirty="0"/>
              <a:t> broadens our view to think about environmental factors (on the far left) in addition to patient and provider factors; and then, focusing on the provider and team, and org/practice setting, CFIR identifies collective-level determinants of provider AS FU Rx, and TDF identifies individual-level determinants. CFIR (5 domains); TDF (33 psych theories). Now I’m going to show you how Soo is weaving these throughout her work. They’re all tools that inform data collection, analysis, and interpretation</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24</a:t>
            </a:fld>
            <a:endParaRPr lang="en-US"/>
          </a:p>
        </p:txBody>
      </p:sp>
    </p:spTree>
    <p:extLst>
      <p:ext uri="{BB962C8B-B14F-4D97-AF65-F5344CB8AC3E}">
        <p14:creationId xmlns:p14="http://schemas.microsoft.com/office/powerpoint/2010/main" val="2930220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 imaging</a:t>
            </a:r>
            <a:r>
              <a:rPr lang="en-US" baseline="0" dirty="0"/>
              <a:t> is a multilevel intervention, as it turns out</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25</a:t>
            </a:fld>
            <a:endParaRPr lang="en-US" dirty="0"/>
          </a:p>
        </p:txBody>
      </p:sp>
    </p:spTree>
    <p:extLst>
      <p:ext uri="{BB962C8B-B14F-4D97-AF65-F5344CB8AC3E}">
        <p14:creationId xmlns:p14="http://schemas.microsoft.com/office/powerpoint/2010/main" val="856555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note, looking at association implies relationships</a:t>
            </a:r>
            <a:r>
              <a:rPr lang="en-US" baseline="0" dirty="0"/>
              <a:t> among variables, so implicit or explicit bias underlying race-ethnicity to explain why disparities arise</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26</a:t>
            </a:fld>
            <a:endParaRPr lang="en-US" dirty="0"/>
          </a:p>
        </p:txBody>
      </p:sp>
    </p:spTree>
    <p:extLst>
      <p:ext uri="{BB962C8B-B14F-4D97-AF65-F5344CB8AC3E}">
        <p14:creationId xmlns:p14="http://schemas.microsoft.com/office/powerpoint/2010/main" val="190048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27</a:t>
            </a:fld>
            <a:endParaRPr lang="en-US" dirty="0"/>
          </a:p>
        </p:txBody>
      </p:sp>
    </p:spTree>
    <p:extLst>
      <p:ext uri="{BB962C8B-B14F-4D97-AF65-F5344CB8AC3E}">
        <p14:creationId xmlns:p14="http://schemas.microsoft.com/office/powerpoint/2010/main" val="1887187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28</a:t>
            </a:fld>
            <a:endParaRPr lang="en-US" dirty="0"/>
          </a:p>
        </p:txBody>
      </p:sp>
    </p:spTree>
    <p:extLst>
      <p:ext uri="{BB962C8B-B14F-4D97-AF65-F5344CB8AC3E}">
        <p14:creationId xmlns:p14="http://schemas.microsoft.com/office/powerpoint/2010/main" val="3237827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29</a:t>
            </a:fld>
            <a:endParaRPr lang="en-US" dirty="0"/>
          </a:p>
        </p:txBody>
      </p:sp>
    </p:spTree>
    <p:extLst>
      <p:ext uri="{BB962C8B-B14F-4D97-AF65-F5344CB8AC3E}">
        <p14:creationId xmlns:p14="http://schemas.microsoft.com/office/powerpoint/2010/main" val="622485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can be presented</a:t>
            </a:r>
            <a:r>
              <a:rPr lang="en-US" baseline="0" dirty="0"/>
              <a:t> based on theoretical constructs</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30</a:t>
            </a:fld>
            <a:endParaRPr lang="en-US" dirty="0"/>
          </a:p>
        </p:txBody>
      </p:sp>
    </p:spTree>
    <p:extLst>
      <p:ext uri="{BB962C8B-B14F-4D97-AF65-F5344CB8AC3E}">
        <p14:creationId xmlns:p14="http://schemas.microsoft.com/office/powerpoint/2010/main" val="2403622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Bryan</a:t>
            </a:r>
            <a:r>
              <a:rPr lang="en-US" baseline="0" dirty="0"/>
              <a:t> Weiner a professor and implementation scientist at the University of Washington. I’d like to talk a little bit about using organization theory to design multilevel interventions. </a:t>
            </a:r>
            <a:endParaRPr lang="en-US" dirty="0"/>
          </a:p>
        </p:txBody>
      </p:sp>
      <p:sp>
        <p:nvSpPr>
          <p:cNvPr id="4" name="Slide Number Placeholder 3"/>
          <p:cNvSpPr>
            <a:spLocks noGrp="1"/>
          </p:cNvSpPr>
          <p:nvPr>
            <p:ph type="sldNum" sz="quarter" idx="10"/>
          </p:nvPr>
        </p:nvSpPr>
        <p:spPr/>
        <p:txBody>
          <a:bodyPr/>
          <a:lstStyle/>
          <a:p>
            <a:fld id="{43798FF3-CF0E-8944-A857-E8FC4089DBBA}" type="slidenum">
              <a:rPr lang="en-US" smtClean="0"/>
              <a:t>34</a:t>
            </a:fld>
            <a:endParaRPr lang="en-US"/>
          </a:p>
        </p:txBody>
      </p:sp>
    </p:spTree>
    <p:extLst>
      <p:ext uri="{BB962C8B-B14F-4D97-AF65-F5344CB8AC3E}">
        <p14:creationId xmlns:p14="http://schemas.microsoft.com/office/powerpoint/2010/main" val="3312690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am going to cover a lot of ground in a short period of time. </a:t>
            </a:r>
          </a:p>
          <a:p>
            <a:endParaRPr lang="en-US" baseline="0" dirty="0"/>
          </a:p>
          <a:p>
            <a:r>
              <a:rPr lang="en-US" baseline="0" dirty="0"/>
              <a:t>Here’s a road map of the topics I plan to cover. </a:t>
            </a:r>
          </a:p>
          <a:p>
            <a:endParaRPr lang="en-US" baseline="0" dirty="0"/>
          </a:p>
          <a:p>
            <a:r>
              <a:rPr lang="en-US" sz="1200" b="0" dirty="0"/>
              <a:t>What do we mean by “level”?</a:t>
            </a:r>
          </a:p>
          <a:p>
            <a:r>
              <a:rPr lang="en-US" sz="1200" b="0" dirty="0"/>
              <a:t>What theories are potentially useful at various levels?</a:t>
            </a:r>
          </a:p>
          <a:p>
            <a:r>
              <a:rPr lang="en-US" sz="1200" b="0" dirty="0"/>
              <a:t>Why do we even need theories for multilevel intervention?</a:t>
            </a:r>
          </a:p>
          <a:p>
            <a:r>
              <a:rPr lang="en-US" sz="1200" b="0" dirty="0"/>
              <a:t>How can interventions at multiple levels be combined?</a:t>
            </a:r>
          </a:p>
          <a:p>
            <a:r>
              <a:rPr lang="en-US" sz="1200" b="0" dirty="0"/>
              <a:t>What is organization theory?</a:t>
            </a:r>
          </a:p>
          <a:p>
            <a:r>
              <a:rPr lang="en-US" sz="1200" b="0" dirty="0"/>
              <a:t>What organization theories are potentially useful for multilevel interventions?</a:t>
            </a:r>
          </a:p>
          <a:p>
            <a:r>
              <a:rPr lang="en-US" sz="1200" b="0" dirty="0"/>
              <a:t>How can we use organization theory in multilevel intervention design?</a:t>
            </a:r>
          </a:p>
          <a:p>
            <a:endParaRPr lang="en-US" baseline="0" dirty="0"/>
          </a:p>
        </p:txBody>
      </p:sp>
      <p:sp>
        <p:nvSpPr>
          <p:cNvPr id="4" name="Slide Number Placeholder 3"/>
          <p:cNvSpPr>
            <a:spLocks noGrp="1"/>
          </p:cNvSpPr>
          <p:nvPr>
            <p:ph type="sldNum" sz="quarter" idx="10"/>
          </p:nvPr>
        </p:nvSpPr>
        <p:spPr/>
        <p:txBody>
          <a:bodyPr/>
          <a:lstStyle/>
          <a:p>
            <a:fld id="{43798FF3-CF0E-8944-A857-E8FC4089DBBA}" type="slidenum">
              <a:rPr lang="en-US" smtClean="0"/>
              <a:t>35</a:t>
            </a:fld>
            <a:endParaRPr lang="en-US"/>
          </a:p>
        </p:txBody>
      </p:sp>
    </p:spTree>
    <p:extLst>
      <p:ext uri="{BB962C8B-B14F-4D97-AF65-F5344CB8AC3E}">
        <p14:creationId xmlns:p14="http://schemas.microsoft.com/office/powerpoint/2010/main" val="775508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When we talk about multilevel interventions, we need to recognize that there are different ways of thinking about levels. </a:t>
            </a:r>
            <a:endParaRPr lang="en-US" dirty="0"/>
          </a:p>
          <a:p>
            <a:pPr defTabSz="931774">
              <a:defRPr/>
            </a:pPr>
            <a:endParaRPr lang="en-US" dirty="0"/>
          </a:p>
          <a:p>
            <a:pPr defTabSz="931774">
              <a:defRPr/>
            </a:pPr>
            <a:r>
              <a:rPr lang="en-US" baseline="0" dirty="0"/>
              <a:t>The first, and probably, the most intuitive is to define levels in terms of social units that are targeted for intervention. </a:t>
            </a:r>
          </a:p>
          <a:p>
            <a:pPr defTabSz="931774">
              <a:defRPr/>
            </a:pPr>
            <a:endParaRPr lang="en-US" baseline="0" dirty="0"/>
          </a:p>
          <a:p>
            <a:pPr defTabSz="931774">
              <a:defRPr/>
            </a:pPr>
            <a:r>
              <a:rPr lang="en-US" baseline="0" dirty="0"/>
              <a:t>When you see calls for multilevel  interventions in funding opportunity announcements, the levels are usually defined in terms of the social unit. </a:t>
            </a:r>
          </a:p>
          <a:p>
            <a:pPr defTabSz="931774">
              <a:defRPr/>
            </a:pPr>
            <a:endParaRPr lang="en-US" baseline="0" dirty="0"/>
          </a:p>
          <a:p>
            <a:pPr defTabSz="931774">
              <a:defRPr/>
            </a:pPr>
            <a:r>
              <a:rPr lang="en-US" baseline="0" dirty="0"/>
              <a:t>If the term “social unit” seems to abstract and wonky, you can think instead about the levels of the social system that the intervention targets. </a:t>
            </a:r>
          </a:p>
          <a:p>
            <a:pPr defTabSz="931774">
              <a:defRPr/>
            </a:pPr>
            <a:endParaRPr lang="en-US" baseline="0" dirty="0"/>
          </a:p>
          <a:p>
            <a:pPr defTabSz="931774">
              <a:defRPr/>
            </a:pPr>
            <a:r>
              <a:rPr lang="en-US" baseline="0" dirty="0"/>
              <a:t>This is a perfectly fine way to think about levels when </a:t>
            </a:r>
            <a:r>
              <a:rPr lang="en-US" b="1" i="1" u="sng" baseline="0" dirty="0"/>
              <a:t>describing</a:t>
            </a:r>
            <a:r>
              <a:rPr lang="en-US" baseline="0" dirty="0"/>
              <a:t> multilevel interventions, but it isn’t (in my view) the optimal way to think about levels when </a:t>
            </a:r>
            <a:r>
              <a:rPr lang="en-US" b="1" i="1" u="sng" baseline="0" dirty="0"/>
              <a:t>designing</a:t>
            </a:r>
            <a:r>
              <a:rPr lang="en-US" baseline="0" dirty="0"/>
              <a:t> multilevel interventions. Why? Because when you’re designing multilevel interventions, you need to think through the causal logic of the multilevel intervention. And that is difficult to do when you think about levels as social units or levels of a social system. </a:t>
            </a:r>
          </a:p>
          <a:p>
            <a:pPr defTabSz="931774">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43798FF3-CF0E-8944-A857-E8FC4089DBBA}" type="slidenum">
              <a:rPr lang="en-US" smtClean="0"/>
              <a:t>36</a:t>
            </a:fld>
            <a:endParaRPr lang="en-US"/>
          </a:p>
        </p:txBody>
      </p:sp>
    </p:spTree>
    <p:extLst>
      <p:ext uri="{BB962C8B-B14F-4D97-AF65-F5344CB8AC3E}">
        <p14:creationId xmlns:p14="http://schemas.microsoft.com/office/powerpoint/2010/main" val="163286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start by distinguishing theory from models and frameworks. Models</a:t>
            </a:r>
            <a:r>
              <a:rPr lang="en-US" baseline="0" dirty="0"/>
              <a:t> and frameworks identify WHAT influences an outcome. Theory explains how or why constructs influence the outcome or each other. [read first two points] That doesn’t’ make models or frameworks bad, or inferior to theories, but it’s an important distinction for reasons I’ll get to in a moment.</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6</a:t>
            </a:fld>
            <a:endParaRPr lang="en-US"/>
          </a:p>
        </p:txBody>
      </p:sp>
    </p:spTree>
    <p:extLst>
      <p:ext uri="{BB962C8B-B14F-4D97-AF65-F5344CB8AC3E}">
        <p14:creationId xmlns:p14="http://schemas.microsoft.com/office/powerpoint/2010/main" val="668057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An</a:t>
            </a:r>
            <a:r>
              <a:rPr lang="en-US" baseline="0" dirty="0"/>
              <a:t> alternative way of thinking about levels is to define levels in terms of the determinants (or causes) targeted by the intervention.  This way of thinking about levels helps you think through the causal logic of combining interventions at multiple levels. </a:t>
            </a:r>
          </a:p>
          <a:p>
            <a:pPr defTabSz="931774">
              <a:defRPr/>
            </a:pPr>
            <a:endParaRPr lang="en-US" baseline="0" dirty="0"/>
          </a:p>
          <a:p>
            <a:pPr defTabSz="931774">
              <a:defRPr/>
            </a:pPr>
            <a:r>
              <a:rPr lang="en-US" baseline="0" dirty="0"/>
              <a:t>These two ways of thinking about levels are different and they can generate differences of opinion about what counts as a multilevel intervention. </a:t>
            </a:r>
          </a:p>
          <a:p>
            <a:pPr defTabSz="931774">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the example of an</a:t>
            </a:r>
            <a:r>
              <a:rPr lang="en-US" baseline="0" dirty="0"/>
              <a:t> intervention that combines p</a:t>
            </a:r>
            <a:r>
              <a:rPr lang="en-US" dirty="0"/>
              <a:t>rovider education and patient education…. Is this a multilevel intervention? When</a:t>
            </a:r>
            <a:r>
              <a:rPr lang="en-US" baseline="0" dirty="0"/>
              <a:t> you think about levels in terms of social units, then the answer is yes. When you think about levels in terms of determinants, then the answer is no.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From this second perspective, you have one intervention take takes two different forms. There’s a good chance that educational activities for providers and the educational activities for patients look different. However, despite the different forms they take, they serve the same function, which is to increase awareness and knowledge, which are intra-personal determinants.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a reminder: the function of a strategy is defined by its purpose and mechanism. The mechanism tells you how the strategy works, meaning how it changes the determinant that it targets.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when thinking about forms/functions or put differently when thinking mechanistically about interventions, thinking about levels in terms of determinants or causes seems more productive for thinking through the causal logic of a multilevel intervention.  And it’s that causal logic that’s helpful to think through when designing a multilevel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an aside, I would note that early writings in health behavior and health promotion described the levels of the social-ecological model in terms of levels of influence. Levels of influence has the same tone and focus as levels of determinants. </a:t>
            </a:r>
          </a:p>
          <a:p>
            <a:endParaRPr lang="en-US" dirty="0"/>
          </a:p>
        </p:txBody>
      </p:sp>
      <p:sp>
        <p:nvSpPr>
          <p:cNvPr id="4" name="Slide Number Placeholder 3"/>
          <p:cNvSpPr>
            <a:spLocks noGrp="1"/>
          </p:cNvSpPr>
          <p:nvPr>
            <p:ph type="sldNum" sz="quarter" idx="10"/>
          </p:nvPr>
        </p:nvSpPr>
        <p:spPr/>
        <p:txBody>
          <a:bodyPr/>
          <a:lstStyle/>
          <a:p>
            <a:fld id="{43798FF3-CF0E-8944-A857-E8FC4089DBBA}" type="slidenum">
              <a:rPr lang="en-US" smtClean="0"/>
              <a:t>37</a:t>
            </a:fld>
            <a:endParaRPr lang="en-US"/>
          </a:p>
        </p:txBody>
      </p:sp>
    </p:spTree>
    <p:extLst>
      <p:ext uri="{BB962C8B-B14F-4D97-AF65-F5344CB8AC3E}">
        <p14:creationId xmlns:p14="http://schemas.microsoft.com/office/powerpoint/2010/main" val="820867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switch gears for a moment</a:t>
            </a:r>
            <a:r>
              <a:rPr lang="en-US" baseline="0" dirty="0"/>
              <a:t> and talk about theories. </a:t>
            </a:r>
          </a:p>
          <a:p>
            <a:endParaRPr lang="en-US" baseline="0" dirty="0"/>
          </a:p>
          <a:p>
            <a:r>
              <a:rPr lang="en-US" baseline="0" dirty="0"/>
              <a:t>We have lots of t</a:t>
            </a:r>
            <a:r>
              <a:rPr lang="en-US" dirty="0"/>
              <a:t>heories that we could use to desig</a:t>
            </a:r>
            <a:r>
              <a:rPr lang="en-US" baseline="0" dirty="0"/>
              <a:t>n interventions.</a:t>
            </a:r>
          </a:p>
          <a:p>
            <a:endParaRPr lang="en-US" dirty="0"/>
          </a:p>
          <a:p>
            <a:r>
              <a:rPr lang="en-US" dirty="0"/>
              <a:t>However, most theories</a:t>
            </a:r>
            <a:r>
              <a:rPr lang="en-US" baseline="0" dirty="0"/>
              <a:t> focus on a single level of influence. </a:t>
            </a:r>
          </a:p>
          <a:p>
            <a:endParaRPr lang="en-US" dirty="0"/>
          </a:p>
          <a:p>
            <a:r>
              <a:rPr lang="en-US" dirty="0"/>
              <a:t>They might include</a:t>
            </a:r>
            <a:r>
              <a:rPr lang="en-US" baseline="0" dirty="0"/>
              <a:t> one or two constructs from a higher or lower level, but they are mostly single-level theories. </a:t>
            </a:r>
          </a:p>
          <a:p>
            <a:endParaRPr lang="en-US" baseline="0" dirty="0"/>
          </a:p>
          <a:p>
            <a:r>
              <a:rPr lang="en-US" baseline="0" dirty="0"/>
              <a:t>We have very few </a:t>
            </a:r>
            <a:r>
              <a:rPr lang="en-US" b="1" i="1" u="sng" baseline="0" dirty="0"/>
              <a:t>multilevel theories</a:t>
            </a:r>
          </a:p>
          <a:p>
            <a:endParaRPr lang="en-US" b="1" i="1" u="sng" baseline="0" dirty="0"/>
          </a:p>
          <a:p>
            <a:r>
              <a:rPr lang="en-US" b="0" i="0" u="none" baseline="0" dirty="0"/>
              <a:t>I will come back around to this point in a few minutes.</a:t>
            </a:r>
          </a:p>
          <a:p>
            <a:endParaRPr lang="en-US" b="0" i="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a:t>
            </a:r>
            <a:r>
              <a:rPr lang="en-US" baseline="0" dirty="0"/>
              <a:t> first I want to make the case that, to design effective multilevel interventions, we need a multilevel theory of the problem and a multilevel theory of the intervention. </a:t>
            </a:r>
            <a:endParaRPr lang="en-US" dirty="0"/>
          </a:p>
          <a:p>
            <a:endParaRPr lang="en-US" b="0" i="0" u="none" baseline="0" dirty="0"/>
          </a:p>
        </p:txBody>
      </p:sp>
      <p:sp>
        <p:nvSpPr>
          <p:cNvPr id="4" name="Slide Number Placeholder 3"/>
          <p:cNvSpPr>
            <a:spLocks noGrp="1"/>
          </p:cNvSpPr>
          <p:nvPr>
            <p:ph type="sldNum" sz="quarter" idx="10"/>
          </p:nvPr>
        </p:nvSpPr>
        <p:spPr/>
        <p:txBody>
          <a:bodyPr/>
          <a:lstStyle/>
          <a:p>
            <a:fld id="{43798FF3-CF0E-8944-A857-E8FC4089DBBA}" type="slidenum">
              <a:rPr lang="en-US" smtClean="0"/>
              <a:t>38</a:t>
            </a:fld>
            <a:endParaRPr lang="en-US"/>
          </a:p>
        </p:txBody>
      </p:sp>
    </p:spTree>
    <p:extLst>
      <p:ext uri="{BB962C8B-B14F-4D97-AF65-F5344CB8AC3E}">
        <p14:creationId xmlns:p14="http://schemas.microsoft.com/office/powerpoint/2010/main" val="24229565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Why</a:t>
            </a:r>
            <a:r>
              <a:rPr lang="en-US" baseline="0" dirty="0"/>
              <a:t> do we need a multilevel theory of the problem and a multilevel theory of the intervention? So that we can avoid the kitchen sink approach to designing multilevel intervention or more poetically, we can avoid throwing spaghetti toward to ceiling to see what sticks, if anything. [ADVANCE]</a:t>
            </a:r>
            <a:endParaRPr lang="en-US" dirty="0"/>
          </a:p>
          <a:p>
            <a:pPr defTabSz="931774">
              <a:defRPr/>
            </a:pPr>
            <a:endParaRPr lang="en-US" dirty="0"/>
          </a:p>
          <a:p>
            <a:pPr defTabSz="931774">
              <a:defRPr/>
            </a:pPr>
            <a:r>
              <a:rPr lang="en-US" dirty="0"/>
              <a:t>An early systematic</a:t>
            </a:r>
            <a:r>
              <a:rPr lang="en-US" baseline="0" dirty="0"/>
              <a:t> review, for example, indicated that multi-level interventions didn’t work any better than single-level ones. The review concluded that simply adding more interventions did not make any difference.  </a:t>
            </a:r>
          </a:p>
          <a:p>
            <a:pPr defTabSz="931774">
              <a:defRPr/>
            </a:pPr>
            <a:endParaRPr lang="en-US" baseline="0" dirty="0"/>
          </a:p>
          <a:p>
            <a:pPr defTabSz="931774">
              <a:defRPr/>
            </a:pPr>
            <a:r>
              <a:rPr lang="en-US" baseline="0" dirty="0"/>
              <a:t>How can this be? If problems have determinants at multiple levels, then interventions that target determinants at multiple levels should work better than those that don’t. </a:t>
            </a:r>
          </a:p>
          <a:p>
            <a:pPr defTabSz="931774">
              <a:defRPr/>
            </a:pPr>
            <a:endParaRPr lang="en-US" baseline="0" dirty="0"/>
          </a:p>
          <a:p>
            <a:pPr defTabSz="931774">
              <a:defRPr/>
            </a:pPr>
            <a:r>
              <a:rPr lang="en-US" baseline="0" dirty="0"/>
              <a:t>So, what’s going on? Here’s a plausible explanation. [ADVANCE]</a:t>
            </a:r>
          </a:p>
          <a:p>
            <a:pPr marL="0" indent="0" defTabSz="931774">
              <a:buFont typeface="+mj-lt"/>
              <a:buNone/>
              <a:defRPr/>
            </a:pPr>
            <a:endParaRPr lang="en-US" baseline="0" dirty="0"/>
          </a:p>
          <a:p>
            <a:pPr marL="0" indent="0" defTabSz="931774">
              <a:buFont typeface="+mj-lt"/>
              <a:buNone/>
              <a:defRPr/>
            </a:pPr>
            <a:r>
              <a:rPr lang="en-US" baseline="0" dirty="0"/>
              <a:t>First, researchers often select</a:t>
            </a:r>
            <a:r>
              <a:rPr lang="en-US" dirty="0"/>
              <a:t> interventions a priori as</a:t>
            </a:r>
            <a:r>
              <a:rPr lang="en-US" baseline="0" dirty="0"/>
              <a:t> they write up their grant applications, often without knowing </a:t>
            </a:r>
            <a:r>
              <a:rPr lang="en-US" dirty="0"/>
              <a:t>whether</a:t>
            </a:r>
            <a:r>
              <a:rPr lang="en-US" baseline="0" dirty="0"/>
              <a:t> those interventions target the</a:t>
            </a:r>
            <a:r>
              <a:rPr lang="en-US" dirty="0"/>
              <a:t> key determinants of the problem</a:t>
            </a:r>
            <a:r>
              <a:rPr lang="en-US" baseline="0" dirty="0"/>
              <a:t> in the specific settings in which the interventions will be deployed. When we do this, we sometimes we get lucky and our interventions target key determinants. Sometimes we don’t get so lucky. </a:t>
            </a:r>
          </a:p>
          <a:p>
            <a:pPr marL="0" indent="0" defTabSz="931774">
              <a:buFont typeface="+mj-lt"/>
              <a:buNone/>
              <a:defRPr/>
            </a:pPr>
            <a:endParaRPr lang="en-US" baseline="0" dirty="0"/>
          </a:p>
          <a:p>
            <a:pPr marL="0" indent="0" defTabSz="931774">
              <a:buFont typeface="+mj-lt"/>
              <a:buNone/>
              <a:defRPr/>
            </a:pPr>
            <a:r>
              <a:rPr lang="en-US" baseline="0" dirty="0"/>
              <a:t>[ADVANCE]</a:t>
            </a:r>
          </a:p>
          <a:p>
            <a:pPr marL="0" indent="0" defTabSz="931774">
              <a:buFont typeface="+mj-lt"/>
              <a:buNone/>
              <a:defRPr/>
            </a:pPr>
            <a:endParaRPr lang="en-US" baseline="0" dirty="0"/>
          </a:p>
          <a:p>
            <a:pPr marL="0" indent="0" defTabSz="931774">
              <a:buFont typeface="+mj-lt"/>
              <a:buNone/>
              <a:defRPr/>
            </a:pPr>
            <a:r>
              <a:rPr lang="en-US" baseline="0" dirty="0"/>
              <a:t>Second, researchers often combine interventions at different levels without carefully considering how the determinants at different levels interact or combine to produce the problem observed. </a:t>
            </a:r>
            <a:r>
              <a:rPr lang="en-US" dirty="0"/>
              <a:t>The key to designing effective multilevel interventions is to select and combine interventions that work together in complementary or synergistic ways. </a:t>
            </a:r>
          </a:p>
          <a:p>
            <a:pPr marL="0" indent="0" defTabSz="931774">
              <a:buFont typeface="+mj-lt"/>
              <a:buNone/>
              <a:defRPr/>
            </a:pPr>
            <a:endParaRPr lang="en-US" dirty="0"/>
          </a:p>
          <a:p>
            <a:pPr marL="0" indent="0" defTabSz="931774">
              <a:buFont typeface="+mj-lt"/>
              <a:buNone/>
              <a:defRPr/>
            </a:pPr>
            <a:r>
              <a:rPr lang="en-US" dirty="0"/>
              <a:t>To do that, you need to understand the interdependence of the determinants of the problem. That is, </a:t>
            </a:r>
            <a:r>
              <a:rPr lang="en-US" baseline="0" dirty="0"/>
              <a:t>you need to understand how determinants at multiple levels are inter-related. Put differently, you need a theory of the multilevel problem. If you don’t like that formulation, you could say we need a multilevel theory of the problem. </a:t>
            </a:r>
            <a:endParaRPr lang="en-US" dirty="0"/>
          </a:p>
          <a:p>
            <a:pPr marL="0" indent="0" defTabSz="931774">
              <a:buFont typeface="+mj-lt"/>
              <a:buNone/>
              <a:defRPr/>
            </a:pPr>
            <a:endParaRPr lang="en-US" dirty="0"/>
          </a:p>
          <a:p>
            <a:endParaRPr lang="en-US" dirty="0"/>
          </a:p>
        </p:txBody>
      </p:sp>
      <p:sp>
        <p:nvSpPr>
          <p:cNvPr id="4" name="Slide Number Placeholder 3"/>
          <p:cNvSpPr>
            <a:spLocks noGrp="1"/>
          </p:cNvSpPr>
          <p:nvPr>
            <p:ph type="sldNum" sz="quarter" idx="10"/>
          </p:nvPr>
        </p:nvSpPr>
        <p:spPr/>
        <p:txBody>
          <a:bodyPr/>
          <a:lstStyle/>
          <a:p>
            <a:fld id="{43798FF3-CF0E-8944-A857-E8FC4089DBBA}" type="slidenum">
              <a:rPr lang="en-US" smtClean="0"/>
              <a:t>39</a:t>
            </a:fld>
            <a:endParaRPr lang="en-US"/>
          </a:p>
        </p:txBody>
      </p:sp>
    </p:spTree>
    <p:extLst>
      <p:ext uri="{BB962C8B-B14F-4D97-AF65-F5344CB8AC3E}">
        <p14:creationId xmlns:p14="http://schemas.microsoft.com/office/powerpoint/2010/main" val="279572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example of coordinated</a:t>
            </a:r>
            <a:r>
              <a:rPr lang="en-US" baseline="0" dirty="0"/>
              <a:t> survivorship care. </a:t>
            </a:r>
          </a:p>
          <a:p>
            <a:endParaRPr lang="en-US" baseline="0" dirty="0"/>
          </a:p>
          <a:p>
            <a:r>
              <a:rPr lang="en-US" baseline="0" dirty="0"/>
              <a:t>As the middle column shows, there are many possible determinants of the problem operating at different levels of influence. </a:t>
            </a:r>
          </a:p>
          <a:p>
            <a:endParaRPr lang="en-US" baseline="0" dirty="0"/>
          </a:p>
          <a:p>
            <a:r>
              <a:rPr lang="en-US" baseline="0" dirty="0"/>
              <a:t>As the right-hand column shows, there are many possible strategies for intervening at different levels of influence. </a:t>
            </a:r>
          </a:p>
          <a:p>
            <a:endParaRPr lang="en-US" baseline="0" dirty="0"/>
          </a:p>
          <a:p>
            <a:r>
              <a:rPr lang="en-US" baseline="0" dirty="0"/>
              <a:t>How do you avoid a kitchen sink approach? How do you design a multilevel intervention when faced with so many possible determinants and so many possible interventions?</a:t>
            </a:r>
          </a:p>
          <a:p>
            <a:endParaRPr lang="en-US" baseline="0" dirty="0"/>
          </a:p>
          <a:p>
            <a:pPr marL="0" indent="0">
              <a:buNone/>
            </a:pPr>
            <a:r>
              <a:rPr lang="en-US" baseline="0" dirty="0"/>
              <a:t>You need a multilevel theory of the problem. Which determinants at which levels individually contribute the most to the problem? How do the determinants at different levels interact or combine to produce the problem? </a:t>
            </a:r>
          </a:p>
          <a:p>
            <a:pPr marL="0" indent="0">
              <a:buNone/>
            </a:pPr>
            <a:endParaRPr lang="en-US" baseline="0" dirty="0"/>
          </a:p>
          <a:p>
            <a:pPr marL="0" indent="0">
              <a:buNone/>
            </a:pPr>
            <a:r>
              <a:rPr lang="en-US" baseline="0" dirty="0"/>
              <a:t>You also need a multilevel theory of the intervention. Which interventions the address determinants that you just identified? Here you need to understand their mechanisms or functions. How could these interventions work together to address the problem? Here you need to understand how they could interact with each other. What preconditions must be in place for the multilevel intervention to work? What contextual factors might moderate the effectiveness of the multilevel intervention and therefore must be taken into account?</a:t>
            </a:r>
          </a:p>
          <a:p>
            <a:pPr marL="0" indent="0">
              <a:buNone/>
            </a:pPr>
            <a:endParaRPr lang="en-US" baseline="0" dirty="0"/>
          </a:p>
          <a:p>
            <a:pPr marL="0" indent="0">
              <a:buNone/>
            </a:pPr>
            <a:r>
              <a:rPr lang="en-US" baseline="0" dirty="0"/>
              <a:t>What you want in a multilevel intervention is for the interventions at multiple levels to work together. How you design a multilevel intervention to do that?</a:t>
            </a:r>
          </a:p>
          <a:p>
            <a:pPr marL="0" indent="0">
              <a:buNone/>
            </a:pPr>
            <a:endParaRPr lang="en-US" baseline="0" dirty="0"/>
          </a:p>
        </p:txBody>
      </p:sp>
      <p:sp>
        <p:nvSpPr>
          <p:cNvPr id="4" name="Slide Number Placeholder 3"/>
          <p:cNvSpPr>
            <a:spLocks noGrp="1"/>
          </p:cNvSpPr>
          <p:nvPr>
            <p:ph type="sldNum" sz="quarter" idx="10"/>
          </p:nvPr>
        </p:nvSpPr>
        <p:spPr/>
        <p:txBody>
          <a:bodyPr/>
          <a:lstStyle/>
          <a:p>
            <a:fld id="{43798FF3-CF0E-8944-A857-E8FC4089DBBA}" type="slidenum">
              <a:rPr lang="en-US" smtClean="0"/>
              <a:t>40</a:t>
            </a:fld>
            <a:endParaRPr lang="en-US"/>
          </a:p>
        </p:txBody>
      </p:sp>
    </p:spTree>
    <p:extLst>
      <p:ext uri="{BB962C8B-B14F-4D97-AF65-F5344CB8AC3E}">
        <p14:creationId xmlns:p14="http://schemas.microsoft.com/office/powerpoint/2010/main" val="515241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paper that I wrote a</a:t>
            </a:r>
            <a:r>
              <a:rPr lang="en-US" baseline="0" dirty="0"/>
              <a:t> few years back with some colleagues at UNC Chapel Hill and NCI, [ADVANCE]</a:t>
            </a:r>
          </a:p>
          <a:p>
            <a:endParaRPr lang="en-US" baseline="0" dirty="0"/>
          </a:p>
          <a:p>
            <a:r>
              <a:rPr lang="en-US" baseline="0" dirty="0"/>
              <a:t>we explored how interventions at different levels could be combined to produce complementary or synergistic effects. [ADVANCE]</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a causal modeling framework, we focused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two causal relations (mediation and moderation)</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[ADVANCE]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described five strategies for increasing complementarity or synergy among interventions operating at different levels.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I say</a:t>
            </a:r>
            <a:r>
              <a:rPr lang="en-US" sz="1200" kern="1200" baseline="0" dirty="0">
                <a:solidFill>
                  <a:schemeClr val="tx1"/>
                </a:solidFill>
                <a:effectLst/>
                <a:latin typeface="+mn-lt"/>
                <a:ea typeface="+mn-ea"/>
                <a:cs typeface="+mn-cs"/>
              </a:rPr>
              <a:t> complementary effects, I mean 2 + 2 = 4 effects. When I say synergistic effects, I mean 2 + 2 = 5 effects. This is what we seek when we combine interventions at multiple levels. We want them to work together, to interact, in ways that produce complementary or synergistic effects on the outcomes of interest.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798FF3-CF0E-8944-A857-E8FC4089DBBA}" type="slidenum">
              <a:rPr lang="en-US" smtClean="0"/>
              <a:t>41</a:t>
            </a:fld>
            <a:endParaRPr lang="en-US"/>
          </a:p>
        </p:txBody>
      </p:sp>
    </p:spTree>
    <p:extLst>
      <p:ext uri="{BB962C8B-B14F-4D97-AF65-F5344CB8AC3E}">
        <p14:creationId xmlns:p14="http://schemas.microsoft.com/office/powerpoint/2010/main" val="431885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For example, strategies at multiple levels could produce additive or cumulative effects on one or more mechanisms. </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798FF3-CF0E-8944-A857-E8FC4089DBBA}" type="slidenum">
              <a:rPr lang="en-US" smtClean="0"/>
              <a:t>42</a:t>
            </a:fld>
            <a:endParaRPr lang="en-US"/>
          </a:p>
        </p:txBody>
      </p:sp>
    </p:spTree>
    <p:extLst>
      <p:ext uri="{BB962C8B-B14F-4D97-AF65-F5344CB8AC3E}">
        <p14:creationId xmlns:p14="http://schemas.microsoft.com/office/powerpoint/2010/main" val="1625717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Alternatively,</a:t>
            </a:r>
            <a:r>
              <a:rPr lang="en-US" baseline="0" dirty="0"/>
              <a:t> interventions could amplify or boost the signal of other interventions, perhaps by </a:t>
            </a:r>
            <a:r>
              <a:rPr lang="en-US" dirty="0"/>
              <a:t>increases the primary audience’s sensitivity to or receptivity to the other interventions.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3798FF3-CF0E-8944-A857-E8FC4089DBBA}" type="slidenum">
              <a:rPr lang="en-US" smtClean="0"/>
              <a:t>43</a:t>
            </a:fld>
            <a:endParaRPr lang="en-US"/>
          </a:p>
        </p:txBody>
      </p:sp>
    </p:spTree>
    <p:extLst>
      <p:ext uri="{BB962C8B-B14F-4D97-AF65-F5344CB8AC3E}">
        <p14:creationId xmlns:p14="http://schemas.microsoft.com/office/powerpoint/2010/main" val="560705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Another</a:t>
            </a:r>
            <a:r>
              <a:rPr lang="en-US" baseline="0" dirty="0"/>
              <a:t> possibility, interventions at one level might facilitate the effect of interventions at other level by clearing the causal pathway between the mechanism and the outcome.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3798FF3-CF0E-8944-A857-E8FC4089DBBA}" type="slidenum">
              <a:rPr lang="en-US" smtClean="0"/>
              <a:t>44</a:t>
            </a:fld>
            <a:endParaRPr lang="en-US"/>
          </a:p>
        </p:txBody>
      </p:sp>
    </p:spTree>
    <p:extLst>
      <p:ext uri="{BB962C8B-B14F-4D97-AF65-F5344CB8AC3E}">
        <p14:creationId xmlns:p14="http://schemas.microsoft.com/office/powerpoint/2010/main" val="380794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Interventions</a:t>
            </a:r>
            <a:r>
              <a:rPr lang="en-US" baseline="0" dirty="0"/>
              <a:t> at different levels might work in a cascading fashion where interventions at lower levels facilitate the flow of the effects of interventions at higher levels. Or vice versa.</a:t>
            </a:r>
            <a:endParaRPr lang="en-US" dirty="0"/>
          </a:p>
        </p:txBody>
      </p:sp>
      <p:sp>
        <p:nvSpPr>
          <p:cNvPr id="4" name="Slide Number Placeholder 3"/>
          <p:cNvSpPr>
            <a:spLocks noGrp="1"/>
          </p:cNvSpPr>
          <p:nvPr>
            <p:ph type="sldNum" sz="quarter" idx="10"/>
          </p:nvPr>
        </p:nvSpPr>
        <p:spPr/>
        <p:txBody>
          <a:bodyPr/>
          <a:lstStyle/>
          <a:p>
            <a:fld id="{43798FF3-CF0E-8944-A857-E8FC4089DBBA}" type="slidenum">
              <a:rPr lang="en-US" smtClean="0"/>
              <a:t>45</a:t>
            </a:fld>
            <a:endParaRPr lang="en-US"/>
          </a:p>
        </p:txBody>
      </p:sp>
    </p:spTree>
    <p:extLst>
      <p:ext uri="{BB962C8B-B14F-4D97-AF65-F5344CB8AC3E}">
        <p14:creationId xmlns:p14="http://schemas.microsoft.com/office/powerpoint/2010/main" val="24748266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Interventions</a:t>
            </a:r>
            <a:r>
              <a:rPr lang="en-US" sz="1200" kern="1200" baseline="0" dirty="0">
                <a:solidFill>
                  <a:schemeClr val="tx1"/>
                </a:solidFill>
                <a:effectLst/>
                <a:latin typeface="+mn-lt"/>
                <a:ea typeface="+mn-ea"/>
                <a:cs typeface="+mn-cs"/>
              </a:rPr>
              <a:t> at multiple levels might converge by changing the pattern of interaction between two or more social units. </a:t>
            </a:r>
            <a:endParaRPr lang="en-US" baseline="0" dirty="0">
              <a:latin typeface="+mn-lt"/>
              <a:ea typeface="+mn-ea"/>
            </a:endParaRPr>
          </a:p>
          <a:p>
            <a:endParaRPr lang="en-US" baseline="0" dirty="0">
              <a:latin typeface="+mn-lt"/>
              <a:ea typeface="+mn-ea"/>
            </a:endParaRPr>
          </a:p>
          <a:p>
            <a:endParaRPr lang="en-US" dirty="0"/>
          </a:p>
        </p:txBody>
      </p:sp>
      <p:sp>
        <p:nvSpPr>
          <p:cNvPr id="4" name="Slide Number Placeholder 3"/>
          <p:cNvSpPr>
            <a:spLocks noGrp="1"/>
          </p:cNvSpPr>
          <p:nvPr>
            <p:ph type="sldNum" sz="quarter" idx="10"/>
          </p:nvPr>
        </p:nvSpPr>
        <p:spPr/>
        <p:txBody>
          <a:bodyPr/>
          <a:lstStyle/>
          <a:p>
            <a:fld id="{43798FF3-CF0E-8944-A857-E8FC4089DBBA}" type="slidenum">
              <a:rPr lang="en-US" smtClean="0"/>
              <a:t>46</a:t>
            </a:fld>
            <a:endParaRPr lang="en-US"/>
          </a:p>
        </p:txBody>
      </p:sp>
    </p:spTree>
    <p:extLst>
      <p:ext uri="{BB962C8B-B14F-4D97-AF65-F5344CB8AC3E}">
        <p14:creationId xmlns:p14="http://schemas.microsoft.com/office/powerpoint/2010/main" val="16405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Theories are not</a:t>
            </a:r>
            <a:r>
              <a:rPr lang="en-US" baseline="0" dirty="0"/>
              <a:t> off-hand ideas, as often used colloquially, and hypotheses aren’t theories – they should be driven by theory, as in, “Klein and </a:t>
            </a:r>
            <a:r>
              <a:rPr lang="en-US" baseline="0" dirty="0" err="1"/>
              <a:t>Sorra’s</a:t>
            </a:r>
            <a:r>
              <a:rPr lang="en-US" baseline="0" dirty="0"/>
              <a:t> theory of implementation proposes that implementation climate influences implementation success, so we hypothesize that financial incentives increased vaccinations.”</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7</a:t>
            </a:fld>
            <a:endParaRPr lang="en-US"/>
          </a:p>
        </p:txBody>
      </p:sp>
    </p:spTree>
    <p:extLst>
      <p:ext uri="{BB962C8B-B14F-4D97-AF65-F5344CB8AC3E}">
        <p14:creationId xmlns:p14="http://schemas.microsoft.com/office/powerpoint/2010/main" val="35283633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That was a very quick tour of the five strategies. You can read more about them the 2012 article.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 opened</a:t>
            </a:r>
            <a:r>
              <a:rPr lang="en-US" b="0" baseline="0" dirty="0"/>
              <a:t> that article with this saying by the Sufi poet, Rumi.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think because you understand 'one' you must also understand 'two', because one and one make two. But you must also understand 'and'.</a:t>
            </a:r>
          </a:p>
          <a:p>
            <a:endParaRPr lang="en-US" dirty="0"/>
          </a:p>
          <a:p>
            <a:r>
              <a:rPr lang="en-US" dirty="0"/>
              <a:t>I chose</a:t>
            </a:r>
            <a:r>
              <a:rPr lang="en-US" baseline="0" dirty="0"/>
              <a:t> this saying because there is something different about multilevel interventions. They are more, or should be more, than just the sum of their parts. </a:t>
            </a:r>
            <a:endParaRPr lang="en-US" dirty="0"/>
          </a:p>
        </p:txBody>
      </p:sp>
      <p:sp>
        <p:nvSpPr>
          <p:cNvPr id="4" name="Slide Number Placeholder 3"/>
          <p:cNvSpPr>
            <a:spLocks noGrp="1"/>
          </p:cNvSpPr>
          <p:nvPr>
            <p:ph type="sldNum" sz="quarter" idx="10"/>
          </p:nvPr>
        </p:nvSpPr>
        <p:spPr/>
        <p:txBody>
          <a:bodyPr/>
          <a:lstStyle/>
          <a:p>
            <a:fld id="{43798FF3-CF0E-8944-A857-E8FC4089DBBA}" type="slidenum">
              <a:rPr lang="en-US" smtClean="0"/>
              <a:t>47</a:t>
            </a:fld>
            <a:endParaRPr lang="en-US"/>
          </a:p>
        </p:txBody>
      </p:sp>
    </p:spTree>
    <p:extLst>
      <p:ext uri="{BB962C8B-B14F-4D97-AF65-F5344CB8AC3E}">
        <p14:creationId xmlns:p14="http://schemas.microsoft.com/office/powerpoint/2010/main" val="1369011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OK. Turning</a:t>
            </a:r>
            <a:r>
              <a:rPr lang="en-US" sz="1200" b="0" i="0" kern="1200" baseline="0" dirty="0">
                <a:solidFill>
                  <a:schemeClr val="tx1"/>
                </a:solidFill>
                <a:effectLst/>
                <a:latin typeface="+mn-lt"/>
                <a:ea typeface="+mn-ea"/>
                <a:cs typeface="+mn-cs"/>
              </a:rPr>
              <a:t> to organization theories.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Organizational theory</a:t>
            </a:r>
            <a:r>
              <a:rPr lang="en-US" sz="1200" b="0" i="0" kern="1200" dirty="0">
                <a:solidFill>
                  <a:schemeClr val="tx1"/>
                </a:solidFill>
                <a:effectLst/>
                <a:latin typeface="+mn-lt"/>
                <a:ea typeface="+mn-ea"/>
                <a:cs typeface="+mn-cs"/>
              </a:rPr>
              <a:t> consists of many approaches to organizational analysis. What do I mean by organizations? </a:t>
            </a:r>
            <a:r>
              <a:rPr lang="en-US" sz="1200" b="0" i="0" u="none" strike="noStrike" kern="1200" dirty="0">
                <a:solidFill>
                  <a:schemeClr val="tx1"/>
                </a:solidFill>
                <a:effectLst/>
                <a:latin typeface="+mn-lt"/>
                <a:ea typeface="+mn-ea"/>
                <a:cs typeface="+mn-cs"/>
                <a:hlinkClick r:id="rId3" tooltip="Organization"/>
              </a:rPr>
              <a:t>Organizations</a:t>
            </a:r>
            <a:r>
              <a:rPr lang="en-US" sz="1200" b="0" i="0" kern="1200" dirty="0">
                <a:solidFill>
                  <a:schemeClr val="tx1"/>
                </a:solidFill>
                <a:effectLst/>
                <a:latin typeface="+mn-lt"/>
                <a:ea typeface="+mn-ea"/>
                <a:cs typeface="+mn-cs"/>
              </a:rPr>
              <a:t> are social units of people that are structured and managed to meet a need, or to pursue collective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Important to recognize that organization theory includes theories at multiple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We have micro-level</a:t>
            </a:r>
            <a:r>
              <a:rPr lang="en-US" sz="1200" b="0" i="0" kern="1200" baseline="0" dirty="0">
                <a:solidFill>
                  <a:schemeClr val="tx1"/>
                </a:solidFill>
                <a:effectLst/>
                <a:latin typeface="+mn-lt"/>
                <a:ea typeface="+mn-ea"/>
                <a:cs typeface="+mn-cs"/>
              </a:rPr>
              <a:t> theories that address the psychology, behavior, and performance of individuals in workplace settings.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We have </a:t>
            </a:r>
            <a:r>
              <a:rPr lang="en-US" sz="1200" b="0" i="0" kern="1200" baseline="0" dirty="0" err="1">
                <a:solidFill>
                  <a:schemeClr val="tx1"/>
                </a:solidFill>
                <a:effectLst/>
                <a:latin typeface="+mn-lt"/>
                <a:ea typeface="+mn-ea"/>
                <a:cs typeface="+mn-cs"/>
              </a:rPr>
              <a:t>meso</a:t>
            </a:r>
            <a:r>
              <a:rPr lang="en-US" sz="1200" b="0" i="0" kern="1200" baseline="0" dirty="0">
                <a:solidFill>
                  <a:schemeClr val="tx1"/>
                </a:solidFill>
                <a:effectLst/>
                <a:latin typeface="+mn-lt"/>
                <a:ea typeface="+mn-ea"/>
                <a:cs typeface="+mn-cs"/>
              </a:rPr>
              <a:t>-level theories that address the psychology, behavior, and performance of workgroups or work teams.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a:solidFill>
                  <a:schemeClr val="tx1"/>
                </a:solidFill>
                <a:effectLst/>
                <a:latin typeface="+mn-lt"/>
                <a:ea typeface="+mn-ea"/>
                <a:cs typeface="+mn-cs"/>
              </a:rPr>
              <a:t>We have macro-level theories that address how organizations are structured, how they operate, and how they perform – and how factors in the organization’s environment affect organizational structure, operations, and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baseline="0" dirty="0">
                <a:solidFill>
                  <a:schemeClr val="tx1"/>
                </a:solidFill>
                <a:effectLst/>
                <a:latin typeface="+mn-lt"/>
                <a:ea typeface="+mn-ea"/>
                <a:cs typeface="+mn-cs"/>
              </a:rPr>
              <a:t>Still the case that theories generally focus on determinants at a single level of influence, although they might include some factors at higher or lower levels.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baseline="0" dirty="0">
                <a:solidFill>
                  <a:schemeClr val="tx1"/>
                </a:solidFill>
                <a:effectLst/>
                <a:latin typeface="+mn-lt"/>
                <a:ea typeface="+mn-ea"/>
                <a:cs typeface="+mn-cs"/>
              </a:rPr>
              <a:t>This illustrates the point that I made earlier. They are called “organization theories” because they describe and explain stuff that happens in organizations settings or organizations as social units. But, as you can see, organization theories address determinants at different levels, and only some organization theories focus on </a:t>
            </a:r>
            <a:r>
              <a:rPr lang="en-US" sz="1200" b="1" i="0" kern="1200" baseline="0" dirty="0">
                <a:solidFill>
                  <a:schemeClr val="tx1"/>
                </a:solidFill>
                <a:effectLst/>
                <a:latin typeface="+mn-lt"/>
                <a:ea typeface="+mn-ea"/>
                <a:cs typeface="+mn-cs"/>
              </a:rPr>
              <a:t>organization-level determinants</a:t>
            </a:r>
            <a:r>
              <a:rPr lang="en-US"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3798FF3-CF0E-8944-A857-E8FC4089DBBA}" type="slidenum">
              <a:rPr lang="en-US" smtClean="0"/>
              <a:t>48</a:t>
            </a:fld>
            <a:endParaRPr lang="en-US"/>
          </a:p>
        </p:txBody>
      </p:sp>
    </p:spTree>
    <p:extLst>
      <p:ext uri="{BB962C8B-B14F-4D97-AF65-F5344CB8AC3E}">
        <p14:creationId xmlns:p14="http://schemas.microsoft.com/office/powerpoint/2010/main" val="3206867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organizational determinants? [ADVANCE]</a:t>
            </a:r>
          </a:p>
          <a:p>
            <a:endParaRPr lang="en-US" dirty="0"/>
          </a:p>
          <a:p>
            <a:r>
              <a:rPr lang="en-US" dirty="0"/>
              <a:t>Here’s a list. It’s not exhaustive, but</a:t>
            </a:r>
            <a:r>
              <a:rPr lang="en-US" baseline="0" dirty="0"/>
              <a:t> it gives you a good sense of the determinants or causes that serve as barriers or facilitators of implementation success.  </a:t>
            </a:r>
          </a:p>
          <a:p>
            <a:endParaRPr lang="en-US" baseline="0" dirty="0"/>
          </a:p>
          <a:p>
            <a:r>
              <a:rPr lang="en-US" baseline="0" dirty="0"/>
              <a:t>[ADVANCE]</a:t>
            </a:r>
          </a:p>
          <a:p>
            <a:endParaRPr lang="en-US" baseline="0" dirty="0"/>
          </a:p>
          <a:p>
            <a:r>
              <a:rPr lang="en-US" baseline="0" dirty="0"/>
              <a:t>Here’s a short list of organization theories that speak to these organizational determinants. </a:t>
            </a:r>
          </a:p>
          <a:p>
            <a:endParaRPr lang="en-US" baseline="0" dirty="0"/>
          </a:p>
          <a:p>
            <a:r>
              <a:rPr lang="en-US" baseline="0" dirty="0"/>
              <a:t>[ADVANCE]</a:t>
            </a:r>
          </a:p>
          <a:p>
            <a:endParaRPr lang="en-US" baseline="0" dirty="0"/>
          </a:p>
          <a:p>
            <a:r>
              <a:rPr lang="en-US" baseline="0" dirty="0"/>
              <a:t>And here’s a list of interventions that target those organizational determinants. </a:t>
            </a:r>
          </a:p>
          <a:p>
            <a:endParaRPr lang="en-US" baseline="0" dirty="0"/>
          </a:p>
          <a:p>
            <a:r>
              <a:rPr lang="en-US" baseline="0" dirty="0"/>
              <a:t>The work that needs to be done is to connect the dots. </a:t>
            </a:r>
          </a:p>
          <a:p>
            <a:endParaRPr lang="en-US" baseline="0" dirty="0"/>
          </a:p>
          <a:p>
            <a:r>
              <a:rPr lang="en-US" baseline="0" dirty="0"/>
              <a:t>Sarah Birkin, Jennifer Leeman, Greg Aarons, Mark </a:t>
            </a:r>
            <a:r>
              <a:rPr lang="en-US" baseline="0" dirty="0" err="1"/>
              <a:t>Erhart</a:t>
            </a:r>
            <a:r>
              <a:rPr lang="en-US" baseline="0" dirty="0"/>
              <a:t>, and others (including me) are working to connect organizational determinants with organization theories and organizational interventions.  </a:t>
            </a:r>
            <a:endParaRPr lang="en-US" dirty="0"/>
          </a:p>
        </p:txBody>
      </p:sp>
      <p:sp>
        <p:nvSpPr>
          <p:cNvPr id="4" name="Slide Number Placeholder 3"/>
          <p:cNvSpPr>
            <a:spLocks noGrp="1"/>
          </p:cNvSpPr>
          <p:nvPr>
            <p:ph type="sldNum" sz="quarter" idx="10"/>
          </p:nvPr>
        </p:nvSpPr>
        <p:spPr/>
        <p:txBody>
          <a:bodyPr/>
          <a:lstStyle/>
          <a:p>
            <a:fld id="{43798FF3-CF0E-8944-A857-E8FC4089DBBA}" type="slidenum">
              <a:rPr lang="en-US" smtClean="0"/>
              <a:t>49</a:t>
            </a:fld>
            <a:endParaRPr lang="en-US"/>
          </a:p>
        </p:txBody>
      </p:sp>
    </p:spTree>
    <p:extLst>
      <p:ext uri="{BB962C8B-B14F-4D97-AF65-F5344CB8AC3E}">
        <p14:creationId xmlns:p14="http://schemas.microsoft.com/office/powerpoint/2010/main" val="20908929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tool – causal pathway diagram that might help bring organizational determinants, organizational interventions, and organization theories together. </a:t>
            </a:r>
          </a:p>
          <a:p>
            <a:endParaRPr lang="en-US" baseline="0" dirty="0"/>
          </a:p>
          <a:p>
            <a:r>
              <a:rPr lang="en-US" baseline="0" dirty="0"/>
              <a:t>Note this is for a single implementation strategy but the mechanism, preconditions, and moderators could operate a different levels. </a:t>
            </a:r>
          </a:p>
          <a:p>
            <a:endParaRPr lang="en-US" baseline="0" dirty="0"/>
          </a:p>
          <a:p>
            <a:r>
              <a:rPr lang="en-US" baseline="0" dirty="0"/>
              <a:t>This is a fair simple diagram. The strategy could work through multiple mechanisms that operate at multiple levels. Likewise, you could have multiple preconditions or moderators operating at different levels. </a:t>
            </a:r>
          </a:p>
          <a:p>
            <a:endParaRPr lang="en-US" baseline="0" dirty="0"/>
          </a:p>
          <a:p>
            <a:r>
              <a:rPr lang="en-US" baseline="0" dirty="0"/>
              <a:t>The value of a tool like this is to think through how, why, and under what conditions the intervention might work. </a:t>
            </a:r>
          </a:p>
          <a:p>
            <a:r>
              <a:rPr lang="en-US" baseline="0" dirty="0"/>
              <a:t>You could also use it to think through how, why, and under what conditions multiple interventions might work synergistically. </a:t>
            </a:r>
          </a:p>
          <a:p>
            <a:endParaRPr lang="en-US" baseline="0" dirty="0"/>
          </a:p>
          <a:p>
            <a:r>
              <a:rPr lang="en-US" baseline="0" dirty="0"/>
              <a:t>And, for organizational interventions, organization theory can be useful in thinking through the mechanisms, preconditions, and moderators. </a:t>
            </a:r>
          </a:p>
        </p:txBody>
      </p:sp>
      <p:sp>
        <p:nvSpPr>
          <p:cNvPr id="4" name="Slide Number Placeholder 3"/>
          <p:cNvSpPr>
            <a:spLocks noGrp="1"/>
          </p:cNvSpPr>
          <p:nvPr>
            <p:ph type="sldNum" sz="quarter" idx="10"/>
          </p:nvPr>
        </p:nvSpPr>
        <p:spPr/>
        <p:txBody>
          <a:bodyPr/>
          <a:lstStyle/>
          <a:p>
            <a:fld id="{43798FF3-CF0E-8944-A857-E8FC4089DBBA}" type="slidenum">
              <a:rPr lang="en-US" smtClean="0"/>
              <a:t>50</a:t>
            </a:fld>
            <a:endParaRPr lang="en-US"/>
          </a:p>
        </p:txBody>
      </p:sp>
    </p:spTree>
    <p:extLst>
      <p:ext uri="{BB962C8B-B14F-4D97-AF65-F5344CB8AC3E}">
        <p14:creationId xmlns:p14="http://schemas.microsoft.com/office/powerpoint/2010/main" val="29884719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That</a:t>
            </a:r>
            <a:r>
              <a:rPr lang="en-US" b="0" baseline="0" dirty="0"/>
              <a:t> was a lot of ground covered. So, let me summarize the take-away messages:</a:t>
            </a:r>
          </a:p>
          <a:p>
            <a:endParaRPr lang="en-US" b="0" baseline="0" dirty="0"/>
          </a:p>
          <a:p>
            <a:pPr marL="171450" indent="-171450">
              <a:buFont typeface="Arial" panose="020B0604020202020204" pitchFamily="34" charset="0"/>
              <a:buChar char="•"/>
            </a:pPr>
            <a:r>
              <a:rPr lang="en-US" b="0" dirty="0"/>
              <a:t>Recognize that “level” means different things to different people  [ADVANCE]</a:t>
            </a:r>
          </a:p>
          <a:p>
            <a:pPr marL="171450" indent="-171450">
              <a:buFont typeface="Arial" panose="020B0604020202020204" pitchFamily="34" charset="0"/>
              <a:buChar char="•"/>
            </a:pPr>
            <a:r>
              <a:rPr lang="en-US" b="0" dirty="0"/>
              <a:t>We need a multilevel theory of the problem </a:t>
            </a:r>
            <a:r>
              <a:rPr lang="en-US" u="sng" dirty="0"/>
              <a:t>and</a:t>
            </a:r>
            <a:r>
              <a:rPr lang="en-US" b="0" dirty="0"/>
              <a:t> a multilevel theory of the intervention [ADVANCE]</a:t>
            </a:r>
          </a:p>
          <a:p>
            <a:pPr marL="171450" indent="-171450">
              <a:buFont typeface="Arial" panose="020B0604020202020204" pitchFamily="34" charset="0"/>
              <a:buChar char="•"/>
            </a:pPr>
            <a:r>
              <a:rPr lang="en-US" b="0" dirty="0"/>
              <a:t>Avoiding kitchen-sink approaches means thinking through the interdependence of the determinants and the strategy-mechanism-determinant path [ADVANCE]</a:t>
            </a:r>
          </a:p>
          <a:p>
            <a:pPr marL="171450" indent="-171450">
              <a:buFont typeface="Arial" panose="020B0604020202020204" pitchFamily="34" charset="0"/>
              <a:buChar char="•"/>
            </a:pPr>
            <a:r>
              <a:rPr lang="en-US" b="0" dirty="0"/>
              <a:t>There are many organizational determinants, organizational interventions, and organization theories – but the connections among them have yet to be clarified or elaborated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3798FF3-CF0E-8944-A857-E8FC4089DBBA}" type="slidenum">
              <a:rPr lang="en-US" smtClean="0"/>
              <a:t>51</a:t>
            </a:fld>
            <a:endParaRPr lang="en-US"/>
          </a:p>
        </p:txBody>
      </p:sp>
    </p:spTree>
    <p:extLst>
      <p:ext uri="{BB962C8B-B14F-4D97-AF65-F5344CB8AC3E}">
        <p14:creationId xmlns:p14="http://schemas.microsoft.com/office/powerpoint/2010/main" val="2327865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C8D33C-709F-594C-A614-5FBF07594047}" type="slidenum">
              <a:rPr lang="en-US" smtClean="0"/>
              <a:pPr/>
              <a:t>53</a:t>
            </a:fld>
            <a:endParaRPr lang="en-US" dirty="0"/>
          </a:p>
        </p:txBody>
      </p:sp>
    </p:spTree>
    <p:extLst>
      <p:ext uri="{BB962C8B-B14F-4D97-AF65-F5344CB8AC3E}">
        <p14:creationId xmlns:p14="http://schemas.microsoft.com/office/powerpoint/2010/main" val="34140136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B7DBC5-2A13-CA47-B9EE-6017A92B6B18}" type="slidenum">
              <a:rPr lang="en-US" smtClean="0"/>
              <a:t>54</a:t>
            </a:fld>
            <a:endParaRPr lang="en-US"/>
          </a:p>
        </p:txBody>
      </p:sp>
    </p:spTree>
    <p:extLst>
      <p:ext uri="{BB962C8B-B14F-4D97-AF65-F5344CB8AC3E}">
        <p14:creationId xmlns:p14="http://schemas.microsoft.com/office/powerpoint/2010/main" val="21575127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baseline="0" dirty="0">
              <a:ea typeface="ＭＳ Ｐゴシック" panose="020B0600070205080204" pitchFamily="3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bg2"/>
                </a:solidFill>
                <a:latin typeface="Arial" panose="020B0604020202020204" pitchFamily="34" charset="0"/>
                <a:ea typeface="ＭＳ Ｐゴシック" panose="020B0600070205080204" pitchFamily="34" charset="-128"/>
              </a:defRPr>
            </a:lvl1pPr>
            <a:lvl2pPr marL="742950" indent="-285750">
              <a:defRPr sz="1300">
                <a:solidFill>
                  <a:schemeClr val="bg2"/>
                </a:solidFill>
                <a:latin typeface="Arial" panose="020B0604020202020204" pitchFamily="34" charset="0"/>
                <a:ea typeface="ＭＳ Ｐゴシック" panose="020B0600070205080204" pitchFamily="34" charset="-128"/>
              </a:defRPr>
            </a:lvl2pPr>
            <a:lvl3pPr marL="1143000" indent="-228600">
              <a:defRPr sz="1300">
                <a:solidFill>
                  <a:schemeClr val="bg2"/>
                </a:solidFill>
                <a:latin typeface="Arial" panose="020B0604020202020204" pitchFamily="34" charset="0"/>
                <a:ea typeface="ＭＳ Ｐゴシック" panose="020B0600070205080204" pitchFamily="34" charset="-128"/>
              </a:defRPr>
            </a:lvl3pPr>
            <a:lvl4pPr marL="1600200" indent="-228600">
              <a:defRPr sz="1300">
                <a:solidFill>
                  <a:schemeClr val="bg2"/>
                </a:solidFill>
                <a:latin typeface="Arial" panose="020B0604020202020204" pitchFamily="34" charset="0"/>
                <a:ea typeface="ＭＳ Ｐゴシック" panose="020B0600070205080204" pitchFamily="34" charset="-128"/>
              </a:defRPr>
            </a:lvl4pPr>
            <a:lvl5pPr marL="2057400" indent="-228600">
              <a:defRPr sz="1300">
                <a:solidFill>
                  <a:schemeClr val="bg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9pPr>
          </a:lstStyle>
          <a:p>
            <a:fld id="{252D7016-A773-45F5-8FA5-6CD65F733197}" type="slidenum">
              <a:rPr lang="en-US" altLang="en-US" sz="1200" smtClean="0">
                <a:solidFill>
                  <a:schemeClr val="tx1"/>
                </a:solidFill>
                <a:latin typeface="Times New Roman" panose="02020603050405020304" pitchFamily="18" charset="0"/>
              </a:rPr>
              <a:pPr/>
              <a:t>63</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226729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fill in the individual level</a:t>
            </a:r>
            <a:r>
              <a:rPr lang="en-US" baseline="0" dirty="0"/>
              <a:t> theory component for MLI approaches: Motivational models, Expect Value, and SCT</a:t>
            </a:r>
          </a:p>
          <a:p>
            <a:endParaRPr lang="en-US" baseline="0" dirty="0"/>
          </a:p>
          <a:p>
            <a:r>
              <a:rPr lang="en-US" baseline="0" dirty="0"/>
              <a:t>Introduce: will spend &lt; 5 minutes on each class of theory– and of course, each theory could be a whole semester long class in itself.  So this clearly won’t be a deep dive, but rather a (very) quick survey to highlight some of the key </a:t>
            </a:r>
            <a:r>
              <a:rPr lang="en-US" baseline="0" dirty="0" err="1"/>
              <a:t>indiv</a:t>
            </a:r>
            <a:r>
              <a:rPr lang="en-US" baseline="0" dirty="0"/>
              <a:t> level behavior theories</a:t>
            </a:r>
          </a:p>
          <a:p>
            <a:endParaRPr lang="en-US" baseline="0" dirty="0"/>
          </a:p>
          <a:p>
            <a:r>
              <a:rPr lang="en-US" baseline="0" dirty="0"/>
              <a:t>Why individual level is important: because in the end, MOST </a:t>
            </a:r>
            <a:r>
              <a:rPr lang="en-US" baseline="0" dirty="0" err="1"/>
              <a:t>Ixs</a:t>
            </a:r>
            <a:r>
              <a:rPr lang="en-US" baseline="0" dirty="0"/>
              <a:t> are trying to impact on individuals– those individuals may be pts, or they may be providers, or they may be policy-makers who you want to pass a bill. But in the end, understanding a bit about behavior change, and considering how to integrate the constructs that impact on it, in your interventions will likely be quite helpful.</a:t>
            </a:r>
            <a:endParaRPr lang="en-US" dirty="0"/>
          </a:p>
        </p:txBody>
      </p:sp>
      <p:sp>
        <p:nvSpPr>
          <p:cNvPr id="4" name="Slide Number Placeholder 3"/>
          <p:cNvSpPr>
            <a:spLocks noGrp="1"/>
          </p:cNvSpPr>
          <p:nvPr>
            <p:ph type="sldNum" sz="quarter" idx="10"/>
          </p:nvPr>
        </p:nvSpPr>
        <p:spPr/>
        <p:txBody>
          <a:bodyPr/>
          <a:lstStyle/>
          <a:p>
            <a:fld id="{D8115126-92A3-4E66-94F3-764B09D6FDD8}" type="slidenum">
              <a:rPr lang="en-US" smtClean="0"/>
              <a:t>64</a:t>
            </a:fld>
            <a:endParaRPr lang="en-US"/>
          </a:p>
        </p:txBody>
      </p:sp>
    </p:spTree>
    <p:extLst>
      <p:ext uri="{BB962C8B-B14F-4D97-AF65-F5344CB8AC3E}">
        <p14:creationId xmlns:p14="http://schemas.microsoft.com/office/powerpoint/2010/main" val="1678789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914400" eaLnBrk="1" hangingPunct="1">
              <a:spcAft>
                <a:spcPts val="600"/>
              </a:spcAft>
              <a:buFontTx/>
              <a:buNone/>
            </a:pPr>
            <a:r>
              <a:rPr lang="en-US" altLang="en-US" sz="1200" b="1" kern="0" dirty="0"/>
              <a:t>Cogni</a:t>
            </a:r>
            <a:r>
              <a:rPr lang="en-US" altLang="en-US" sz="1200" b="1" kern="0" dirty="0">
                <a:solidFill>
                  <a:srgbClr val="363636"/>
                </a:solidFill>
              </a:rPr>
              <a:t>tive and Affective Processes</a:t>
            </a:r>
            <a:br>
              <a:rPr lang="en-US" altLang="en-US" sz="1200" kern="0" dirty="0">
                <a:solidFill>
                  <a:srgbClr val="4A4A4A"/>
                </a:solidFill>
              </a:rPr>
            </a:br>
            <a:r>
              <a:rPr lang="en-US" altLang="en-US" sz="1200" kern="0" dirty="0">
                <a:solidFill>
                  <a:srgbClr val="4A4A4A"/>
                </a:solidFill>
              </a:rPr>
              <a:t>1) Consciousness Raising (Get the Facts)</a:t>
            </a:r>
          </a:p>
          <a:p>
            <a:pPr marL="0" indent="0" defTabSz="914400" eaLnBrk="1" hangingPunct="1">
              <a:spcAft>
                <a:spcPts val="600"/>
              </a:spcAft>
              <a:buFontTx/>
              <a:buNone/>
            </a:pPr>
            <a:r>
              <a:rPr lang="en-US" altLang="en-US" sz="1200" kern="0" dirty="0">
                <a:solidFill>
                  <a:srgbClr val="4A4A4A"/>
                </a:solidFill>
              </a:rPr>
              <a:t>2) Dramatic Relief (Pay Attention to Feelings)</a:t>
            </a:r>
          </a:p>
          <a:p>
            <a:pPr marL="0" indent="0" defTabSz="914400" eaLnBrk="1" hangingPunct="1">
              <a:spcAft>
                <a:spcPts val="600"/>
              </a:spcAft>
              <a:buFontTx/>
              <a:buNone/>
            </a:pPr>
            <a:r>
              <a:rPr lang="en-US" altLang="en-US" sz="1200" kern="0" dirty="0">
                <a:solidFill>
                  <a:srgbClr val="4A4A4A"/>
                </a:solidFill>
              </a:rPr>
              <a:t>3) Environmental Reevaluation (Notice Your Effect on Others)</a:t>
            </a:r>
          </a:p>
          <a:p>
            <a:pPr marL="0" indent="0" defTabSz="914400" eaLnBrk="1" hangingPunct="1">
              <a:spcAft>
                <a:spcPts val="600"/>
              </a:spcAft>
              <a:buFontTx/>
              <a:buNone/>
            </a:pPr>
            <a:r>
              <a:rPr lang="en-US" altLang="en-US" sz="1200" kern="0" dirty="0">
                <a:solidFill>
                  <a:srgbClr val="4A4A4A"/>
                </a:solidFill>
              </a:rPr>
              <a:t>4) Self-Reevaluation (Create a New Self-Image)</a:t>
            </a:r>
          </a:p>
          <a:p>
            <a:pPr marL="0" indent="0" defTabSz="914400" eaLnBrk="1" hangingPunct="1">
              <a:spcAft>
                <a:spcPts val="600"/>
              </a:spcAft>
              <a:buFontTx/>
              <a:buNone/>
            </a:pPr>
            <a:r>
              <a:rPr lang="en-US" altLang="en-US" sz="1200" kern="0" dirty="0">
                <a:solidFill>
                  <a:srgbClr val="4A4A4A"/>
                </a:solidFill>
              </a:rPr>
              <a:t>5) Social Liberation (Notice Public Support and Norm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pPr marL="55563" marR="0" lvl="0" indent="-55563" algn="l" defTabSz="914400" rtl="0" eaLnBrk="1" fontAlgn="base" latinLnBrk="0" hangingPunct="1">
              <a:lnSpc>
                <a:spcPct val="100000"/>
              </a:lnSpc>
              <a:spcBef>
                <a:spcPct val="20000"/>
              </a:spcBef>
              <a:spcAft>
                <a:spcPts val="600"/>
              </a:spcAft>
              <a:buClrTx/>
              <a:buSzTx/>
              <a:buFontTx/>
              <a:buNone/>
              <a:tabLst/>
              <a:defRPr/>
            </a:pPr>
            <a:r>
              <a:rPr kumimoji="0" lang="en-US" sz="1200" b="1" i="0" u="none" strike="noStrike" kern="1200" cap="none" spc="0" normalizeH="0" baseline="0" noProof="0" dirty="0">
                <a:ln>
                  <a:noFill/>
                </a:ln>
                <a:solidFill>
                  <a:srgbClr val="363636"/>
                </a:solidFill>
                <a:effectLst/>
                <a:uLnTx/>
                <a:uFillTx/>
                <a:latin typeface="Arial"/>
                <a:ea typeface="+mn-ea"/>
                <a:cs typeface="+mn-cs"/>
              </a:rPr>
              <a:t>Behavioral Processes</a:t>
            </a:r>
            <a:endParaRPr kumimoji="0" lang="en-US" sz="1200" b="0" i="0" u="none" strike="noStrike" kern="1200" cap="none" spc="0" normalizeH="0" baseline="0" noProof="0" dirty="0">
              <a:ln>
                <a:noFill/>
              </a:ln>
              <a:solidFill>
                <a:srgbClr val="4A4A4A"/>
              </a:solidFill>
              <a:effectLst/>
              <a:uLnTx/>
              <a:uFillTx/>
              <a:latin typeface="Arial"/>
              <a:ea typeface="+mn-ea"/>
              <a:cs typeface="+mn-cs"/>
            </a:endParaRPr>
          </a:p>
          <a:p>
            <a:pPr marL="55563" marR="0" lvl="0" indent="-55563" algn="l" defTabSz="914400" rtl="0" eaLnBrk="1" fontAlgn="base" latinLnBrk="0" hangingPunct="1">
              <a:lnSpc>
                <a:spcPct val="100000"/>
              </a:lnSpc>
              <a:spcBef>
                <a:spcPct val="20000"/>
              </a:spcBef>
              <a:spcAft>
                <a:spcPts val="600"/>
              </a:spcAft>
              <a:buClrTx/>
              <a:buSzTx/>
              <a:buFontTx/>
              <a:buNone/>
              <a:tabLst/>
              <a:defRPr/>
            </a:pPr>
            <a:r>
              <a:rPr kumimoji="0" lang="en-US" sz="1200" b="0" i="0" u="none" strike="noStrike" kern="1200" cap="none" spc="0" normalizeH="0" baseline="0" noProof="0" dirty="0">
                <a:ln>
                  <a:noFill/>
                </a:ln>
                <a:solidFill>
                  <a:srgbClr val="4A4A4A"/>
                </a:solidFill>
                <a:effectLst/>
                <a:uLnTx/>
                <a:uFillTx/>
                <a:latin typeface="Arial"/>
                <a:ea typeface="+mn-ea"/>
                <a:cs typeface="+mn-cs"/>
              </a:rPr>
              <a:t>6) Self-Liberation (Make a Commitment)</a:t>
            </a:r>
          </a:p>
          <a:p>
            <a:pPr marL="55563" marR="0" lvl="0" indent="-55563" algn="l" defTabSz="914400" rtl="0" eaLnBrk="1" fontAlgn="base" latinLnBrk="0" hangingPunct="1">
              <a:lnSpc>
                <a:spcPct val="100000"/>
              </a:lnSpc>
              <a:spcBef>
                <a:spcPct val="20000"/>
              </a:spcBef>
              <a:spcAft>
                <a:spcPts val="600"/>
              </a:spcAft>
              <a:buClrTx/>
              <a:buSzTx/>
              <a:buFontTx/>
              <a:buNone/>
              <a:tabLst/>
              <a:defRPr/>
            </a:pPr>
            <a:r>
              <a:rPr kumimoji="0" lang="en-US" sz="1200" b="0" i="0" u="none" strike="noStrike" kern="1200" cap="none" spc="0" normalizeH="0" baseline="0" noProof="0" dirty="0">
                <a:ln>
                  <a:noFill/>
                </a:ln>
                <a:solidFill>
                  <a:srgbClr val="4A4A4A"/>
                </a:solidFill>
                <a:effectLst/>
                <a:uLnTx/>
                <a:uFillTx/>
                <a:latin typeface="Arial"/>
                <a:ea typeface="+mn-ea"/>
                <a:cs typeface="+mn-cs"/>
              </a:rPr>
              <a:t>7) Counter Conditioning (Use Substitutes)</a:t>
            </a:r>
          </a:p>
          <a:p>
            <a:pPr marL="55563" marR="0" lvl="0" indent="-55563" algn="l" defTabSz="914400" rtl="0" eaLnBrk="1" fontAlgn="base" latinLnBrk="0" hangingPunct="1">
              <a:lnSpc>
                <a:spcPct val="100000"/>
              </a:lnSpc>
              <a:spcBef>
                <a:spcPct val="20000"/>
              </a:spcBef>
              <a:spcAft>
                <a:spcPts val="600"/>
              </a:spcAft>
              <a:buClrTx/>
              <a:buSzTx/>
              <a:buFontTx/>
              <a:buNone/>
              <a:tabLst/>
              <a:defRPr/>
            </a:pPr>
            <a:r>
              <a:rPr kumimoji="0" lang="en-US" sz="1200" b="0" i="0" u="none" strike="noStrike" kern="1200" cap="none" spc="0" normalizeH="0" baseline="0" noProof="0" dirty="0">
                <a:ln>
                  <a:noFill/>
                </a:ln>
                <a:solidFill>
                  <a:srgbClr val="4A4A4A"/>
                </a:solidFill>
                <a:effectLst/>
                <a:uLnTx/>
                <a:uFillTx/>
                <a:latin typeface="Arial"/>
                <a:ea typeface="+mn-ea"/>
                <a:cs typeface="+mn-cs"/>
              </a:rPr>
              <a:t>8) Helping Relationships (Get Support)</a:t>
            </a:r>
          </a:p>
          <a:p>
            <a:pPr marL="55563" marR="0" lvl="0" indent="-55563" algn="l" defTabSz="914400" rtl="0" eaLnBrk="1" fontAlgn="base" latinLnBrk="0" hangingPunct="1">
              <a:lnSpc>
                <a:spcPct val="100000"/>
              </a:lnSpc>
              <a:spcBef>
                <a:spcPct val="20000"/>
              </a:spcBef>
              <a:spcAft>
                <a:spcPts val="600"/>
              </a:spcAft>
              <a:buClrTx/>
              <a:buSzTx/>
              <a:buFontTx/>
              <a:buNone/>
              <a:tabLst/>
              <a:defRPr/>
            </a:pPr>
            <a:r>
              <a:rPr kumimoji="0" lang="en-US" sz="1200" b="0" i="0" u="none" strike="noStrike" kern="1200" cap="none" spc="0" normalizeH="0" baseline="0" noProof="0" dirty="0">
                <a:ln>
                  <a:noFill/>
                </a:ln>
                <a:solidFill>
                  <a:srgbClr val="4A4A4A"/>
                </a:solidFill>
                <a:effectLst/>
                <a:uLnTx/>
                <a:uFillTx/>
                <a:latin typeface="Arial"/>
                <a:ea typeface="+mn-ea"/>
                <a:cs typeface="+mn-cs"/>
              </a:rPr>
              <a:t>9) Reinforcement Management (Use      Rewards)</a:t>
            </a:r>
          </a:p>
          <a:p>
            <a:pPr marL="55563" marR="0" lvl="0" indent="-55563" algn="l" defTabSz="914400" rtl="0" eaLnBrk="1" fontAlgn="base" latinLnBrk="0" hangingPunct="1">
              <a:lnSpc>
                <a:spcPct val="100000"/>
              </a:lnSpc>
              <a:spcBef>
                <a:spcPct val="20000"/>
              </a:spcBef>
              <a:spcAft>
                <a:spcPts val="600"/>
              </a:spcAft>
              <a:buClrTx/>
              <a:buSzTx/>
              <a:buFontTx/>
              <a:buNone/>
              <a:tabLst/>
              <a:defRPr/>
            </a:pPr>
            <a:r>
              <a:rPr kumimoji="0" lang="en-US" sz="1200" b="0" i="0" u="none" strike="noStrike" kern="1200" cap="none" spc="0" normalizeH="0" baseline="0" noProof="0" dirty="0">
                <a:ln>
                  <a:noFill/>
                </a:ln>
                <a:solidFill>
                  <a:srgbClr val="4A4A4A"/>
                </a:solidFill>
                <a:effectLst/>
                <a:uLnTx/>
                <a:uFillTx/>
                <a:latin typeface="Arial"/>
                <a:ea typeface="+mn-ea"/>
                <a:cs typeface="+mn-cs"/>
              </a:rPr>
              <a:t>10) Stimulus Control (Manage Your Environment)</a:t>
            </a:r>
          </a:p>
          <a:p>
            <a:endParaRPr lang="en-US" altLang="en-US" dirty="0">
              <a:latin typeface="Arial" panose="020B0604020202020204" pitchFamily="34" charset="0"/>
            </a:endParaRPr>
          </a:p>
          <a:p>
            <a:pPr lvl="0"/>
            <a:r>
              <a:rPr lang="en-US" altLang="en-US" dirty="0">
                <a:latin typeface="Arial" panose="020B0604020202020204" pitchFamily="34" charset="0"/>
              </a:rPr>
              <a:t>IMB: </a:t>
            </a:r>
            <a:r>
              <a:rPr lang="en-US" sz="1200" kern="1200" dirty="0">
                <a:solidFill>
                  <a:schemeClr val="tx1"/>
                </a:solidFill>
                <a:effectLst/>
                <a:latin typeface="+mn-lt"/>
                <a:ea typeface="+mn-ea"/>
                <a:cs typeface="+mn-cs"/>
              </a:rPr>
              <a:t>Developed specifically in context of adherence to HAART</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HAART adherence is great example of the impact of </a:t>
            </a:r>
            <a:r>
              <a:rPr lang="en-US" sz="1200" kern="1200" dirty="0" err="1">
                <a:solidFill>
                  <a:schemeClr val="tx1"/>
                </a:solidFill>
                <a:effectLst/>
                <a:latin typeface="+mn-lt"/>
                <a:ea typeface="+mn-ea"/>
                <a:cs typeface="+mn-cs"/>
              </a:rPr>
              <a:t>indiv</a:t>
            </a:r>
            <a:r>
              <a:rPr lang="en-US" sz="1200" kern="1200" dirty="0">
                <a:solidFill>
                  <a:schemeClr val="tx1"/>
                </a:solidFill>
                <a:effectLst/>
                <a:latin typeface="+mn-lt"/>
                <a:ea typeface="+mn-ea"/>
                <a:cs typeface="+mn-cs"/>
              </a:rPr>
              <a:t> behavioral decisions/outcomes on pop health—transmission of </a:t>
            </a:r>
            <a:r>
              <a:rPr lang="en-US" sz="1200" kern="1200" dirty="0" err="1">
                <a:solidFill>
                  <a:schemeClr val="tx1"/>
                </a:solidFill>
                <a:effectLst/>
                <a:latin typeface="+mn-lt"/>
                <a:ea typeface="+mn-ea"/>
                <a:cs typeface="+mn-cs"/>
              </a:rPr>
              <a:t>Tx</a:t>
            </a:r>
            <a:r>
              <a:rPr lang="en-US" sz="1200" kern="1200" dirty="0">
                <a:solidFill>
                  <a:schemeClr val="tx1"/>
                </a:solidFill>
                <a:effectLst/>
                <a:latin typeface="+mn-lt"/>
                <a:ea typeface="+mn-ea"/>
                <a:cs typeface="+mn-cs"/>
              </a:rPr>
              <a:t> resistant strains of HIV</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Specificity addresses concerns of change models needing to connect to complexity of target behavior</a:t>
            </a:r>
            <a:endParaRPr lang="en-US" sz="1050" kern="1200" dirty="0">
              <a:solidFill>
                <a:schemeClr val="tx1"/>
              </a:solidFill>
              <a:effectLst/>
              <a:latin typeface="+mn-lt"/>
              <a:ea typeface="+mn-ea"/>
              <a:cs typeface="+mn-cs"/>
            </a:endParaRPr>
          </a:p>
          <a:p>
            <a:endParaRPr lang="en-US" altLang="en-US" dirty="0">
              <a:latin typeface="Arial" panose="020B0604020202020204" pitchFamily="34" charset="0"/>
            </a:endParaRPr>
          </a:p>
          <a:p>
            <a:r>
              <a:rPr lang="en-US" altLang="en-US" dirty="0">
                <a:latin typeface="Arial" panose="020B0604020202020204" pitchFamily="34" charset="0"/>
              </a:rPr>
              <a:t>Adherence Skills– for getting enabling</a:t>
            </a:r>
            <a:r>
              <a:rPr lang="en-US" altLang="en-US" baseline="0" dirty="0">
                <a:latin typeface="Arial" panose="020B0604020202020204" pitchFamily="34" charset="0"/>
              </a:rPr>
              <a:t> conditions– e.g. social support, managing side effects of HAART</a:t>
            </a:r>
            <a:endParaRPr lang="en-US" altLang="en-US" dirty="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9320B6-5934-472C-A7B4-6622B55D552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7597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theories aren’t better than frameworks or models, but they’re different. Frameworks identify what influences an</a:t>
            </a:r>
            <a:r>
              <a:rPr lang="en-US" baseline="0" dirty="0"/>
              <a:t> outcome; models represent what we think is happening. In contrast, a theory explains why or how we think things are happening. </a:t>
            </a:r>
            <a:r>
              <a:rPr lang="en-US" dirty="0"/>
              <a:t>That’s important for selecting</a:t>
            </a:r>
            <a:r>
              <a:rPr lang="en-US" baseline="0" dirty="0"/>
              <a:t> strategies; understanding how, why, mechanisms. Understanding mechanisms is critical because it can help us to uncover the </a:t>
            </a:r>
            <a:r>
              <a:rPr lang="en-US" i="1" baseline="0" dirty="0"/>
              <a:t>core functions </a:t>
            </a:r>
            <a:r>
              <a:rPr lang="en-US" i="0" baseline="0" dirty="0"/>
              <a:t>of an intervention –i.e., how it achieves its outcome. This allows us to adapt the intervention without compromising its effectiveness by ensuring that core functions – i.e., the mechanisms by which it achieves outcomes – are undisturbed.</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8</a:t>
            </a:fld>
            <a:endParaRPr lang="en-US" dirty="0"/>
          </a:p>
        </p:txBody>
      </p:sp>
    </p:spTree>
    <p:extLst>
      <p:ext uri="{BB962C8B-B14F-4D97-AF65-F5344CB8AC3E}">
        <p14:creationId xmlns:p14="http://schemas.microsoft.com/office/powerpoint/2010/main" val="30299062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CD7810-531F-4AFD-A75F-66D028561598}" type="slidenum">
              <a:rPr lang="en-US" altLang="en-US" smtClean="0"/>
              <a:pPr>
                <a:spcBef>
                  <a:spcPct val="0"/>
                </a:spcBef>
              </a:pPr>
              <a:t>66</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This class of theories posits that behavior is a function of your expectations of the outcome of a particular behavior,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the value that you place on that outcome (e.g. expect that PA improves health, and you value having good health)</a:t>
            </a:r>
          </a:p>
          <a:p>
            <a:pPr lvl="0"/>
            <a:r>
              <a:rPr lang="en-US" sz="1200" kern="1200" dirty="0" err="1">
                <a:solidFill>
                  <a:schemeClr val="tx1"/>
                </a:solidFill>
                <a:effectLst/>
                <a:latin typeface="+mn-lt"/>
                <a:ea typeface="+mn-ea"/>
                <a:cs typeface="+mn-cs"/>
              </a:rPr>
              <a:t>Exp</a:t>
            </a:r>
            <a:r>
              <a:rPr lang="en-US" sz="1200" kern="1200" dirty="0">
                <a:solidFill>
                  <a:schemeClr val="tx1"/>
                </a:solidFill>
                <a:effectLst/>
                <a:latin typeface="+mn-lt"/>
                <a:ea typeface="+mn-ea"/>
                <a:cs typeface="+mn-cs"/>
              </a:rPr>
              <a:t>-Value theories came out of social scientists at CDC in the 1950’s- around the time that we started to have good and scalable strategies for ED and dx prevention; Found that even when barriers to preventive behavior were reduced (e.g. portable </a:t>
            </a:r>
            <a:r>
              <a:rPr lang="en-US" sz="1200" kern="1200" dirty="0" err="1">
                <a:solidFill>
                  <a:schemeClr val="tx1"/>
                </a:solidFill>
                <a:effectLst/>
                <a:latin typeface="+mn-lt"/>
                <a:ea typeface="+mn-ea"/>
                <a:cs typeface="+mn-cs"/>
              </a:rPr>
              <a:t>xrays</a:t>
            </a:r>
            <a:r>
              <a:rPr lang="en-US" sz="1200" kern="1200" dirty="0">
                <a:solidFill>
                  <a:schemeClr val="tx1"/>
                </a:solidFill>
                <a:effectLst/>
                <a:latin typeface="+mn-lt"/>
                <a:ea typeface="+mn-ea"/>
                <a:cs typeface="+mn-cs"/>
              </a:rPr>
              <a:t> for TB in neighborhoods) participation was not high</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7287504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SCT</a:t>
            </a:r>
            <a:r>
              <a:rPr lang="en-US" baseline="0" dirty="0"/>
              <a:t> – class in itself-- is perhaps most relevant to MLI– it not only recognizes but integrates concepts across level as explanatory mechanisms for </a:t>
            </a:r>
            <a:r>
              <a:rPr lang="en-US" baseline="0" dirty="0" err="1"/>
              <a:t>indiv</a:t>
            </a:r>
            <a:r>
              <a:rPr lang="en-US" baseline="0" dirty="0"/>
              <a:t> level behavior change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8115126-92A3-4E66-94F3-764B09D6FDD8}" type="slidenum">
              <a:rPr lang="en-US" smtClean="0"/>
              <a:t>67</a:t>
            </a:fld>
            <a:endParaRPr lang="en-US"/>
          </a:p>
        </p:txBody>
      </p:sp>
    </p:spTree>
    <p:extLst>
      <p:ext uri="{BB962C8B-B14F-4D97-AF65-F5344CB8AC3E}">
        <p14:creationId xmlns:p14="http://schemas.microsoft.com/office/powerpoint/2010/main" val="879498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4CE08-BE80-4D15-A5B8-5FC0DB9B92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3654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think about the characteristics of MLI, this theory does a pretty good job of helping to identify potential targets AND outcomes at multiple levels.</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4CE08-BE80-4D15-A5B8-5FC0DB9B92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7464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example–</a:t>
            </a:r>
            <a:r>
              <a:rPr lang="en-US" baseline="0" dirty="0"/>
              <a:t> Project Northland</a:t>
            </a:r>
          </a:p>
          <a:p>
            <a:r>
              <a:rPr lang="en-US" baseline="0" dirty="0"/>
              <a:t>Ix to reduce underage drinking (</a:t>
            </a:r>
            <a:r>
              <a:rPr lang="en-US" baseline="0" dirty="0" err="1"/>
              <a:t>indiv</a:t>
            </a:r>
            <a:r>
              <a:rPr lang="en-US" baseline="0" dirty="0"/>
              <a:t> behavioral target), by changing the environment, cognitive factors, and behavioral skills of students and their community</a:t>
            </a:r>
            <a:endParaRPr lang="en-US" dirty="0"/>
          </a:p>
        </p:txBody>
      </p:sp>
      <p:sp>
        <p:nvSpPr>
          <p:cNvPr id="4" name="Slide Number Placeholder 3"/>
          <p:cNvSpPr>
            <a:spLocks noGrp="1"/>
          </p:cNvSpPr>
          <p:nvPr>
            <p:ph type="sldNum" sz="quarter" idx="10"/>
          </p:nvPr>
        </p:nvSpPr>
        <p:spPr/>
        <p:txBody>
          <a:bodyPr/>
          <a:lstStyle/>
          <a:p>
            <a:fld id="{D8115126-92A3-4E66-94F3-764B09D6FDD8}" type="slidenum">
              <a:rPr lang="en-US" smtClean="0"/>
              <a:t>70</a:t>
            </a:fld>
            <a:endParaRPr lang="en-US"/>
          </a:p>
        </p:txBody>
      </p:sp>
    </p:spTree>
    <p:extLst>
      <p:ext uri="{BB962C8B-B14F-4D97-AF65-F5344CB8AC3E}">
        <p14:creationId xmlns:p14="http://schemas.microsoft.com/office/powerpoint/2010/main" val="1154404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333333"/>
                </a:solidFill>
                <a:latin typeface="Georgia" panose="02040502050405020303" pitchFamily="18" charset="0"/>
              </a:rPr>
              <a:t>Broad</a:t>
            </a:r>
            <a:r>
              <a:rPr lang="en-US" baseline="0" dirty="0">
                <a:solidFill>
                  <a:srgbClr val="333333"/>
                </a:solidFill>
                <a:latin typeface="Georgia" panose="02040502050405020303" pitchFamily="18" charset="0"/>
              </a:rPr>
              <a:t> range– might not capture all relevant mechanisms for that behavior– selection across theories</a:t>
            </a:r>
          </a:p>
          <a:p>
            <a:endParaRPr lang="en-US" dirty="0">
              <a:solidFill>
                <a:srgbClr val="333333"/>
              </a:solidFill>
              <a:latin typeface="Georgia" panose="02040502050405020303" pitchFamily="18" charset="0"/>
            </a:endParaRPr>
          </a:p>
          <a:p>
            <a:r>
              <a:rPr lang="en-US" dirty="0" err="1">
                <a:solidFill>
                  <a:srgbClr val="333333"/>
                </a:solidFill>
                <a:latin typeface="Georgia" panose="02040502050405020303" pitchFamily="18" charset="0"/>
              </a:rPr>
              <a:t>Mechs</a:t>
            </a:r>
            <a:r>
              <a:rPr lang="en-US" dirty="0">
                <a:solidFill>
                  <a:srgbClr val="333333"/>
                </a:solidFill>
                <a:latin typeface="Georgia" panose="02040502050405020303" pitchFamily="18" charset="0"/>
              </a:rPr>
              <a:t> involved in change: internal (psychological and physical) and those that involve changes to the external environment. In </a:t>
            </a:r>
            <a:endParaRPr lang="en-US" dirty="0"/>
          </a:p>
        </p:txBody>
      </p:sp>
      <p:sp>
        <p:nvSpPr>
          <p:cNvPr id="4" name="Slide Number Placeholder 3"/>
          <p:cNvSpPr>
            <a:spLocks noGrp="1"/>
          </p:cNvSpPr>
          <p:nvPr>
            <p:ph type="sldNum" sz="quarter" idx="10"/>
          </p:nvPr>
        </p:nvSpPr>
        <p:spPr/>
        <p:txBody>
          <a:bodyPr/>
          <a:lstStyle/>
          <a:p>
            <a:fld id="{D8115126-92A3-4E66-94F3-764B09D6FDD8}" type="slidenum">
              <a:rPr lang="en-US" smtClean="0"/>
              <a:t>71</a:t>
            </a:fld>
            <a:endParaRPr lang="en-US"/>
          </a:p>
        </p:txBody>
      </p:sp>
    </p:spTree>
    <p:extLst>
      <p:ext uri="{BB962C8B-B14F-4D97-AF65-F5344CB8AC3E}">
        <p14:creationId xmlns:p14="http://schemas.microsoft.com/office/powerpoint/2010/main" val="37411686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latin typeface="Georgia" panose="02040502050405020303" pitchFamily="18" charset="0"/>
              </a:rPr>
              <a:t>Capability:</a:t>
            </a:r>
            <a:r>
              <a:rPr lang="en-US" baseline="0" dirty="0">
                <a:solidFill>
                  <a:srgbClr val="333333"/>
                </a:solidFill>
                <a:latin typeface="Georgia" panose="02040502050405020303" pitchFamily="18" charset="0"/>
              </a:rPr>
              <a:t>  Physical &amp; psychological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rgbClr val="333333"/>
                </a:solidFill>
                <a:latin typeface="Georgia" panose="02040502050405020303" pitchFamily="18" charset="0"/>
              </a:rPr>
              <a:t>psychological capability being the capacity to engage in the necessary thought processes - comprehension, reasoning </a:t>
            </a:r>
            <a:r>
              <a:rPr lang="en-US" i="1" dirty="0">
                <a:solidFill>
                  <a:srgbClr val="333333"/>
                </a:solidFill>
                <a:latin typeface="Georgia" panose="02040502050405020303" pitchFamily="18" charset="0"/>
              </a:rPr>
              <a:t>et al</a:t>
            </a:r>
            <a:r>
              <a:rPr lang="en-US" dirty="0">
                <a:solidFill>
                  <a:srgbClr val="333333"/>
                </a:solidFill>
                <a:latin typeface="Georgia" panose="02040502050405020303" pitchFamily="18" charset="0"/>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solidFill>
                <a:srgbClr val="333333"/>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latin typeface="Georgia" panose="02040502050405020303" pitchFamily="18" charset="0"/>
              </a:rPr>
              <a:t>Motivation: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rgbClr val="333333"/>
                </a:solidFill>
                <a:latin typeface="Georgia" panose="02040502050405020303" pitchFamily="18" charset="0"/>
              </a:rPr>
              <a:t>reflective processes (involving evaluations and plans)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rgbClr val="333333"/>
                </a:solidFill>
                <a:latin typeface="Georgia" panose="02040502050405020303" pitchFamily="18" charset="0"/>
              </a:rPr>
              <a:t>automatic processes (involving emotions and impulses that arise from associative learning and/or innate dispositions)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solidFill>
                <a:srgbClr val="333333"/>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latin typeface="Georgia" panose="02040502050405020303" pitchFamily="18" charset="0"/>
              </a:rPr>
              <a:t>Opportunity: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rgbClr val="333333"/>
                </a:solidFill>
                <a:latin typeface="Georgia" panose="02040502050405020303" pitchFamily="18" charset="0"/>
              </a:rPr>
              <a:t>physical opportunity afforded by the environment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solidFill>
                  <a:srgbClr val="333333"/>
                </a:solidFill>
                <a:latin typeface="Georgia" panose="02040502050405020303" pitchFamily="18" charset="0"/>
              </a:rPr>
              <a:t>social opportunity afforded by the cultural milieu that dictates how we think about things (</a:t>
            </a:r>
            <a:r>
              <a:rPr lang="en-US" i="1" dirty="0">
                <a:solidFill>
                  <a:srgbClr val="333333"/>
                </a:solidFill>
                <a:latin typeface="Georgia" panose="02040502050405020303" pitchFamily="18" charset="0"/>
              </a:rPr>
              <a:t>e.g</a:t>
            </a:r>
            <a:r>
              <a:rPr lang="en-US" dirty="0">
                <a:solidFill>
                  <a:srgbClr val="333333"/>
                </a:solidFill>
                <a:latin typeface="Georgia" panose="02040502050405020303" pitchFamily="18" charset="0"/>
              </a:rPr>
              <a:t>., the words and concepts that make up our language).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8115126-92A3-4E66-94F3-764B09D6FDD8}" type="slidenum">
              <a:rPr lang="en-US" smtClean="0"/>
              <a:t>72</a:t>
            </a:fld>
            <a:endParaRPr lang="en-US"/>
          </a:p>
        </p:txBody>
      </p:sp>
    </p:spTree>
    <p:extLst>
      <p:ext uri="{BB962C8B-B14F-4D97-AF65-F5344CB8AC3E}">
        <p14:creationId xmlns:p14="http://schemas.microsoft.com/office/powerpoint/2010/main" val="21801048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rgbClr val="333333"/>
                </a:solidFill>
                <a:latin typeface="Georgia" panose="02040502050405020303" pitchFamily="18" charset="0"/>
              </a:rPr>
              <a:t>Reflective motivation </a:t>
            </a:r>
            <a:r>
              <a:rPr lang="en-US" u="none" dirty="0">
                <a:solidFill>
                  <a:srgbClr val="333333"/>
                </a:solidFill>
                <a:latin typeface="Georgia" panose="02040502050405020303" pitchFamily="18" charset="0"/>
              </a:rPr>
              <a:t>:</a:t>
            </a:r>
            <a:r>
              <a:rPr lang="en-US" u="none" baseline="0" dirty="0">
                <a:solidFill>
                  <a:srgbClr val="333333"/>
                </a:solidFill>
                <a:latin typeface="Georgia" panose="02040502050405020303" pitchFamily="18" charset="0"/>
              </a:rPr>
              <a:t> </a:t>
            </a:r>
            <a:r>
              <a:rPr lang="en-US" dirty="0">
                <a:solidFill>
                  <a:srgbClr val="333333"/>
                </a:solidFill>
                <a:latin typeface="Georgia" panose="02040502050405020303" pitchFamily="18" charset="0"/>
              </a:rPr>
              <a:t> achieve</a:t>
            </a:r>
            <a:r>
              <a:rPr lang="en-US" baseline="0" dirty="0">
                <a:solidFill>
                  <a:srgbClr val="333333"/>
                </a:solidFill>
                <a:latin typeface="Georgia" panose="02040502050405020303" pitchFamily="18" charset="0"/>
              </a:rPr>
              <a:t> </a:t>
            </a:r>
            <a:r>
              <a:rPr lang="en-US" dirty="0">
                <a:solidFill>
                  <a:srgbClr val="333333"/>
                </a:solidFill>
                <a:latin typeface="Georgia" panose="02040502050405020303" pitchFamily="18" charset="0"/>
              </a:rPr>
              <a:t>through increasing knowledge and understanding [EDUCATION]; , eliciting positive (or negative) feelings about </a:t>
            </a:r>
            <a:r>
              <a:rPr lang="en-US" dirty="0" err="1">
                <a:solidFill>
                  <a:srgbClr val="333333"/>
                </a:solidFill>
                <a:latin typeface="Georgia" panose="02040502050405020303" pitchFamily="18" charset="0"/>
              </a:rPr>
              <a:t>behavioural</a:t>
            </a:r>
            <a:r>
              <a:rPr lang="en-US" dirty="0">
                <a:solidFill>
                  <a:srgbClr val="333333"/>
                </a:solidFill>
                <a:latin typeface="Georgia" panose="02040502050405020303" pitchFamily="18" charset="0"/>
              </a:rPr>
              <a:t> target [PERSUASION</a:t>
            </a:r>
            <a:r>
              <a:rPr lang="en-US" baseline="0" dirty="0">
                <a:solidFill>
                  <a:srgbClr val="333333"/>
                </a:solidFill>
                <a:latin typeface="Georgia" panose="02040502050405020303" pitchFamily="18" charset="0"/>
              </a:rPr>
              <a:t>]</a:t>
            </a:r>
          </a:p>
          <a:p>
            <a:pPr>
              <a:buFont typeface="+mj-lt"/>
              <a:buNone/>
            </a:pPr>
            <a:r>
              <a:rPr lang="en-US" u="sng" dirty="0">
                <a:solidFill>
                  <a:srgbClr val="333333"/>
                </a:solidFill>
                <a:latin typeface="Georgia" panose="02040502050405020303" pitchFamily="18" charset="0"/>
              </a:rPr>
              <a:t>Automatic motivation</a:t>
            </a:r>
            <a:r>
              <a:rPr lang="en-US" dirty="0">
                <a:solidFill>
                  <a:srgbClr val="333333"/>
                </a:solidFill>
                <a:latin typeface="Georgia" panose="02040502050405020303" pitchFamily="18" charset="0"/>
              </a:rPr>
              <a:t> : achieve</a:t>
            </a:r>
            <a:r>
              <a:rPr lang="en-US" baseline="0" dirty="0">
                <a:solidFill>
                  <a:srgbClr val="333333"/>
                </a:solidFill>
                <a:latin typeface="Georgia" panose="02040502050405020303" pitchFamily="18" charset="0"/>
              </a:rPr>
              <a:t> </a:t>
            </a:r>
            <a:r>
              <a:rPr lang="en-US" dirty="0">
                <a:solidFill>
                  <a:srgbClr val="333333"/>
                </a:solidFill>
                <a:latin typeface="Georgia" panose="02040502050405020303" pitchFamily="18" charset="0"/>
              </a:rPr>
              <a:t>through associative learning that elicit positive (or negative) feelings and impulses and counter-impulses relating to the </a:t>
            </a:r>
            <a:r>
              <a:rPr lang="en-US" dirty="0" err="1">
                <a:solidFill>
                  <a:srgbClr val="333333"/>
                </a:solidFill>
                <a:latin typeface="Georgia" panose="02040502050405020303" pitchFamily="18" charset="0"/>
              </a:rPr>
              <a:t>behavioural</a:t>
            </a:r>
            <a:r>
              <a:rPr lang="en-US" dirty="0">
                <a:solidFill>
                  <a:srgbClr val="333333"/>
                </a:solidFill>
                <a:latin typeface="Georgia" panose="02040502050405020303" pitchFamily="18" charset="0"/>
              </a:rPr>
              <a:t> target, imitative learning, habit formation [, INCENTIVES,</a:t>
            </a:r>
            <a:r>
              <a:rPr lang="en-US" baseline="0" dirty="0">
                <a:solidFill>
                  <a:srgbClr val="333333"/>
                </a:solidFill>
                <a:latin typeface="Georgia" panose="02040502050405020303" pitchFamily="18" charset="0"/>
              </a:rPr>
              <a:t> MEDICATION (e.g. Antabuse)</a:t>
            </a:r>
            <a:endParaRPr lang="en-US" dirty="0">
              <a:solidFill>
                <a:srgbClr val="333333"/>
              </a:solidFill>
              <a:latin typeface="Georgia" panose="02040502050405020303" pitchFamily="18" charset="0"/>
            </a:endParaRPr>
          </a:p>
          <a:p>
            <a:pPr>
              <a:buFont typeface="+mj-lt"/>
              <a:buNone/>
            </a:pPr>
            <a:endParaRPr lang="en-US" u="sng" dirty="0">
              <a:solidFill>
                <a:schemeClr val="bg2">
                  <a:lumMod val="75000"/>
                </a:schemeClr>
              </a:solidFill>
              <a:latin typeface="Georgia" panose="02040502050405020303" pitchFamily="18" charset="0"/>
            </a:endParaRPr>
          </a:p>
          <a:p>
            <a:pPr>
              <a:buFont typeface="+mj-lt"/>
              <a:buNone/>
            </a:pPr>
            <a:r>
              <a:rPr lang="en-US" u="sng" dirty="0">
                <a:solidFill>
                  <a:schemeClr val="bg2">
                    <a:lumMod val="75000"/>
                  </a:schemeClr>
                </a:solidFill>
                <a:latin typeface="Georgia" panose="02040502050405020303" pitchFamily="18" charset="0"/>
              </a:rPr>
              <a:t>[ SKIP Physical capability</a:t>
            </a:r>
            <a:r>
              <a:rPr lang="en-US" u="none" dirty="0">
                <a:solidFill>
                  <a:schemeClr val="bg2">
                    <a:lumMod val="75000"/>
                  </a:schemeClr>
                </a:solidFill>
                <a:latin typeface="Georgia" panose="02040502050405020303" pitchFamily="18" charset="0"/>
              </a:rPr>
              <a:t>:</a:t>
            </a:r>
            <a:r>
              <a:rPr lang="en-US" u="none" baseline="0" dirty="0">
                <a:solidFill>
                  <a:schemeClr val="bg2">
                    <a:lumMod val="75000"/>
                  </a:schemeClr>
                </a:solidFill>
                <a:latin typeface="Georgia" panose="02040502050405020303" pitchFamily="18" charset="0"/>
              </a:rPr>
              <a:t> </a:t>
            </a:r>
            <a:r>
              <a:rPr lang="en-US" dirty="0">
                <a:solidFill>
                  <a:schemeClr val="bg2">
                    <a:lumMod val="75000"/>
                  </a:schemeClr>
                </a:solidFill>
                <a:latin typeface="Georgia" panose="02040502050405020303" pitchFamily="18" charset="0"/>
              </a:rPr>
              <a:t>achieve</a:t>
            </a:r>
            <a:r>
              <a:rPr lang="en-US" baseline="0" dirty="0">
                <a:solidFill>
                  <a:schemeClr val="bg2">
                    <a:lumMod val="75000"/>
                  </a:schemeClr>
                </a:solidFill>
                <a:latin typeface="Georgia" panose="02040502050405020303" pitchFamily="18" charset="0"/>
              </a:rPr>
              <a:t> </a:t>
            </a:r>
            <a:r>
              <a:rPr lang="en-US" dirty="0">
                <a:solidFill>
                  <a:schemeClr val="bg2">
                    <a:lumMod val="75000"/>
                  </a:schemeClr>
                </a:solidFill>
                <a:latin typeface="Georgia" panose="02040502050405020303" pitchFamily="18" charset="0"/>
              </a:rPr>
              <a:t>through physical skill development [TRAINING] or enabling interventions [MEDICATION]</a:t>
            </a:r>
          </a:p>
          <a:p>
            <a:pPr>
              <a:buFont typeface="+mj-lt"/>
              <a:buNone/>
            </a:pPr>
            <a:r>
              <a:rPr lang="en-US" u="sng" dirty="0">
                <a:solidFill>
                  <a:schemeClr val="bg2">
                    <a:lumMod val="75000"/>
                  </a:schemeClr>
                </a:solidFill>
                <a:latin typeface="Georgia" panose="02040502050405020303" pitchFamily="18" charset="0"/>
              </a:rPr>
              <a:t>Psychological capability:</a:t>
            </a:r>
            <a:r>
              <a:rPr lang="en-US" u="none" baseline="0" dirty="0">
                <a:solidFill>
                  <a:schemeClr val="bg2">
                    <a:lumMod val="75000"/>
                  </a:schemeClr>
                </a:solidFill>
                <a:latin typeface="Georgia" panose="02040502050405020303" pitchFamily="18" charset="0"/>
              </a:rPr>
              <a:t> </a:t>
            </a:r>
            <a:r>
              <a:rPr lang="en-US" dirty="0">
                <a:solidFill>
                  <a:schemeClr val="bg2">
                    <a:lumMod val="75000"/>
                  </a:schemeClr>
                </a:solidFill>
                <a:latin typeface="Georgia" panose="02040502050405020303" pitchFamily="18" charset="0"/>
              </a:rPr>
              <a:t>achieve</a:t>
            </a:r>
            <a:r>
              <a:rPr lang="en-US" baseline="0" dirty="0">
                <a:solidFill>
                  <a:schemeClr val="bg2">
                    <a:lumMod val="75000"/>
                  </a:schemeClr>
                </a:solidFill>
                <a:latin typeface="Georgia" panose="02040502050405020303" pitchFamily="18" charset="0"/>
              </a:rPr>
              <a:t> </a:t>
            </a:r>
            <a:r>
              <a:rPr lang="en-US" dirty="0">
                <a:solidFill>
                  <a:schemeClr val="bg2">
                    <a:lumMod val="75000"/>
                  </a:schemeClr>
                </a:solidFill>
                <a:latin typeface="Georgia" panose="02040502050405020303" pitchFamily="18" charset="0"/>
              </a:rPr>
              <a:t>through imparting knowledge or understanding [TRAINING or EDUCATION], training emotional, cognitive and/or </a:t>
            </a:r>
            <a:r>
              <a:rPr lang="en-US" dirty="0" err="1">
                <a:solidFill>
                  <a:schemeClr val="bg2">
                    <a:lumMod val="75000"/>
                  </a:schemeClr>
                </a:solidFill>
                <a:latin typeface="Georgia" panose="02040502050405020303" pitchFamily="18" charset="0"/>
              </a:rPr>
              <a:t>behavioural</a:t>
            </a:r>
            <a:r>
              <a:rPr lang="en-US" dirty="0">
                <a:solidFill>
                  <a:schemeClr val="bg2">
                    <a:lumMod val="75000"/>
                  </a:schemeClr>
                </a:solidFill>
                <a:latin typeface="Georgia" panose="02040502050405020303" pitchFamily="18" charset="0"/>
              </a:rPr>
              <a:t> skills]</a:t>
            </a:r>
            <a:endParaRPr lang="en-US" u="sng" dirty="0">
              <a:solidFill>
                <a:srgbClr val="333333"/>
              </a:solidFill>
              <a:latin typeface="Georgia" panose="02040502050405020303" pitchFamily="18" charset="0"/>
            </a:endParaRPr>
          </a:p>
          <a:p>
            <a:pPr>
              <a:buFont typeface="+mj-lt"/>
              <a:buNone/>
            </a:pPr>
            <a:endParaRPr lang="en-US" u="sng" dirty="0">
              <a:solidFill>
                <a:srgbClr val="333333"/>
              </a:solidFill>
              <a:latin typeface="Georgia" panose="02040502050405020303" pitchFamily="18" charset="0"/>
            </a:endParaRPr>
          </a:p>
          <a:p>
            <a:pPr>
              <a:buFont typeface="+mj-lt"/>
              <a:buNone/>
            </a:pPr>
            <a:r>
              <a:rPr lang="en-US" u="sng" dirty="0">
                <a:solidFill>
                  <a:srgbClr val="333333"/>
                </a:solidFill>
                <a:latin typeface="Georgia" panose="02040502050405020303" pitchFamily="18" charset="0"/>
              </a:rPr>
              <a:t>Physical and social opportunity</a:t>
            </a:r>
            <a:r>
              <a:rPr lang="en-US" dirty="0">
                <a:solidFill>
                  <a:srgbClr val="333333"/>
                </a:solidFill>
                <a:latin typeface="Georgia" panose="02040502050405020303" pitchFamily="18" charset="0"/>
              </a:rPr>
              <a:t> :</a:t>
            </a:r>
            <a:r>
              <a:rPr lang="en-US" baseline="0" dirty="0">
                <a:solidFill>
                  <a:srgbClr val="333333"/>
                </a:solidFill>
                <a:latin typeface="Georgia" panose="02040502050405020303" pitchFamily="18" charset="0"/>
              </a:rPr>
              <a:t> </a:t>
            </a:r>
            <a:r>
              <a:rPr lang="en-US" dirty="0">
                <a:solidFill>
                  <a:srgbClr val="333333"/>
                </a:solidFill>
                <a:latin typeface="Georgia" panose="02040502050405020303" pitchFamily="18" charset="0"/>
              </a:rPr>
              <a:t>achieve through environmental change</a:t>
            </a:r>
            <a:endParaRPr lang="en-US" b="0" i="0" u="none" strike="noStrike" dirty="0">
              <a:solidFill>
                <a:srgbClr val="333333"/>
              </a:solidFill>
              <a:effectLst/>
              <a:latin typeface="Georgia" panose="02040502050405020303" pitchFamily="18" charset="0"/>
            </a:endParaRPr>
          </a:p>
          <a:p>
            <a:endParaRPr lang="en-US" dirty="0"/>
          </a:p>
        </p:txBody>
      </p:sp>
      <p:sp>
        <p:nvSpPr>
          <p:cNvPr id="4" name="Slide Number Placeholder 3"/>
          <p:cNvSpPr>
            <a:spLocks noGrp="1"/>
          </p:cNvSpPr>
          <p:nvPr>
            <p:ph type="sldNum" sz="quarter" idx="10"/>
          </p:nvPr>
        </p:nvSpPr>
        <p:spPr/>
        <p:txBody>
          <a:bodyPr/>
          <a:lstStyle/>
          <a:p>
            <a:fld id="{D8115126-92A3-4E66-94F3-764B09D6FDD8}" type="slidenum">
              <a:rPr lang="en-US" smtClean="0"/>
              <a:t>73</a:t>
            </a:fld>
            <a:endParaRPr lang="en-US"/>
          </a:p>
        </p:txBody>
      </p:sp>
    </p:spTree>
    <p:extLst>
      <p:ext uri="{BB962C8B-B14F-4D97-AF65-F5344CB8AC3E}">
        <p14:creationId xmlns:p14="http://schemas.microsoft.com/office/powerpoint/2010/main" val="33407965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15126-92A3-4E66-94F3-764B09D6FDD8}" type="slidenum">
              <a:rPr lang="en-US" smtClean="0"/>
              <a:t>74</a:t>
            </a:fld>
            <a:endParaRPr lang="en-US"/>
          </a:p>
        </p:txBody>
      </p:sp>
    </p:spTree>
    <p:extLst>
      <p:ext uri="{BB962C8B-B14F-4D97-AF65-F5344CB8AC3E}">
        <p14:creationId xmlns:p14="http://schemas.microsoft.com/office/powerpoint/2010/main" val="29683793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dirty="0">
              <a:ea typeface="ＭＳ Ｐゴシック" panose="020B0600070205080204" pitchFamily="3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bg2"/>
                </a:solidFill>
                <a:latin typeface="Arial" panose="020B0604020202020204" pitchFamily="34" charset="0"/>
                <a:ea typeface="ＭＳ Ｐゴシック" panose="020B0600070205080204" pitchFamily="34" charset="-128"/>
              </a:defRPr>
            </a:lvl1pPr>
            <a:lvl2pPr marL="742950" indent="-285750">
              <a:defRPr sz="1300">
                <a:solidFill>
                  <a:schemeClr val="bg2"/>
                </a:solidFill>
                <a:latin typeface="Arial" panose="020B0604020202020204" pitchFamily="34" charset="0"/>
                <a:ea typeface="ＭＳ Ｐゴシック" panose="020B0600070205080204" pitchFamily="34" charset="-128"/>
              </a:defRPr>
            </a:lvl2pPr>
            <a:lvl3pPr marL="1143000" indent="-228600">
              <a:defRPr sz="1300">
                <a:solidFill>
                  <a:schemeClr val="bg2"/>
                </a:solidFill>
                <a:latin typeface="Arial" panose="020B0604020202020204" pitchFamily="34" charset="0"/>
                <a:ea typeface="ＭＳ Ｐゴシック" panose="020B0600070205080204" pitchFamily="34" charset="-128"/>
              </a:defRPr>
            </a:lvl3pPr>
            <a:lvl4pPr marL="1600200" indent="-228600">
              <a:defRPr sz="1300">
                <a:solidFill>
                  <a:schemeClr val="bg2"/>
                </a:solidFill>
                <a:latin typeface="Arial" panose="020B0604020202020204" pitchFamily="34" charset="0"/>
                <a:ea typeface="ＭＳ Ｐゴシック" panose="020B0600070205080204" pitchFamily="34" charset="-128"/>
              </a:defRPr>
            </a:lvl4pPr>
            <a:lvl5pPr marL="2057400" indent="-228600">
              <a:defRPr sz="1300">
                <a:solidFill>
                  <a:schemeClr val="bg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9pPr>
          </a:lstStyle>
          <a:p>
            <a:fld id="{252D7016-A773-45F5-8FA5-6CD65F733197}" type="slidenum">
              <a:rPr lang="en-US" altLang="en-US" sz="1200" smtClean="0">
                <a:solidFill>
                  <a:schemeClr val="tx1"/>
                </a:solidFill>
                <a:latin typeface="Times New Roman" panose="02020603050405020304" pitchFamily="18" charset="0"/>
              </a:rPr>
              <a:pPr/>
              <a:t>75</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579356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point is important. This is where I’m trying to convince you that theory is not</a:t>
            </a:r>
            <a:r>
              <a:rPr lang="en-US" baseline="0" dirty="0"/>
              <a:t> an ivory tower exercise; it’s a practical tool to help you ask questions, point you in the direction of answers, and helps you to put your results into relief with respect to what’s already known about the topic.</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9</a:t>
            </a:fld>
            <a:endParaRPr lang="en-US"/>
          </a:p>
        </p:txBody>
      </p:sp>
    </p:spTree>
    <p:extLst>
      <p:ext uri="{BB962C8B-B14F-4D97-AF65-F5344CB8AC3E}">
        <p14:creationId xmlns:p14="http://schemas.microsoft.com/office/powerpoint/2010/main" val="253107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list of some of the things that theories, models and frameworks can do. I’ll highlight</a:t>
            </a:r>
            <a:r>
              <a:rPr lang="en-US" baseline="0" dirty="0"/>
              <a:t> just a couple of things here: identify key constructs – gives you a lens (give example of differential diagnosis); inform data collection (interviews; what variables to include in the pull); analysis (coding); convey study’s larger context: extrapolating to other settings and </a:t>
            </a:r>
            <a:r>
              <a:rPr lang="en-US" baseline="0" dirty="0" err="1"/>
              <a:t>populaitons</a:t>
            </a:r>
            <a:r>
              <a:rPr lang="en-US" baseline="0" dirty="0"/>
              <a:t> (to some extent, there are things that we can generalize about).</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10</a:t>
            </a:fld>
            <a:endParaRPr lang="en-US"/>
          </a:p>
        </p:txBody>
      </p:sp>
    </p:spTree>
    <p:extLst>
      <p:ext uri="{BB962C8B-B14F-4D97-AF65-F5344CB8AC3E}">
        <p14:creationId xmlns:p14="http://schemas.microsoft.com/office/powerpoint/2010/main" val="3605450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done</a:t>
            </a:r>
            <a:r>
              <a:rPr lang="en-US" baseline="0" dirty="0"/>
              <a:t> some work to develop a tool to help people choose a theory. Unfortunately, the tool doesn’t help to identify a theory; it only helps people choose from among candidate theories and evaluate their relevance for a project. But here are some things that it encourages you to consider: </a:t>
            </a:r>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11</a:t>
            </a:fld>
            <a:endParaRPr lang="en-US"/>
          </a:p>
        </p:txBody>
      </p:sp>
    </p:spTree>
    <p:extLst>
      <p:ext uri="{BB962C8B-B14F-4D97-AF65-F5344CB8AC3E}">
        <p14:creationId xmlns:p14="http://schemas.microsoft.com/office/powerpoint/2010/main" val="1475450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33DF15-B63D-4B4F-A2DB-596CFE6413CD}" type="slidenum">
              <a:rPr lang="en-US" smtClean="0"/>
              <a:t>12</a:t>
            </a:fld>
            <a:endParaRPr lang="en-US"/>
          </a:p>
        </p:txBody>
      </p:sp>
    </p:spTree>
    <p:extLst>
      <p:ext uri="{BB962C8B-B14F-4D97-AF65-F5344CB8AC3E}">
        <p14:creationId xmlns:p14="http://schemas.microsoft.com/office/powerpoint/2010/main" val="287192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6E0FA-75A2-4A5B-BB76-FEFF56983D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CD924E-466F-4C5D-9010-628DA7DEA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A9701E-59FF-4FD4-A946-AFDEDA1AF167}"/>
              </a:ext>
            </a:extLst>
          </p:cNvPr>
          <p:cNvSpPr>
            <a:spLocks noGrp="1"/>
          </p:cNvSpPr>
          <p:nvPr>
            <p:ph type="dt" sz="half" idx="10"/>
          </p:nvPr>
        </p:nvSpPr>
        <p:spPr/>
        <p:txBody>
          <a:bodyPr/>
          <a:lstStyle/>
          <a:p>
            <a:fld id="{4EDD9FD5-671D-402E-B020-1B1777C8B776}" type="datetimeFigureOut">
              <a:rPr lang="en-US" smtClean="0"/>
              <a:t>1/27/2022</a:t>
            </a:fld>
            <a:endParaRPr lang="en-US"/>
          </a:p>
        </p:txBody>
      </p:sp>
      <p:sp>
        <p:nvSpPr>
          <p:cNvPr id="5" name="Footer Placeholder 4">
            <a:extLst>
              <a:ext uri="{FF2B5EF4-FFF2-40B4-BE49-F238E27FC236}">
                <a16:creationId xmlns:a16="http://schemas.microsoft.com/office/drawing/2014/main" id="{A8CF3BBF-90BA-4305-BBF0-7E1CEFF71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C4F9B-0185-4B80-B214-B9A29E3BD7B1}"/>
              </a:ext>
            </a:extLst>
          </p:cNvPr>
          <p:cNvSpPr>
            <a:spLocks noGrp="1"/>
          </p:cNvSpPr>
          <p:nvPr>
            <p:ph type="sldNum" sz="quarter" idx="12"/>
          </p:nvPr>
        </p:nvSpPr>
        <p:spPr/>
        <p:txBody>
          <a:bodyPr/>
          <a:lstStyle/>
          <a:p>
            <a:fld id="{C8181258-DC5E-492D-91C7-7AC6B248CDC6}" type="slidenum">
              <a:rPr lang="en-US" smtClean="0"/>
              <a:t>‹#›</a:t>
            </a:fld>
            <a:endParaRPr lang="en-US"/>
          </a:p>
        </p:txBody>
      </p:sp>
    </p:spTree>
    <p:extLst>
      <p:ext uri="{BB962C8B-B14F-4D97-AF65-F5344CB8AC3E}">
        <p14:creationId xmlns:p14="http://schemas.microsoft.com/office/powerpoint/2010/main" val="357073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EDEC-E23D-4A86-8B93-88F49CDDD8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0AD2D0-E12E-4256-88EE-D7EE979290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1B108-5C80-4A77-93E0-E56127DA3B76}"/>
              </a:ext>
            </a:extLst>
          </p:cNvPr>
          <p:cNvSpPr>
            <a:spLocks noGrp="1"/>
          </p:cNvSpPr>
          <p:nvPr>
            <p:ph type="dt" sz="half" idx="10"/>
          </p:nvPr>
        </p:nvSpPr>
        <p:spPr/>
        <p:txBody>
          <a:bodyPr/>
          <a:lstStyle/>
          <a:p>
            <a:fld id="{4EDD9FD5-671D-402E-B020-1B1777C8B776}" type="datetimeFigureOut">
              <a:rPr lang="en-US" smtClean="0"/>
              <a:t>1/27/2022</a:t>
            </a:fld>
            <a:endParaRPr lang="en-US"/>
          </a:p>
        </p:txBody>
      </p:sp>
      <p:sp>
        <p:nvSpPr>
          <p:cNvPr id="5" name="Footer Placeholder 4">
            <a:extLst>
              <a:ext uri="{FF2B5EF4-FFF2-40B4-BE49-F238E27FC236}">
                <a16:creationId xmlns:a16="http://schemas.microsoft.com/office/drawing/2014/main" id="{570EFE57-E8FF-4960-9DFD-D9C29620DE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90511-9B42-4354-9ABC-C7AE9DAEF49F}"/>
              </a:ext>
            </a:extLst>
          </p:cNvPr>
          <p:cNvSpPr>
            <a:spLocks noGrp="1"/>
          </p:cNvSpPr>
          <p:nvPr>
            <p:ph type="sldNum" sz="quarter" idx="12"/>
          </p:nvPr>
        </p:nvSpPr>
        <p:spPr/>
        <p:txBody>
          <a:bodyPr/>
          <a:lstStyle/>
          <a:p>
            <a:fld id="{C8181258-DC5E-492D-91C7-7AC6B248CDC6}" type="slidenum">
              <a:rPr lang="en-US" smtClean="0"/>
              <a:t>‹#›</a:t>
            </a:fld>
            <a:endParaRPr lang="en-US"/>
          </a:p>
        </p:txBody>
      </p:sp>
    </p:spTree>
    <p:extLst>
      <p:ext uri="{BB962C8B-B14F-4D97-AF65-F5344CB8AC3E}">
        <p14:creationId xmlns:p14="http://schemas.microsoft.com/office/powerpoint/2010/main" val="236145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CF9101-A93A-42CA-9840-2CFCB269FE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494D3A-68E3-4399-85F0-A40608E473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0892C-2AD8-4CBE-9555-17631A01C590}"/>
              </a:ext>
            </a:extLst>
          </p:cNvPr>
          <p:cNvSpPr>
            <a:spLocks noGrp="1"/>
          </p:cNvSpPr>
          <p:nvPr>
            <p:ph type="dt" sz="half" idx="10"/>
          </p:nvPr>
        </p:nvSpPr>
        <p:spPr/>
        <p:txBody>
          <a:bodyPr/>
          <a:lstStyle/>
          <a:p>
            <a:fld id="{4EDD9FD5-671D-402E-B020-1B1777C8B776}" type="datetimeFigureOut">
              <a:rPr lang="en-US" smtClean="0"/>
              <a:t>1/27/2022</a:t>
            </a:fld>
            <a:endParaRPr lang="en-US"/>
          </a:p>
        </p:txBody>
      </p:sp>
      <p:sp>
        <p:nvSpPr>
          <p:cNvPr id="5" name="Footer Placeholder 4">
            <a:extLst>
              <a:ext uri="{FF2B5EF4-FFF2-40B4-BE49-F238E27FC236}">
                <a16:creationId xmlns:a16="http://schemas.microsoft.com/office/drawing/2014/main" id="{66B50BA0-A568-4D49-A2AC-93CF6C83E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FC629-4EF9-431F-99DC-364998394ABA}"/>
              </a:ext>
            </a:extLst>
          </p:cNvPr>
          <p:cNvSpPr>
            <a:spLocks noGrp="1"/>
          </p:cNvSpPr>
          <p:nvPr>
            <p:ph type="sldNum" sz="quarter" idx="12"/>
          </p:nvPr>
        </p:nvSpPr>
        <p:spPr/>
        <p:txBody>
          <a:bodyPr/>
          <a:lstStyle/>
          <a:p>
            <a:fld id="{C8181258-DC5E-492D-91C7-7AC6B248CDC6}" type="slidenum">
              <a:rPr lang="en-US" smtClean="0"/>
              <a:t>‹#›</a:t>
            </a:fld>
            <a:endParaRPr lang="en-US"/>
          </a:p>
        </p:txBody>
      </p:sp>
    </p:spTree>
    <p:extLst>
      <p:ext uri="{BB962C8B-B14F-4D97-AF65-F5344CB8AC3E}">
        <p14:creationId xmlns:p14="http://schemas.microsoft.com/office/powerpoint/2010/main" val="3863221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solidFill>
            <a:srgbClr val="741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Tree>
    <p:extLst>
      <p:ext uri="{BB962C8B-B14F-4D97-AF65-F5344CB8AC3E}">
        <p14:creationId xmlns:p14="http://schemas.microsoft.com/office/powerpoint/2010/main" val="4099414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rgbClr val="4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rgbClr val="9F6573"/>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a:t>2</a:t>
            </a:r>
          </a:p>
        </p:txBody>
      </p:sp>
    </p:spTree>
    <p:extLst>
      <p:ext uri="{BB962C8B-B14F-4D97-AF65-F5344CB8AC3E}">
        <p14:creationId xmlns:p14="http://schemas.microsoft.com/office/powerpoint/2010/main" val="3267375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1167124"/>
            <a:ext cx="9296400" cy="2641756"/>
          </a:xfrm>
          <a:prstGeom prst="rect">
            <a:avLst/>
          </a:prstGeom>
        </p:spPr>
        <p:txBody>
          <a:bodyPr anchor="b">
            <a:normAutofit/>
          </a:bodyPr>
          <a:lstStyle>
            <a:lvl1pPr marL="0" indent="0">
              <a:lnSpc>
                <a:spcPct val="100000"/>
              </a:lnSpc>
              <a:buNone/>
              <a:defRPr sz="5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pic>
        <p:nvPicPr>
          <p:cNvPr id="9" name="Picture 8"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053" y="6487457"/>
            <a:ext cx="3233727" cy="163374"/>
          </a:xfrm>
          <a:prstGeom prst="rect">
            <a:avLst/>
          </a:prstGeom>
        </p:spPr>
      </p:pic>
      <p:pic>
        <p:nvPicPr>
          <p:cNvPr id="6" name="Picture 5"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4784" y="4006085"/>
            <a:ext cx="3045737" cy="112770"/>
          </a:xfrm>
          <a:prstGeom prst="rect">
            <a:avLst/>
          </a:prstGeom>
        </p:spPr>
      </p:pic>
    </p:spTree>
    <p:extLst>
      <p:ext uri="{BB962C8B-B14F-4D97-AF65-F5344CB8AC3E}">
        <p14:creationId xmlns:p14="http://schemas.microsoft.com/office/powerpoint/2010/main" val="1136514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6" y="371510"/>
            <a:ext cx="10912883"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879073" y="1736726"/>
            <a:ext cx="1092828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Tree>
    <p:extLst>
      <p:ext uri="{BB962C8B-B14F-4D97-AF65-F5344CB8AC3E}">
        <p14:creationId xmlns:p14="http://schemas.microsoft.com/office/powerpoint/2010/main" val="2387698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022351" y="1736725"/>
            <a:ext cx="10695516"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sp>
        <p:nvSpPr>
          <p:cNvPr id="13" name="Text Placeholder 5"/>
          <p:cNvSpPr>
            <a:spLocks noGrp="1"/>
          </p:cNvSpPr>
          <p:nvPr>
            <p:ph type="body" sz="quarter" idx="10" hasCustomPrompt="1"/>
          </p:nvPr>
        </p:nvSpPr>
        <p:spPr>
          <a:xfrm>
            <a:off x="895676" y="371510"/>
            <a:ext cx="10912883"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4141" y="6487457"/>
            <a:ext cx="3233727" cy="16337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Tree>
    <p:extLst>
      <p:ext uri="{BB962C8B-B14F-4D97-AF65-F5344CB8AC3E}">
        <p14:creationId xmlns:p14="http://schemas.microsoft.com/office/powerpoint/2010/main" val="3686538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descr="ucseal_line_294.eps"/>
          <p:cNvPicPr>
            <a:picLocks noChangeAspect="1"/>
          </p:cNvPicPr>
          <p:nvPr userDrawn="1"/>
        </p:nvPicPr>
        <p:blipFill>
          <a:blip r:embed="rId2">
            <a:alphaModFix amt="10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52020" y="314384"/>
            <a:ext cx="9197473" cy="6898105"/>
          </a:xfrm>
          <a:prstGeom prst="rect">
            <a:avLst/>
          </a:prstGeom>
        </p:spPr>
      </p:pic>
      <p:sp>
        <p:nvSpPr>
          <p:cNvPr id="2" name="Title 1"/>
          <p:cNvSpPr>
            <a:spLocks noGrp="1"/>
          </p:cNvSpPr>
          <p:nvPr>
            <p:ph type="title"/>
          </p:nvPr>
        </p:nvSpPr>
        <p:spPr>
          <a:xfrm>
            <a:off x="2369420" y="3191936"/>
            <a:ext cx="9316697" cy="1570564"/>
          </a:xfrm>
        </p:spPr>
        <p:txBody>
          <a:bodyPr/>
          <a:lstStyle>
            <a:lvl1pPr>
              <a:defRPr>
                <a:solidFill>
                  <a:srgbClr val="FDB515"/>
                </a:solidFill>
                <a:latin typeface="Helvetica" panose="020B0604020202020204" pitchFamily="34" charset="0"/>
                <a:cs typeface="Helvetica" panose="020B0604020202020204" pitchFamily="34" charset="0"/>
              </a:defRPr>
            </a:lvl1pPr>
          </a:lstStyle>
          <a:p>
            <a:r>
              <a:rPr lang="en-US" dirty="0"/>
              <a:t>Click to edit Master title style</a:t>
            </a:r>
          </a:p>
        </p:txBody>
      </p:sp>
      <p:pic>
        <p:nvPicPr>
          <p:cNvPr id="4" name="Picture 3" descr="CHOIR_Berkeley_SPH_PP.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271" y="314384"/>
            <a:ext cx="3630896" cy="1172308"/>
          </a:xfrm>
          <a:prstGeom prst="rect">
            <a:avLst/>
          </a:prstGeom>
        </p:spPr>
      </p:pic>
      <p:sp>
        <p:nvSpPr>
          <p:cNvPr id="9" name="Text Placeholder 8"/>
          <p:cNvSpPr>
            <a:spLocks noGrp="1"/>
          </p:cNvSpPr>
          <p:nvPr>
            <p:ph type="body" sz="quarter" idx="11"/>
          </p:nvPr>
        </p:nvSpPr>
        <p:spPr>
          <a:xfrm>
            <a:off x="2402038" y="4951414"/>
            <a:ext cx="9284079" cy="1639887"/>
          </a:xfrm>
        </p:spPr>
        <p:txBody>
          <a:bodyPr/>
          <a:lstStyle>
            <a:lvl1pPr marL="0" indent="0">
              <a:buNone/>
              <a:defRPr>
                <a:solidFill>
                  <a:srgbClr val="003262"/>
                </a:solidFill>
              </a:defRPr>
            </a:lvl1pPr>
          </a:lstStyle>
          <a:p>
            <a:pPr lvl="0"/>
            <a:r>
              <a:rPr lang="en-US" dirty="0"/>
              <a:t>Click to edit Master text styles</a:t>
            </a:r>
          </a:p>
        </p:txBody>
      </p:sp>
    </p:spTree>
    <p:extLst>
      <p:ext uri="{BB962C8B-B14F-4D97-AF65-F5344CB8AC3E}">
        <p14:creationId xmlns:p14="http://schemas.microsoft.com/office/powerpoint/2010/main" val="150287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27F82-B3E0-4FCA-A686-35F8D3A01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24EEC3-B147-4968-85AD-AB5C79CF26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54C1DC-DD33-4538-BC9F-4AE396F103B7}"/>
              </a:ext>
            </a:extLst>
          </p:cNvPr>
          <p:cNvSpPr>
            <a:spLocks noGrp="1"/>
          </p:cNvSpPr>
          <p:nvPr>
            <p:ph type="dt" sz="half" idx="10"/>
          </p:nvPr>
        </p:nvSpPr>
        <p:spPr/>
        <p:txBody>
          <a:bodyPr/>
          <a:lstStyle/>
          <a:p>
            <a:fld id="{4EDD9FD5-671D-402E-B020-1B1777C8B776}" type="datetimeFigureOut">
              <a:rPr lang="en-US" smtClean="0"/>
              <a:t>1/27/2022</a:t>
            </a:fld>
            <a:endParaRPr lang="en-US"/>
          </a:p>
        </p:txBody>
      </p:sp>
      <p:sp>
        <p:nvSpPr>
          <p:cNvPr id="5" name="Footer Placeholder 4">
            <a:extLst>
              <a:ext uri="{FF2B5EF4-FFF2-40B4-BE49-F238E27FC236}">
                <a16:creationId xmlns:a16="http://schemas.microsoft.com/office/drawing/2014/main" id="{E5F27CC9-71C9-4310-90C2-2E718D422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851C1A-9B16-42BF-9585-0EF1376F7B0F}"/>
              </a:ext>
            </a:extLst>
          </p:cNvPr>
          <p:cNvSpPr>
            <a:spLocks noGrp="1"/>
          </p:cNvSpPr>
          <p:nvPr>
            <p:ph type="sldNum" sz="quarter" idx="12"/>
          </p:nvPr>
        </p:nvSpPr>
        <p:spPr/>
        <p:txBody>
          <a:bodyPr/>
          <a:lstStyle/>
          <a:p>
            <a:fld id="{C8181258-DC5E-492D-91C7-7AC6B248CDC6}" type="slidenum">
              <a:rPr lang="en-US" smtClean="0"/>
              <a:t>‹#›</a:t>
            </a:fld>
            <a:endParaRPr lang="en-US"/>
          </a:p>
        </p:txBody>
      </p:sp>
    </p:spTree>
    <p:extLst>
      <p:ext uri="{BB962C8B-B14F-4D97-AF65-F5344CB8AC3E}">
        <p14:creationId xmlns:p14="http://schemas.microsoft.com/office/powerpoint/2010/main" val="312502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5E4F-4837-40C5-887F-8B5C66FBF2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815864-C7F6-41CF-BC77-E8C99F7ACD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EBB111-4D00-4F9C-8F9B-11BCC7E035B0}"/>
              </a:ext>
            </a:extLst>
          </p:cNvPr>
          <p:cNvSpPr>
            <a:spLocks noGrp="1"/>
          </p:cNvSpPr>
          <p:nvPr>
            <p:ph type="dt" sz="half" idx="10"/>
          </p:nvPr>
        </p:nvSpPr>
        <p:spPr/>
        <p:txBody>
          <a:bodyPr/>
          <a:lstStyle/>
          <a:p>
            <a:fld id="{4EDD9FD5-671D-402E-B020-1B1777C8B776}" type="datetimeFigureOut">
              <a:rPr lang="en-US" smtClean="0"/>
              <a:t>1/27/2022</a:t>
            </a:fld>
            <a:endParaRPr lang="en-US"/>
          </a:p>
        </p:txBody>
      </p:sp>
      <p:sp>
        <p:nvSpPr>
          <p:cNvPr id="5" name="Footer Placeholder 4">
            <a:extLst>
              <a:ext uri="{FF2B5EF4-FFF2-40B4-BE49-F238E27FC236}">
                <a16:creationId xmlns:a16="http://schemas.microsoft.com/office/drawing/2014/main" id="{2638CB4B-059C-44BE-BB96-8D03DE674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72934-F2AE-4335-BFB5-58E7B2FE7736}"/>
              </a:ext>
            </a:extLst>
          </p:cNvPr>
          <p:cNvSpPr>
            <a:spLocks noGrp="1"/>
          </p:cNvSpPr>
          <p:nvPr>
            <p:ph type="sldNum" sz="quarter" idx="12"/>
          </p:nvPr>
        </p:nvSpPr>
        <p:spPr/>
        <p:txBody>
          <a:bodyPr/>
          <a:lstStyle/>
          <a:p>
            <a:fld id="{C8181258-DC5E-492D-91C7-7AC6B248CDC6}" type="slidenum">
              <a:rPr lang="en-US" smtClean="0"/>
              <a:t>‹#›</a:t>
            </a:fld>
            <a:endParaRPr lang="en-US"/>
          </a:p>
        </p:txBody>
      </p:sp>
    </p:spTree>
    <p:extLst>
      <p:ext uri="{BB962C8B-B14F-4D97-AF65-F5344CB8AC3E}">
        <p14:creationId xmlns:p14="http://schemas.microsoft.com/office/powerpoint/2010/main" val="63263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15199-0D4F-4CD3-BED1-5BA6724F5C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0710EA-00F5-4D4A-AC67-B280A2E572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02F31F-9753-4462-AA15-43661AB74B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CE64BB-3F2E-4A11-97D4-9801B51A8EC9}"/>
              </a:ext>
            </a:extLst>
          </p:cNvPr>
          <p:cNvSpPr>
            <a:spLocks noGrp="1"/>
          </p:cNvSpPr>
          <p:nvPr>
            <p:ph type="dt" sz="half" idx="10"/>
          </p:nvPr>
        </p:nvSpPr>
        <p:spPr/>
        <p:txBody>
          <a:bodyPr/>
          <a:lstStyle/>
          <a:p>
            <a:fld id="{4EDD9FD5-671D-402E-B020-1B1777C8B776}" type="datetimeFigureOut">
              <a:rPr lang="en-US" smtClean="0"/>
              <a:t>1/27/2022</a:t>
            </a:fld>
            <a:endParaRPr lang="en-US"/>
          </a:p>
        </p:txBody>
      </p:sp>
      <p:sp>
        <p:nvSpPr>
          <p:cNvPr id="6" name="Footer Placeholder 5">
            <a:extLst>
              <a:ext uri="{FF2B5EF4-FFF2-40B4-BE49-F238E27FC236}">
                <a16:creationId xmlns:a16="http://schemas.microsoft.com/office/drawing/2014/main" id="{355E7461-DC80-43A1-8008-2E1D845AA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F1ACC6-51FB-472E-BDC6-A0E238C3238A}"/>
              </a:ext>
            </a:extLst>
          </p:cNvPr>
          <p:cNvSpPr>
            <a:spLocks noGrp="1"/>
          </p:cNvSpPr>
          <p:nvPr>
            <p:ph type="sldNum" sz="quarter" idx="12"/>
          </p:nvPr>
        </p:nvSpPr>
        <p:spPr/>
        <p:txBody>
          <a:bodyPr/>
          <a:lstStyle/>
          <a:p>
            <a:fld id="{C8181258-DC5E-492D-91C7-7AC6B248CDC6}" type="slidenum">
              <a:rPr lang="en-US" smtClean="0"/>
              <a:t>‹#›</a:t>
            </a:fld>
            <a:endParaRPr lang="en-US"/>
          </a:p>
        </p:txBody>
      </p:sp>
    </p:spTree>
    <p:extLst>
      <p:ext uri="{BB962C8B-B14F-4D97-AF65-F5344CB8AC3E}">
        <p14:creationId xmlns:p14="http://schemas.microsoft.com/office/powerpoint/2010/main" val="326712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E0BF-9CB0-41EC-897A-14B207F861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64A216-2250-41A8-9362-963037FA1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AE2AE9-B7C4-434E-BD7F-14C11A1ED8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9E0018-7E3A-4DFD-A7D4-04055BAD9C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AA91C-851F-4A42-80FB-24B3B4B8FE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D86657-FE09-4752-914A-2D216DB2E70E}"/>
              </a:ext>
            </a:extLst>
          </p:cNvPr>
          <p:cNvSpPr>
            <a:spLocks noGrp="1"/>
          </p:cNvSpPr>
          <p:nvPr>
            <p:ph type="dt" sz="half" idx="10"/>
          </p:nvPr>
        </p:nvSpPr>
        <p:spPr/>
        <p:txBody>
          <a:bodyPr/>
          <a:lstStyle/>
          <a:p>
            <a:fld id="{4EDD9FD5-671D-402E-B020-1B1777C8B776}" type="datetimeFigureOut">
              <a:rPr lang="en-US" smtClean="0"/>
              <a:t>1/27/2022</a:t>
            </a:fld>
            <a:endParaRPr lang="en-US"/>
          </a:p>
        </p:txBody>
      </p:sp>
      <p:sp>
        <p:nvSpPr>
          <p:cNvPr id="8" name="Footer Placeholder 7">
            <a:extLst>
              <a:ext uri="{FF2B5EF4-FFF2-40B4-BE49-F238E27FC236}">
                <a16:creationId xmlns:a16="http://schemas.microsoft.com/office/drawing/2014/main" id="{0217BBF8-FFE3-4E4D-9D34-6A9B3B46EB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92DF53-12FB-405F-8932-F9276F9B603B}"/>
              </a:ext>
            </a:extLst>
          </p:cNvPr>
          <p:cNvSpPr>
            <a:spLocks noGrp="1"/>
          </p:cNvSpPr>
          <p:nvPr>
            <p:ph type="sldNum" sz="quarter" idx="12"/>
          </p:nvPr>
        </p:nvSpPr>
        <p:spPr/>
        <p:txBody>
          <a:bodyPr/>
          <a:lstStyle/>
          <a:p>
            <a:fld id="{C8181258-DC5E-492D-91C7-7AC6B248CDC6}" type="slidenum">
              <a:rPr lang="en-US" smtClean="0"/>
              <a:t>‹#›</a:t>
            </a:fld>
            <a:endParaRPr lang="en-US"/>
          </a:p>
        </p:txBody>
      </p:sp>
    </p:spTree>
    <p:extLst>
      <p:ext uri="{BB962C8B-B14F-4D97-AF65-F5344CB8AC3E}">
        <p14:creationId xmlns:p14="http://schemas.microsoft.com/office/powerpoint/2010/main" val="76264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C42F-E9C8-4531-9F8F-9F7690D0D2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849CC1-A22A-4D29-8C37-81C4CF2DAB01}"/>
              </a:ext>
            </a:extLst>
          </p:cNvPr>
          <p:cNvSpPr>
            <a:spLocks noGrp="1"/>
          </p:cNvSpPr>
          <p:nvPr>
            <p:ph type="dt" sz="half" idx="10"/>
          </p:nvPr>
        </p:nvSpPr>
        <p:spPr/>
        <p:txBody>
          <a:bodyPr/>
          <a:lstStyle/>
          <a:p>
            <a:fld id="{4EDD9FD5-671D-402E-B020-1B1777C8B776}" type="datetimeFigureOut">
              <a:rPr lang="en-US" smtClean="0"/>
              <a:t>1/27/2022</a:t>
            </a:fld>
            <a:endParaRPr lang="en-US"/>
          </a:p>
        </p:txBody>
      </p:sp>
      <p:sp>
        <p:nvSpPr>
          <p:cNvPr id="4" name="Footer Placeholder 3">
            <a:extLst>
              <a:ext uri="{FF2B5EF4-FFF2-40B4-BE49-F238E27FC236}">
                <a16:creationId xmlns:a16="http://schemas.microsoft.com/office/drawing/2014/main" id="{04487129-74C1-4BF9-A61A-D64E7DBDB8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0BF2E-3A5F-4D14-9F0B-FE8DE5564955}"/>
              </a:ext>
            </a:extLst>
          </p:cNvPr>
          <p:cNvSpPr>
            <a:spLocks noGrp="1"/>
          </p:cNvSpPr>
          <p:nvPr>
            <p:ph type="sldNum" sz="quarter" idx="12"/>
          </p:nvPr>
        </p:nvSpPr>
        <p:spPr/>
        <p:txBody>
          <a:bodyPr/>
          <a:lstStyle/>
          <a:p>
            <a:fld id="{C8181258-DC5E-492D-91C7-7AC6B248CDC6}" type="slidenum">
              <a:rPr lang="en-US" smtClean="0"/>
              <a:t>‹#›</a:t>
            </a:fld>
            <a:endParaRPr lang="en-US"/>
          </a:p>
        </p:txBody>
      </p:sp>
    </p:spTree>
    <p:extLst>
      <p:ext uri="{BB962C8B-B14F-4D97-AF65-F5344CB8AC3E}">
        <p14:creationId xmlns:p14="http://schemas.microsoft.com/office/powerpoint/2010/main" val="427757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0322DB-5C11-4EFF-87E4-E3EDE5B8EAD5}"/>
              </a:ext>
            </a:extLst>
          </p:cNvPr>
          <p:cNvSpPr>
            <a:spLocks noGrp="1"/>
          </p:cNvSpPr>
          <p:nvPr>
            <p:ph type="dt" sz="half" idx="10"/>
          </p:nvPr>
        </p:nvSpPr>
        <p:spPr/>
        <p:txBody>
          <a:bodyPr/>
          <a:lstStyle/>
          <a:p>
            <a:fld id="{4EDD9FD5-671D-402E-B020-1B1777C8B776}" type="datetimeFigureOut">
              <a:rPr lang="en-US" smtClean="0"/>
              <a:t>1/27/2022</a:t>
            </a:fld>
            <a:endParaRPr lang="en-US"/>
          </a:p>
        </p:txBody>
      </p:sp>
      <p:sp>
        <p:nvSpPr>
          <p:cNvPr id="3" name="Footer Placeholder 2">
            <a:extLst>
              <a:ext uri="{FF2B5EF4-FFF2-40B4-BE49-F238E27FC236}">
                <a16:creationId xmlns:a16="http://schemas.microsoft.com/office/drawing/2014/main" id="{C33BF182-0179-496F-8829-1460D96CC4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51F7D5-5345-4BD1-812B-5602895AE9C9}"/>
              </a:ext>
            </a:extLst>
          </p:cNvPr>
          <p:cNvSpPr>
            <a:spLocks noGrp="1"/>
          </p:cNvSpPr>
          <p:nvPr>
            <p:ph type="sldNum" sz="quarter" idx="12"/>
          </p:nvPr>
        </p:nvSpPr>
        <p:spPr/>
        <p:txBody>
          <a:bodyPr/>
          <a:lstStyle/>
          <a:p>
            <a:fld id="{C8181258-DC5E-492D-91C7-7AC6B248CDC6}" type="slidenum">
              <a:rPr lang="en-US" smtClean="0"/>
              <a:t>‹#›</a:t>
            </a:fld>
            <a:endParaRPr lang="en-US"/>
          </a:p>
        </p:txBody>
      </p:sp>
    </p:spTree>
    <p:extLst>
      <p:ext uri="{BB962C8B-B14F-4D97-AF65-F5344CB8AC3E}">
        <p14:creationId xmlns:p14="http://schemas.microsoft.com/office/powerpoint/2010/main" val="28046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A3B61-E719-47E2-BCBE-EAE960F3DE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6320AB-EE6A-46C3-8CD9-929481A49E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5E6F3E-022C-4B26-97F2-0D1067A01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2E72BE-3CBB-48C2-8CB4-E17AAC2D9262}"/>
              </a:ext>
            </a:extLst>
          </p:cNvPr>
          <p:cNvSpPr>
            <a:spLocks noGrp="1"/>
          </p:cNvSpPr>
          <p:nvPr>
            <p:ph type="dt" sz="half" idx="10"/>
          </p:nvPr>
        </p:nvSpPr>
        <p:spPr/>
        <p:txBody>
          <a:bodyPr/>
          <a:lstStyle/>
          <a:p>
            <a:fld id="{4EDD9FD5-671D-402E-B020-1B1777C8B776}" type="datetimeFigureOut">
              <a:rPr lang="en-US" smtClean="0"/>
              <a:t>1/27/2022</a:t>
            </a:fld>
            <a:endParaRPr lang="en-US"/>
          </a:p>
        </p:txBody>
      </p:sp>
      <p:sp>
        <p:nvSpPr>
          <p:cNvPr id="6" name="Footer Placeholder 5">
            <a:extLst>
              <a:ext uri="{FF2B5EF4-FFF2-40B4-BE49-F238E27FC236}">
                <a16:creationId xmlns:a16="http://schemas.microsoft.com/office/drawing/2014/main" id="{490EDDDE-8352-45B3-9896-216AED1A39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564D9-CF44-4096-AD6F-B0FD9A9C9F9B}"/>
              </a:ext>
            </a:extLst>
          </p:cNvPr>
          <p:cNvSpPr>
            <a:spLocks noGrp="1"/>
          </p:cNvSpPr>
          <p:nvPr>
            <p:ph type="sldNum" sz="quarter" idx="12"/>
          </p:nvPr>
        </p:nvSpPr>
        <p:spPr/>
        <p:txBody>
          <a:bodyPr/>
          <a:lstStyle/>
          <a:p>
            <a:fld id="{C8181258-DC5E-492D-91C7-7AC6B248CDC6}" type="slidenum">
              <a:rPr lang="en-US" smtClean="0"/>
              <a:t>‹#›</a:t>
            </a:fld>
            <a:endParaRPr lang="en-US"/>
          </a:p>
        </p:txBody>
      </p:sp>
    </p:spTree>
    <p:extLst>
      <p:ext uri="{BB962C8B-B14F-4D97-AF65-F5344CB8AC3E}">
        <p14:creationId xmlns:p14="http://schemas.microsoft.com/office/powerpoint/2010/main" val="255461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5BEC8-F11C-400D-A8F7-E452F9744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8BC471-E1DE-410D-8889-D897D2F888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BD5342-C5E9-47B2-B111-9B9C9EECCB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B83A6D-7958-4AA2-8346-C71EC20D032D}"/>
              </a:ext>
            </a:extLst>
          </p:cNvPr>
          <p:cNvSpPr>
            <a:spLocks noGrp="1"/>
          </p:cNvSpPr>
          <p:nvPr>
            <p:ph type="dt" sz="half" idx="10"/>
          </p:nvPr>
        </p:nvSpPr>
        <p:spPr/>
        <p:txBody>
          <a:bodyPr/>
          <a:lstStyle/>
          <a:p>
            <a:fld id="{4EDD9FD5-671D-402E-B020-1B1777C8B776}" type="datetimeFigureOut">
              <a:rPr lang="en-US" smtClean="0"/>
              <a:t>1/27/2022</a:t>
            </a:fld>
            <a:endParaRPr lang="en-US"/>
          </a:p>
        </p:txBody>
      </p:sp>
      <p:sp>
        <p:nvSpPr>
          <p:cNvPr id="6" name="Footer Placeholder 5">
            <a:extLst>
              <a:ext uri="{FF2B5EF4-FFF2-40B4-BE49-F238E27FC236}">
                <a16:creationId xmlns:a16="http://schemas.microsoft.com/office/drawing/2014/main" id="{C4012C3E-83F4-46A7-8E31-D4E5ED19CB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527B95-3B2D-4E8C-885E-7BE30EE4E2CA}"/>
              </a:ext>
            </a:extLst>
          </p:cNvPr>
          <p:cNvSpPr>
            <a:spLocks noGrp="1"/>
          </p:cNvSpPr>
          <p:nvPr>
            <p:ph type="sldNum" sz="quarter" idx="12"/>
          </p:nvPr>
        </p:nvSpPr>
        <p:spPr/>
        <p:txBody>
          <a:bodyPr/>
          <a:lstStyle/>
          <a:p>
            <a:fld id="{C8181258-DC5E-492D-91C7-7AC6B248CDC6}" type="slidenum">
              <a:rPr lang="en-US" smtClean="0"/>
              <a:t>‹#›</a:t>
            </a:fld>
            <a:endParaRPr lang="en-US"/>
          </a:p>
        </p:txBody>
      </p:sp>
    </p:spTree>
    <p:extLst>
      <p:ext uri="{BB962C8B-B14F-4D97-AF65-F5344CB8AC3E}">
        <p14:creationId xmlns:p14="http://schemas.microsoft.com/office/powerpoint/2010/main" val="97236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387786-AF24-48B0-A283-C55F862E7F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BC0FFC-A190-4CF9-8F7C-A58BDAF44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5CFFE-DB15-48B4-A8D7-C8518B465F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D9FD5-671D-402E-B020-1B1777C8B776}" type="datetimeFigureOut">
              <a:rPr lang="en-US" smtClean="0"/>
              <a:t>1/27/2022</a:t>
            </a:fld>
            <a:endParaRPr lang="en-US"/>
          </a:p>
        </p:txBody>
      </p:sp>
      <p:sp>
        <p:nvSpPr>
          <p:cNvPr id="5" name="Footer Placeholder 4">
            <a:extLst>
              <a:ext uri="{FF2B5EF4-FFF2-40B4-BE49-F238E27FC236}">
                <a16:creationId xmlns:a16="http://schemas.microsoft.com/office/drawing/2014/main" id="{9F8C9891-461F-4EF7-B51B-65E7EF315B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FAA442-B3D9-4219-82D9-9630FE7202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81258-DC5E-492D-91C7-7AC6B248CDC6}" type="slidenum">
              <a:rPr lang="en-US" smtClean="0"/>
              <a:t>‹#›</a:t>
            </a:fld>
            <a:endParaRPr lang="en-US"/>
          </a:p>
        </p:txBody>
      </p:sp>
    </p:spTree>
    <p:extLst>
      <p:ext uri="{BB962C8B-B14F-4D97-AF65-F5344CB8AC3E}">
        <p14:creationId xmlns:p14="http://schemas.microsoft.com/office/powerpoint/2010/main" val="1417111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_rels/slide6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_rels/slide7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8.jp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7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1308098" y="4656658"/>
            <a:ext cx="9575801" cy="1341242"/>
          </a:xfrm>
          <a:prstGeom prst="rect">
            <a:avLst/>
          </a:prstGeom>
        </p:spPr>
        <p:txBody>
          <a:bodyPr anchor="t">
            <a:normAutofit fontScale="90000"/>
          </a:bodyPr>
          <a:lstStyle/>
          <a:p>
            <a:pPr algn="ctr"/>
            <a:r>
              <a:rPr lang="en-US" dirty="0">
                <a:latin typeface="Adobe Devanagari" panose="02040503050201020203" pitchFamily="18" charset="0"/>
                <a:cs typeface="Adobe Devanagari" panose="02040503050201020203" pitchFamily="18" charset="0"/>
              </a:rPr>
              <a:t>2022 </a:t>
            </a:r>
            <a:br>
              <a:rPr lang="en-US" dirty="0"/>
            </a:br>
            <a:r>
              <a:rPr lang="en-US" dirty="0">
                <a:latin typeface="Adobe Devanagari" panose="02040503050201020203" pitchFamily="18" charset="0"/>
                <a:cs typeface="Adobe Devanagari" panose="02040503050201020203" pitchFamily="18" charset="0"/>
              </a:rPr>
              <a:t>Multilevel Intervention Training Institute </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4105739" y="6427479"/>
            <a:ext cx="4163397" cy="338549"/>
          </a:xfrm>
          <a:prstGeom prst="rect">
            <a:avLst/>
          </a:prstGeom>
        </p:spPr>
        <p:txBody>
          <a:bodyPr>
            <a:noAutofit/>
          </a:bodyPr>
          <a:lstStyle/>
          <a:p>
            <a:pPr algn="ctr"/>
            <a:r>
              <a:rPr lang="en-US" sz="2000" dirty="0">
                <a:latin typeface="Adobe Devanagari" panose="02040503050201020203" pitchFamily="18" charset="0"/>
                <a:ea typeface="Tahoma" panose="020B0604030504040204" pitchFamily="34" charset="0"/>
                <a:cs typeface="Adobe Devanagari" panose="02040503050201020203" pitchFamily="18" charset="0"/>
              </a:rPr>
              <a:t>January 27, 2022</a:t>
            </a:r>
          </a:p>
        </p:txBody>
      </p:sp>
      <p:pic>
        <p:nvPicPr>
          <p:cNvPr id="6" name="Picture 5">
            <a:extLst>
              <a:ext uri="{FF2B5EF4-FFF2-40B4-BE49-F238E27FC236}">
                <a16:creationId xmlns:a16="http://schemas.microsoft.com/office/drawing/2014/main" id="{C1F7C2F5-9B83-41FB-87CF-3C07BF8B84FC}"/>
              </a:ext>
            </a:extLst>
          </p:cNvPr>
          <p:cNvPicPr>
            <a:picLocks noChangeAspect="1"/>
          </p:cNvPicPr>
          <p:nvPr/>
        </p:nvPicPr>
        <p:blipFill rotWithShape="1">
          <a:blip r:embed="rId2">
            <a:extLst>
              <a:ext uri="{28A0092B-C50C-407E-A947-70E740481C1C}">
                <a14:useLocalDpi xmlns:a14="http://schemas.microsoft.com/office/drawing/2010/main" val="0"/>
              </a:ext>
            </a:extLst>
          </a:blip>
          <a:srcRect t="18818" r="1" b="16860"/>
          <a:stretch/>
        </p:blipFill>
        <p:spPr>
          <a:xfrm>
            <a:off x="243839" y="373006"/>
            <a:ext cx="11704320" cy="3575539"/>
          </a:xfrm>
          <a:prstGeom prst="rect">
            <a:avLst/>
          </a:prstGeom>
        </p:spPr>
      </p:pic>
      <p:sp>
        <p:nvSpPr>
          <p:cNvPr id="7" name="Shape 62" title="Decorative">
            <a:extLst>
              <a:ext uri="{FF2B5EF4-FFF2-40B4-BE49-F238E27FC236}">
                <a16:creationId xmlns:a16="http://schemas.microsoft.com/office/drawing/2014/main" id="{5B1A07F9-DA7D-45BB-9873-5D908ED3C0FA}"/>
              </a:ext>
            </a:extLst>
          </p:cNvPr>
          <p:cNvSpPr/>
          <p:nvPr/>
        </p:nvSpPr>
        <p:spPr>
          <a:xfrm rot="16200000" flipV="1">
            <a:off x="6096000" y="4889576"/>
            <a:ext cx="0" cy="2188805"/>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theories, models, and frameworks (TMFs) do?</a:t>
            </a:r>
          </a:p>
        </p:txBody>
      </p:sp>
      <p:sp>
        <p:nvSpPr>
          <p:cNvPr id="3" name="Content Placeholder 2"/>
          <p:cNvSpPr>
            <a:spLocks noGrp="1"/>
          </p:cNvSpPr>
          <p:nvPr>
            <p:ph idx="1"/>
          </p:nvPr>
        </p:nvSpPr>
        <p:spPr>
          <a:xfrm>
            <a:off x="838200" y="1815465"/>
            <a:ext cx="10515600" cy="4351338"/>
          </a:xfrm>
        </p:spPr>
        <p:txBody>
          <a:bodyPr numCol="2">
            <a:normAutofit lnSpcReduction="10000"/>
          </a:bodyPr>
          <a:lstStyle/>
          <a:p>
            <a:pPr marL="514350" indent="-514350">
              <a:buFont typeface="+mj-lt"/>
              <a:buAutoNum type="arabicPeriod"/>
            </a:pPr>
            <a:r>
              <a:rPr lang="en-US" sz="3200" dirty="0"/>
              <a:t>Identify key constructs </a:t>
            </a:r>
          </a:p>
          <a:p>
            <a:pPr marL="514350" indent="-514350">
              <a:buFont typeface="+mj-lt"/>
              <a:buAutoNum type="arabicPeriod"/>
            </a:pPr>
            <a:r>
              <a:rPr lang="en-US" sz="3200" dirty="0"/>
              <a:t>Inform data collection</a:t>
            </a:r>
          </a:p>
          <a:p>
            <a:pPr marL="514350" indent="-514350">
              <a:buFont typeface="+mj-lt"/>
              <a:buAutoNum type="arabicPeriod"/>
            </a:pPr>
            <a:r>
              <a:rPr lang="en-US" sz="3200" dirty="0"/>
              <a:t>Guide (implementation) planning</a:t>
            </a:r>
          </a:p>
          <a:p>
            <a:pPr marL="514350" indent="-514350">
              <a:buFont typeface="+mj-lt"/>
              <a:buAutoNum type="arabicPeriod"/>
            </a:pPr>
            <a:r>
              <a:rPr lang="en-US" sz="3200" dirty="0"/>
              <a:t>Enhance conceptual clarity</a:t>
            </a:r>
          </a:p>
          <a:p>
            <a:pPr marL="514350" indent="-514350">
              <a:buFont typeface="+mj-lt"/>
              <a:buAutoNum type="arabicPeriod"/>
            </a:pPr>
            <a:r>
              <a:rPr lang="en-US" sz="3200" dirty="0"/>
              <a:t>Specify processes</a:t>
            </a:r>
          </a:p>
          <a:p>
            <a:pPr marL="514350" indent="-514350">
              <a:buFont typeface="+mj-lt"/>
              <a:buAutoNum type="arabicPeriod"/>
            </a:pPr>
            <a:r>
              <a:rPr lang="en-US" sz="3200" dirty="0"/>
              <a:t>Frame evaluation</a:t>
            </a:r>
          </a:p>
          <a:p>
            <a:pPr marL="514350" indent="-514350">
              <a:buFont typeface="+mj-lt"/>
              <a:buAutoNum type="arabicPeriod"/>
            </a:pPr>
            <a:r>
              <a:rPr lang="en-US" sz="3200" dirty="0"/>
              <a:t>Inform data analysis</a:t>
            </a:r>
          </a:p>
          <a:p>
            <a:pPr marL="514350" indent="-514350">
              <a:buFont typeface="+mj-lt"/>
              <a:buAutoNum type="arabicPeriod"/>
            </a:pPr>
            <a:r>
              <a:rPr lang="en-US" sz="3200" dirty="0"/>
              <a:t>Guide strategy selection </a:t>
            </a:r>
          </a:p>
          <a:p>
            <a:pPr marL="514350" indent="-514350">
              <a:buFont typeface="+mj-lt"/>
              <a:buAutoNum type="arabicPeriod"/>
            </a:pPr>
            <a:r>
              <a:rPr lang="en-US" sz="3200" dirty="0"/>
              <a:t>Specify outcomes</a:t>
            </a:r>
          </a:p>
          <a:p>
            <a:pPr marL="514350" indent="-514350">
              <a:buFont typeface="+mj-lt"/>
              <a:buAutoNum type="arabicPeriod"/>
            </a:pPr>
            <a:r>
              <a:rPr lang="en-US" sz="3200" dirty="0"/>
              <a:t>Clarify terminology</a:t>
            </a:r>
          </a:p>
          <a:p>
            <a:pPr marL="514350" indent="-514350">
              <a:buFont typeface="+mj-lt"/>
              <a:buAutoNum type="arabicPeriod"/>
            </a:pPr>
            <a:r>
              <a:rPr lang="en-US" sz="3200" dirty="0"/>
              <a:t>Convey study’s larger context </a:t>
            </a:r>
          </a:p>
          <a:p>
            <a:pPr marL="514350" indent="-514350">
              <a:buFont typeface="+mj-lt"/>
              <a:buAutoNum type="arabicPeriod"/>
            </a:pPr>
            <a:r>
              <a:rPr lang="en-US" sz="3200" dirty="0"/>
              <a:t>Hypothesize relationships</a:t>
            </a:r>
          </a:p>
          <a:p>
            <a:pPr marL="514350" indent="-514350">
              <a:buFont typeface="+mj-lt"/>
              <a:buAutoNum type="arabicPeriod"/>
            </a:pPr>
            <a:r>
              <a:rPr lang="en-US" sz="3200" dirty="0"/>
              <a:t>And more!</a:t>
            </a:r>
          </a:p>
        </p:txBody>
      </p:sp>
      <p:sp>
        <p:nvSpPr>
          <p:cNvPr id="4" name="TextBox 3"/>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t>Theory overview</a:t>
            </a:r>
            <a:r>
              <a:rPr lang="en-US" sz="1600" b="1" dirty="0">
                <a:solidFill>
                  <a:schemeClr val="bg1">
                    <a:lumMod val="65000"/>
                  </a:schemeClr>
                </a:solidFill>
              </a:rPr>
              <a:t>		Theory for multilevel research		Case example		Conclusions &amp; resources</a:t>
            </a:r>
          </a:p>
        </p:txBody>
      </p:sp>
      <p:sp>
        <p:nvSpPr>
          <p:cNvPr id="5" name="Slide Number Placeholder 4"/>
          <p:cNvSpPr>
            <a:spLocks noGrp="1"/>
          </p:cNvSpPr>
          <p:nvPr>
            <p:ph type="sldNum" sz="quarter" idx="12"/>
          </p:nvPr>
        </p:nvSpPr>
        <p:spPr/>
        <p:txBody>
          <a:bodyPr/>
          <a:lstStyle/>
          <a:p>
            <a:fld id="{88154F60-3A0F-4A71-A5B0-7A898B34BB41}" type="slidenum">
              <a:rPr lang="en-US" smtClean="0"/>
              <a:t>10</a:t>
            </a:fld>
            <a:endParaRPr lang="en-US"/>
          </a:p>
        </p:txBody>
      </p:sp>
      <p:sp>
        <p:nvSpPr>
          <p:cNvPr id="6" name="TextBox 5"/>
          <p:cNvSpPr txBox="1"/>
          <p:nvPr/>
        </p:nvSpPr>
        <p:spPr>
          <a:xfrm>
            <a:off x="9509760" y="6299200"/>
            <a:ext cx="2133600" cy="369332"/>
          </a:xfrm>
          <a:prstGeom prst="rect">
            <a:avLst/>
          </a:prstGeom>
          <a:noFill/>
        </p:spPr>
        <p:txBody>
          <a:bodyPr wrap="square" rtlCol="0">
            <a:spAutoFit/>
          </a:bodyPr>
          <a:lstStyle/>
          <a:p>
            <a:r>
              <a:rPr lang="en-US" dirty="0"/>
              <a:t>Birken et al. (2017)</a:t>
            </a:r>
          </a:p>
        </p:txBody>
      </p:sp>
    </p:spTree>
    <p:extLst>
      <p:ext uri="{BB962C8B-B14F-4D97-AF65-F5344CB8AC3E}">
        <p14:creationId xmlns:p14="http://schemas.microsoft.com/office/powerpoint/2010/main" val="99204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3045"/>
            <a:ext cx="10515600" cy="1325563"/>
          </a:xfrm>
        </p:spPr>
        <p:txBody>
          <a:bodyPr/>
          <a:lstStyle/>
          <a:p>
            <a:r>
              <a:rPr lang="en-US" dirty="0"/>
              <a:t>How do I choose a TMF?</a:t>
            </a:r>
          </a:p>
        </p:txBody>
      </p:sp>
      <p:sp>
        <p:nvSpPr>
          <p:cNvPr id="7" name="Content Placeholder 4"/>
          <p:cNvSpPr>
            <a:spLocks noGrp="1"/>
          </p:cNvSpPr>
          <p:nvPr>
            <p:ph idx="1"/>
          </p:nvPr>
        </p:nvSpPr>
        <p:spPr>
          <a:xfrm>
            <a:off x="838200" y="1825625"/>
            <a:ext cx="10515600" cy="4713720"/>
          </a:xfrm>
        </p:spPr>
        <p:txBody>
          <a:bodyPr numCol="2">
            <a:noAutofit/>
          </a:bodyPr>
          <a:lstStyle/>
          <a:p>
            <a:pPr marL="457200" indent="-457200">
              <a:buFont typeface="+mj-lt"/>
              <a:buAutoNum type="arabicPeriod"/>
            </a:pPr>
            <a:r>
              <a:rPr lang="en-US" sz="3200" b="1" u="sng" dirty="0"/>
              <a:t>Familiarity</a:t>
            </a:r>
          </a:p>
          <a:p>
            <a:pPr lvl="1" fontAlgn="ctr"/>
            <a:r>
              <a:rPr lang="en-US" dirty="0"/>
              <a:t>Uniqueness</a:t>
            </a:r>
            <a:endParaRPr lang="en-US" sz="4000" dirty="0"/>
          </a:p>
          <a:p>
            <a:pPr lvl="1" fontAlgn="ctr"/>
            <a:r>
              <a:rPr lang="en-US" dirty="0"/>
              <a:t>Approval</a:t>
            </a:r>
            <a:endParaRPr lang="en-US" sz="4000" dirty="0"/>
          </a:p>
          <a:p>
            <a:pPr lvl="1" fontAlgn="ctr"/>
            <a:r>
              <a:rPr lang="en-US" dirty="0"/>
              <a:t>Disciplinary origins</a:t>
            </a:r>
          </a:p>
        </p:txBody>
      </p:sp>
      <p:sp>
        <p:nvSpPr>
          <p:cNvPr id="8" name="TextBox 7"/>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t>Theory overview</a:t>
            </a:r>
            <a:r>
              <a:rPr lang="en-US" sz="1600" b="1" dirty="0">
                <a:solidFill>
                  <a:schemeClr val="bg1">
                    <a:lumMod val="65000"/>
                  </a:schemeClr>
                </a:solidFill>
              </a:rPr>
              <a:t>		Theory for multilevel research		Case example		Conclusions &amp; resources</a:t>
            </a:r>
          </a:p>
        </p:txBody>
      </p:sp>
      <p:pic>
        <p:nvPicPr>
          <p:cNvPr id="9" name="Picture 8"/>
          <p:cNvPicPr>
            <a:picLocks noChangeAspect="1"/>
          </p:cNvPicPr>
          <p:nvPr/>
        </p:nvPicPr>
        <p:blipFill>
          <a:blip r:embed="rId3"/>
          <a:stretch>
            <a:fillRect/>
          </a:stretch>
        </p:blipFill>
        <p:spPr>
          <a:xfrm>
            <a:off x="7874001" y="3664393"/>
            <a:ext cx="4057332" cy="3000249"/>
          </a:xfrm>
          <a:prstGeom prst="rect">
            <a:avLst/>
          </a:prstGeom>
        </p:spPr>
      </p:pic>
      <p:sp>
        <p:nvSpPr>
          <p:cNvPr id="10" name="Slide Number Placeholder 9"/>
          <p:cNvSpPr>
            <a:spLocks noGrp="1"/>
          </p:cNvSpPr>
          <p:nvPr>
            <p:ph type="sldNum" sz="quarter" idx="12"/>
          </p:nvPr>
        </p:nvSpPr>
        <p:spPr/>
        <p:txBody>
          <a:bodyPr/>
          <a:lstStyle/>
          <a:p>
            <a:fld id="{88154F60-3A0F-4A71-A5B0-7A898B34BB41}" type="slidenum">
              <a:rPr lang="en-US" smtClean="0"/>
              <a:t>11</a:t>
            </a:fld>
            <a:endParaRPr lang="en-US"/>
          </a:p>
        </p:txBody>
      </p:sp>
      <p:sp>
        <p:nvSpPr>
          <p:cNvPr id="11" name="TextBox 10"/>
          <p:cNvSpPr txBox="1"/>
          <p:nvPr/>
        </p:nvSpPr>
        <p:spPr>
          <a:xfrm>
            <a:off x="9509760" y="6299200"/>
            <a:ext cx="2133600" cy="369332"/>
          </a:xfrm>
          <a:prstGeom prst="rect">
            <a:avLst/>
          </a:prstGeom>
          <a:noFill/>
        </p:spPr>
        <p:txBody>
          <a:bodyPr wrap="square" rtlCol="0">
            <a:spAutoFit/>
          </a:bodyPr>
          <a:lstStyle/>
          <a:p>
            <a:r>
              <a:rPr lang="en-US" dirty="0"/>
              <a:t>Birken et al. (2018)</a:t>
            </a:r>
          </a:p>
        </p:txBody>
      </p:sp>
    </p:spTree>
    <p:extLst>
      <p:ext uri="{BB962C8B-B14F-4D97-AF65-F5344CB8AC3E}">
        <p14:creationId xmlns:p14="http://schemas.microsoft.com/office/powerpoint/2010/main" val="4180079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3045"/>
            <a:ext cx="10515600" cy="1325563"/>
          </a:xfrm>
        </p:spPr>
        <p:txBody>
          <a:bodyPr/>
          <a:lstStyle/>
          <a:p>
            <a:r>
              <a:rPr lang="en-US" dirty="0"/>
              <a:t>How do I choose a TMF?</a:t>
            </a:r>
          </a:p>
        </p:txBody>
      </p:sp>
      <p:sp>
        <p:nvSpPr>
          <p:cNvPr id="7" name="Content Placeholder 4"/>
          <p:cNvSpPr>
            <a:spLocks noGrp="1"/>
          </p:cNvSpPr>
          <p:nvPr>
            <p:ph idx="1"/>
          </p:nvPr>
        </p:nvSpPr>
        <p:spPr>
          <a:xfrm>
            <a:off x="838200" y="1825625"/>
            <a:ext cx="10515600" cy="4713720"/>
          </a:xfrm>
        </p:spPr>
        <p:txBody>
          <a:bodyPr numCol="2">
            <a:noAutofit/>
          </a:bodyPr>
          <a:lstStyle/>
          <a:p>
            <a:pPr marL="457200" indent="-457200">
              <a:buFont typeface="+mj-lt"/>
              <a:buAutoNum type="arabicPeriod" startAt="2"/>
            </a:pPr>
            <a:r>
              <a:rPr lang="en-US" sz="3200" b="1" u="sng" dirty="0"/>
              <a:t>Usability</a:t>
            </a:r>
          </a:p>
          <a:p>
            <a:pPr lvl="1" fontAlgn="ctr"/>
            <a:r>
              <a:rPr lang="en-US" dirty="0"/>
              <a:t>Inclusion of change strategies/techniques</a:t>
            </a:r>
          </a:p>
          <a:p>
            <a:pPr lvl="1" fontAlgn="ctr"/>
            <a:r>
              <a:rPr lang="en-US" dirty="0"/>
              <a:t>Process guidance</a:t>
            </a:r>
          </a:p>
          <a:p>
            <a:pPr lvl="1" fontAlgn="ctr"/>
            <a:r>
              <a:rPr lang="en-US" dirty="0"/>
              <a:t>Inclusion of a diagrammatic representation</a:t>
            </a:r>
          </a:p>
          <a:p>
            <a:pPr lvl="1" fontAlgn="ctr"/>
            <a:r>
              <a:rPr lang="en-US" dirty="0"/>
              <a:t>Simplicity/parsimony</a:t>
            </a:r>
          </a:p>
          <a:p>
            <a:pPr lvl="1" fontAlgn="ctr"/>
            <a:r>
              <a:rPr lang="en-US" dirty="0"/>
              <a:t>Description of a change process</a:t>
            </a:r>
          </a:p>
          <a:p>
            <a:pPr lvl="1" fontAlgn="ctr"/>
            <a:r>
              <a:rPr lang="en-US" dirty="0"/>
              <a:t>Accessibility </a:t>
            </a:r>
            <a:br>
              <a:rPr lang="en-US" dirty="0"/>
            </a:br>
            <a:br>
              <a:rPr lang="en-US" dirty="0"/>
            </a:br>
            <a:endParaRPr lang="en-US" dirty="0"/>
          </a:p>
        </p:txBody>
      </p:sp>
      <p:sp>
        <p:nvSpPr>
          <p:cNvPr id="4" name="TextBox 3"/>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t>Theory overview</a:t>
            </a:r>
            <a:r>
              <a:rPr lang="en-US" sz="1600" b="1" dirty="0">
                <a:solidFill>
                  <a:schemeClr val="bg1">
                    <a:lumMod val="65000"/>
                  </a:schemeClr>
                </a:solidFill>
              </a:rPr>
              <a:t>		Theory for multilevel research		Case example		Conclusions &amp; resources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774" y="3384578"/>
            <a:ext cx="4726305" cy="3000030"/>
          </a:xfrm>
          <a:prstGeom prst="rect">
            <a:avLst/>
          </a:prstGeom>
        </p:spPr>
      </p:pic>
      <p:sp>
        <p:nvSpPr>
          <p:cNvPr id="5" name="Slide Number Placeholder 4"/>
          <p:cNvSpPr>
            <a:spLocks noGrp="1"/>
          </p:cNvSpPr>
          <p:nvPr>
            <p:ph type="sldNum" sz="quarter" idx="12"/>
          </p:nvPr>
        </p:nvSpPr>
        <p:spPr/>
        <p:txBody>
          <a:bodyPr/>
          <a:lstStyle/>
          <a:p>
            <a:fld id="{88154F60-3A0F-4A71-A5B0-7A898B34BB41}" type="slidenum">
              <a:rPr lang="en-US" smtClean="0"/>
              <a:t>12</a:t>
            </a:fld>
            <a:endParaRPr lang="en-US"/>
          </a:p>
        </p:txBody>
      </p:sp>
      <p:sp>
        <p:nvSpPr>
          <p:cNvPr id="8" name="TextBox 7"/>
          <p:cNvSpPr txBox="1"/>
          <p:nvPr/>
        </p:nvSpPr>
        <p:spPr>
          <a:xfrm>
            <a:off x="9509760" y="6299200"/>
            <a:ext cx="2133600" cy="369332"/>
          </a:xfrm>
          <a:prstGeom prst="rect">
            <a:avLst/>
          </a:prstGeom>
          <a:noFill/>
        </p:spPr>
        <p:txBody>
          <a:bodyPr wrap="square" rtlCol="0">
            <a:spAutoFit/>
          </a:bodyPr>
          <a:lstStyle/>
          <a:p>
            <a:r>
              <a:rPr lang="en-US" dirty="0"/>
              <a:t>Birken et al. (2018)</a:t>
            </a:r>
          </a:p>
        </p:txBody>
      </p:sp>
    </p:spTree>
    <p:extLst>
      <p:ext uri="{BB962C8B-B14F-4D97-AF65-F5344CB8AC3E}">
        <p14:creationId xmlns:p14="http://schemas.microsoft.com/office/powerpoint/2010/main" val="157852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3045"/>
            <a:ext cx="10515600" cy="1325563"/>
          </a:xfrm>
        </p:spPr>
        <p:txBody>
          <a:bodyPr/>
          <a:lstStyle/>
          <a:p>
            <a:r>
              <a:rPr lang="en-US" dirty="0"/>
              <a:t>How do I choose a TMF?</a:t>
            </a:r>
          </a:p>
        </p:txBody>
      </p:sp>
      <p:sp>
        <p:nvSpPr>
          <p:cNvPr id="7" name="Content Placeholder 4"/>
          <p:cNvSpPr>
            <a:spLocks noGrp="1"/>
          </p:cNvSpPr>
          <p:nvPr>
            <p:ph idx="1"/>
          </p:nvPr>
        </p:nvSpPr>
        <p:spPr>
          <a:xfrm>
            <a:off x="838200" y="1825625"/>
            <a:ext cx="10515600" cy="4713720"/>
          </a:xfrm>
        </p:spPr>
        <p:txBody>
          <a:bodyPr numCol="2">
            <a:noAutofit/>
          </a:bodyPr>
          <a:lstStyle/>
          <a:p>
            <a:pPr marL="457200" indent="-457200">
              <a:buFont typeface="+mj-lt"/>
              <a:buAutoNum type="arabicPeriod" startAt="3"/>
            </a:pPr>
            <a:r>
              <a:rPr lang="en-US" sz="3200" b="1" u="sng" dirty="0"/>
              <a:t>Testability</a:t>
            </a:r>
          </a:p>
          <a:p>
            <a:pPr lvl="1" fontAlgn="ctr"/>
            <a:r>
              <a:rPr lang="en-US" dirty="0"/>
              <a:t>Degree of specificity</a:t>
            </a:r>
          </a:p>
          <a:p>
            <a:pPr lvl="1" fontAlgn="ctr"/>
            <a:r>
              <a:rPr lang="en-US" dirty="0"/>
              <a:t>Specificity of a causal relationship among constructs</a:t>
            </a:r>
          </a:p>
          <a:p>
            <a:pPr lvl="1" fontAlgn="ctr"/>
            <a:r>
              <a:rPr lang="en-US" dirty="0"/>
              <a:t>Falsifiability</a:t>
            </a:r>
          </a:p>
          <a:p>
            <a:pPr lvl="1" fontAlgn="ctr"/>
            <a:r>
              <a:rPr lang="en-US" dirty="0"/>
              <a:t>Explanatory power/testability</a:t>
            </a:r>
          </a:p>
          <a:p>
            <a:pPr lvl="1" fontAlgn="ctr"/>
            <a:r>
              <a:rPr lang="en-US" dirty="0"/>
              <a:t>Fecundity</a:t>
            </a:r>
          </a:p>
          <a:p>
            <a:pPr lvl="1" fontAlgn="ctr"/>
            <a:r>
              <a:rPr lang="en-US" dirty="0"/>
              <a:t>Logical consistency/plausibility</a:t>
            </a:r>
          </a:p>
          <a:p>
            <a:pPr lvl="1" fontAlgn="ctr"/>
            <a:r>
              <a:rPr lang="en-US" dirty="0"/>
              <a:t>Empirical support</a:t>
            </a:r>
          </a:p>
        </p:txBody>
      </p:sp>
      <p:sp>
        <p:nvSpPr>
          <p:cNvPr id="4" name="TextBox 3"/>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t>Theory overview</a:t>
            </a:r>
            <a:r>
              <a:rPr lang="en-US" sz="1600" b="1" dirty="0">
                <a:solidFill>
                  <a:schemeClr val="bg1">
                    <a:lumMod val="65000"/>
                  </a:schemeClr>
                </a:solidFill>
              </a:rPr>
              <a:t>		Theory for multilevel research		Case example		Conclusions &amp; resources</a:t>
            </a:r>
          </a:p>
        </p:txBody>
      </p:sp>
      <p:pic>
        <p:nvPicPr>
          <p:cNvPr id="5" name="Picture 4"/>
          <p:cNvPicPr>
            <a:picLocks noChangeAspect="1"/>
          </p:cNvPicPr>
          <p:nvPr/>
        </p:nvPicPr>
        <p:blipFill>
          <a:blip r:embed="rId3"/>
          <a:stretch>
            <a:fillRect/>
          </a:stretch>
        </p:blipFill>
        <p:spPr>
          <a:xfrm>
            <a:off x="7645717" y="3408159"/>
            <a:ext cx="3398203" cy="3398203"/>
          </a:xfrm>
          <a:prstGeom prst="rect">
            <a:avLst/>
          </a:prstGeom>
        </p:spPr>
      </p:pic>
      <p:sp>
        <p:nvSpPr>
          <p:cNvPr id="6" name="Slide Number Placeholder 5"/>
          <p:cNvSpPr>
            <a:spLocks noGrp="1"/>
          </p:cNvSpPr>
          <p:nvPr>
            <p:ph type="sldNum" sz="quarter" idx="12"/>
          </p:nvPr>
        </p:nvSpPr>
        <p:spPr/>
        <p:txBody>
          <a:bodyPr/>
          <a:lstStyle/>
          <a:p>
            <a:fld id="{88154F60-3A0F-4A71-A5B0-7A898B34BB41}" type="slidenum">
              <a:rPr lang="en-US" smtClean="0"/>
              <a:t>13</a:t>
            </a:fld>
            <a:endParaRPr lang="en-US"/>
          </a:p>
        </p:txBody>
      </p:sp>
      <p:sp>
        <p:nvSpPr>
          <p:cNvPr id="8" name="TextBox 7"/>
          <p:cNvSpPr txBox="1"/>
          <p:nvPr/>
        </p:nvSpPr>
        <p:spPr>
          <a:xfrm>
            <a:off x="9509760" y="6299200"/>
            <a:ext cx="2133600" cy="369332"/>
          </a:xfrm>
          <a:prstGeom prst="rect">
            <a:avLst/>
          </a:prstGeom>
          <a:noFill/>
        </p:spPr>
        <p:txBody>
          <a:bodyPr wrap="square" rtlCol="0">
            <a:spAutoFit/>
          </a:bodyPr>
          <a:lstStyle/>
          <a:p>
            <a:r>
              <a:rPr lang="en-US" dirty="0"/>
              <a:t>Birken et al. (2018)</a:t>
            </a:r>
          </a:p>
        </p:txBody>
      </p:sp>
    </p:spTree>
    <p:extLst>
      <p:ext uri="{BB962C8B-B14F-4D97-AF65-F5344CB8AC3E}">
        <p14:creationId xmlns:p14="http://schemas.microsoft.com/office/powerpoint/2010/main" val="17451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3045"/>
            <a:ext cx="10515600" cy="1325563"/>
          </a:xfrm>
        </p:spPr>
        <p:txBody>
          <a:bodyPr/>
          <a:lstStyle/>
          <a:p>
            <a:r>
              <a:rPr lang="en-US" dirty="0"/>
              <a:t>How do I choose a TMF?</a:t>
            </a:r>
          </a:p>
        </p:txBody>
      </p:sp>
      <p:sp>
        <p:nvSpPr>
          <p:cNvPr id="7" name="Content Placeholder 4"/>
          <p:cNvSpPr>
            <a:spLocks noGrp="1"/>
          </p:cNvSpPr>
          <p:nvPr>
            <p:ph idx="1"/>
          </p:nvPr>
        </p:nvSpPr>
        <p:spPr>
          <a:xfrm>
            <a:off x="838200" y="1825625"/>
            <a:ext cx="10515600" cy="4713720"/>
          </a:xfrm>
        </p:spPr>
        <p:txBody>
          <a:bodyPr numCol="2">
            <a:noAutofit/>
          </a:bodyPr>
          <a:lstStyle/>
          <a:p>
            <a:pPr marL="457200" indent="-457200">
              <a:buFont typeface="+mj-lt"/>
              <a:buAutoNum type="arabicPeriod" startAt="4"/>
            </a:pPr>
            <a:r>
              <a:rPr lang="en-US" sz="3200" b="1" u="sng" dirty="0"/>
              <a:t>Applicability</a:t>
            </a:r>
          </a:p>
          <a:p>
            <a:pPr lvl="1" fontAlgn="ctr"/>
            <a:r>
              <a:rPr lang="en-US" dirty="0"/>
              <a:t>Outcome of interest</a:t>
            </a:r>
            <a:endParaRPr lang="en-US" sz="4000" dirty="0"/>
          </a:p>
          <a:p>
            <a:pPr lvl="1" fontAlgn="ctr"/>
            <a:r>
              <a:rPr lang="en-US" dirty="0"/>
              <a:t>Associated research method</a:t>
            </a:r>
            <a:endParaRPr lang="en-US" sz="4000" dirty="0"/>
          </a:p>
          <a:p>
            <a:pPr lvl="1" fontAlgn="ctr"/>
            <a:r>
              <a:rPr lang="en-US" dirty="0"/>
              <a:t>Analytic level</a:t>
            </a:r>
            <a:endParaRPr lang="en-US" sz="4000" dirty="0"/>
          </a:p>
          <a:p>
            <a:pPr lvl="1" fontAlgn="ctr"/>
            <a:r>
              <a:rPr lang="en-US" dirty="0"/>
              <a:t>Application to a specific setting</a:t>
            </a:r>
            <a:endParaRPr lang="en-US" sz="4000" dirty="0"/>
          </a:p>
          <a:p>
            <a:pPr lvl="1" fontAlgn="ctr"/>
            <a:r>
              <a:rPr lang="en-US" dirty="0"/>
              <a:t>Generalizability</a:t>
            </a:r>
            <a:endParaRPr lang="en-US" sz="4000" dirty="0"/>
          </a:p>
          <a:p>
            <a:pPr lvl="1"/>
            <a:endParaRPr lang="en-US" sz="1600" dirty="0"/>
          </a:p>
        </p:txBody>
      </p:sp>
      <p:sp>
        <p:nvSpPr>
          <p:cNvPr id="4" name="TextBox 3"/>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t>Theory overview</a:t>
            </a:r>
            <a:r>
              <a:rPr lang="en-US" sz="1600" b="1" dirty="0">
                <a:solidFill>
                  <a:schemeClr val="bg1">
                    <a:lumMod val="65000"/>
                  </a:schemeClr>
                </a:solidFill>
              </a:rPr>
              <a:t>		Theory for multilevel research		Case example		Conclusions &amp; resources</a:t>
            </a:r>
          </a:p>
        </p:txBody>
      </p:sp>
      <p:pic>
        <p:nvPicPr>
          <p:cNvPr id="3" name="Picture 2"/>
          <p:cNvPicPr>
            <a:picLocks noChangeAspect="1"/>
          </p:cNvPicPr>
          <p:nvPr/>
        </p:nvPicPr>
        <p:blipFill>
          <a:blip r:embed="rId3"/>
          <a:stretch>
            <a:fillRect/>
          </a:stretch>
        </p:blipFill>
        <p:spPr>
          <a:xfrm>
            <a:off x="7404734" y="2927990"/>
            <a:ext cx="3476625" cy="3683947"/>
          </a:xfrm>
          <a:prstGeom prst="rect">
            <a:avLst/>
          </a:prstGeom>
        </p:spPr>
      </p:pic>
      <p:sp>
        <p:nvSpPr>
          <p:cNvPr id="5" name="Slide Number Placeholder 4"/>
          <p:cNvSpPr>
            <a:spLocks noGrp="1"/>
          </p:cNvSpPr>
          <p:nvPr>
            <p:ph type="sldNum" sz="quarter" idx="12"/>
          </p:nvPr>
        </p:nvSpPr>
        <p:spPr/>
        <p:txBody>
          <a:bodyPr/>
          <a:lstStyle/>
          <a:p>
            <a:fld id="{88154F60-3A0F-4A71-A5B0-7A898B34BB41}" type="slidenum">
              <a:rPr lang="en-US" smtClean="0"/>
              <a:t>14</a:t>
            </a:fld>
            <a:endParaRPr lang="en-US"/>
          </a:p>
        </p:txBody>
      </p:sp>
      <p:sp>
        <p:nvSpPr>
          <p:cNvPr id="8" name="TextBox 7"/>
          <p:cNvSpPr txBox="1"/>
          <p:nvPr/>
        </p:nvSpPr>
        <p:spPr>
          <a:xfrm>
            <a:off x="9509760" y="6299200"/>
            <a:ext cx="2133600" cy="369332"/>
          </a:xfrm>
          <a:prstGeom prst="rect">
            <a:avLst/>
          </a:prstGeom>
          <a:noFill/>
        </p:spPr>
        <p:txBody>
          <a:bodyPr wrap="square" rtlCol="0">
            <a:spAutoFit/>
          </a:bodyPr>
          <a:lstStyle/>
          <a:p>
            <a:r>
              <a:rPr lang="en-US" dirty="0"/>
              <a:t>Birken et al. (2018)</a:t>
            </a:r>
          </a:p>
        </p:txBody>
      </p:sp>
    </p:spTree>
    <p:extLst>
      <p:ext uri="{BB962C8B-B14F-4D97-AF65-F5344CB8AC3E}">
        <p14:creationId xmlns:p14="http://schemas.microsoft.com/office/powerpoint/2010/main" val="22866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apply a TMF?</a:t>
            </a:r>
          </a:p>
        </p:txBody>
      </p:sp>
      <p:sp>
        <p:nvSpPr>
          <p:cNvPr id="3" name="Content Placeholder 2"/>
          <p:cNvSpPr>
            <a:spLocks noGrp="1"/>
          </p:cNvSpPr>
          <p:nvPr>
            <p:ph idx="1"/>
          </p:nvPr>
        </p:nvSpPr>
        <p:spPr/>
        <p:txBody>
          <a:bodyPr/>
          <a:lstStyle/>
          <a:p>
            <a:r>
              <a:rPr lang="en-US" dirty="0"/>
              <a:t>Selecting and specifying key variables</a:t>
            </a:r>
          </a:p>
          <a:p>
            <a:r>
              <a:rPr lang="en-US" dirty="0"/>
              <a:t>Selecting the study design</a:t>
            </a:r>
          </a:p>
          <a:p>
            <a:r>
              <a:rPr lang="en-US" dirty="0"/>
              <a:t>Deciding the sampling strategy</a:t>
            </a:r>
          </a:p>
          <a:p>
            <a:r>
              <a:rPr lang="en-US" dirty="0"/>
              <a:t>Developing study materials</a:t>
            </a:r>
          </a:p>
          <a:p>
            <a:r>
              <a:rPr lang="en-US" dirty="0"/>
              <a:t>Collecting and analyzing data</a:t>
            </a:r>
          </a:p>
          <a:p>
            <a:r>
              <a:rPr lang="en-US" dirty="0"/>
              <a:t>Reporting findings</a:t>
            </a:r>
          </a:p>
        </p:txBody>
      </p:sp>
      <p:sp>
        <p:nvSpPr>
          <p:cNvPr id="4" name="TextBox 3"/>
          <p:cNvSpPr txBox="1"/>
          <p:nvPr/>
        </p:nvSpPr>
        <p:spPr>
          <a:xfrm>
            <a:off x="9509760" y="6299200"/>
            <a:ext cx="2133600" cy="369332"/>
          </a:xfrm>
          <a:prstGeom prst="rect">
            <a:avLst/>
          </a:prstGeom>
          <a:noFill/>
        </p:spPr>
        <p:txBody>
          <a:bodyPr wrap="square" rtlCol="0">
            <a:spAutoFit/>
          </a:bodyPr>
          <a:lstStyle/>
          <a:p>
            <a:r>
              <a:rPr lang="en-US" dirty="0"/>
              <a:t>Atkins et al. (2017)</a:t>
            </a:r>
          </a:p>
        </p:txBody>
      </p:sp>
      <p:sp>
        <p:nvSpPr>
          <p:cNvPr id="5" name="TextBox 4"/>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t>Theory overview</a:t>
            </a:r>
            <a:r>
              <a:rPr lang="en-US" sz="1600" b="1" dirty="0">
                <a:solidFill>
                  <a:schemeClr val="bg1">
                    <a:lumMod val="65000"/>
                  </a:schemeClr>
                </a:solidFill>
              </a:rPr>
              <a:t>		Theory for multilevel research		Case example		Conclusions &amp; resources</a:t>
            </a:r>
          </a:p>
        </p:txBody>
      </p:sp>
      <p:sp>
        <p:nvSpPr>
          <p:cNvPr id="6" name="Slide Number Placeholder 5"/>
          <p:cNvSpPr>
            <a:spLocks noGrp="1"/>
          </p:cNvSpPr>
          <p:nvPr>
            <p:ph type="sldNum" sz="quarter" idx="12"/>
          </p:nvPr>
        </p:nvSpPr>
        <p:spPr/>
        <p:txBody>
          <a:bodyPr/>
          <a:lstStyle/>
          <a:p>
            <a:fld id="{88154F60-3A0F-4A71-A5B0-7A898B34BB41}" type="slidenum">
              <a:rPr lang="en-US" smtClean="0"/>
              <a:t>15</a:t>
            </a:fld>
            <a:endParaRPr lang="en-US"/>
          </a:p>
        </p:txBody>
      </p:sp>
    </p:spTree>
    <p:extLst>
      <p:ext uri="{BB962C8B-B14F-4D97-AF65-F5344CB8AC3E}">
        <p14:creationId xmlns:p14="http://schemas.microsoft.com/office/powerpoint/2010/main" val="22555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TMFs in multilevel research</a:t>
            </a:r>
          </a:p>
        </p:txBody>
      </p:sp>
      <p:sp>
        <p:nvSpPr>
          <p:cNvPr id="5" name="Subtitle 4"/>
          <p:cNvSpPr>
            <a:spLocks noGrp="1"/>
          </p:cNvSpPr>
          <p:nvPr>
            <p:ph type="subTitle" idx="1"/>
          </p:nvPr>
        </p:nvSpPr>
        <p:spPr/>
        <p:txBody>
          <a:bodyPr/>
          <a:lstStyle/>
          <a:p>
            <a:endParaRPr lang="en-US"/>
          </a:p>
        </p:txBody>
      </p:sp>
      <p:sp>
        <p:nvSpPr>
          <p:cNvPr id="6" name="Slide Number Placeholder 5"/>
          <p:cNvSpPr>
            <a:spLocks noGrp="1"/>
          </p:cNvSpPr>
          <p:nvPr>
            <p:ph type="sldNum" sz="quarter" idx="12"/>
          </p:nvPr>
        </p:nvSpPr>
        <p:spPr/>
        <p:txBody>
          <a:bodyPr/>
          <a:lstStyle/>
          <a:p>
            <a:fld id="{88154F60-3A0F-4A71-A5B0-7A898B34BB41}" type="slidenum">
              <a:rPr lang="en-US" smtClean="0"/>
              <a:t>16</a:t>
            </a:fld>
            <a:endParaRPr lang="en-US"/>
          </a:p>
        </p:txBody>
      </p:sp>
    </p:spTree>
    <p:extLst>
      <p:ext uri="{BB962C8B-B14F-4D97-AF65-F5344CB8AC3E}">
        <p14:creationId xmlns:p14="http://schemas.microsoft.com/office/powerpoint/2010/main" val="878166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168400" y="-515165"/>
            <a:ext cx="9682480" cy="7487785"/>
          </a:xfrm>
          <a:prstGeom prst="rect">
            <a:avLst/>
          </a:prstGeom>
        </p:spPr>
      </p:pic>
      <p:sp>
        <p:nvSpPr>
          <p:cNvPr id="6" name="TextBox 5"/>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2">
                    <a:lumMod val="75000"/>
                  </a:schemeClr>
                </a:solidFill>
              </a:rPr>
              <a:t>Theory overview</a:t>
            </a:r>
            <a:r>
              <a:rPr lang="en-US" sz="1600" b="1" dirty="0">
                <a:solidFill>
                  <a:schemeClr val="bg1">
                    <a:lumMod val="65000"/>
                  </a:schemeClr>
                </a:solidFill>
              </a:rPr>
              <a:t>		</a:t>
            </a:r>
            <a:r>
              <a:rPr lang="en-US" sz="1600" b="1" dirty="0"/>
              <a:t>Theory for multilevel research</a:t>
            </a:r>
            <a:r>
              <a:rPr lang="en-US" sz="1600" b="1" dirty="0">
                <a:solidFill>
                  <a:schemeClr val="bg1">
                    <a:lumMod val="65000"/>
                  </a:schemeClr>
                </a:solidFill>
              </a:rPr>
              <a:t>		Case example		Conclusions &amp; resources</a:t>
            </a:r>
          </a:p>
        </p:txBody>
      </p:sp>
      <p:sp>
        <p:nvSpPr>
          <p:cNvPr id="7" name="Slide Number Placeholder 6"/>
          <p:cNvSpPr>
            <a:spLocks noGrp="1"/>
          </p:cNvSpPr>
          <p:nvPr>
            <p:ph type="sldNum" sz="quarter" idx="12"/>
          </p:nvPr>
        </p:nvSpPr>
        <p:spPr/>
        <p:txBody>
          <a:bodyPr/>
          <a:lstStyle/>
          <a:p>
            <a:fld id="{88154F60-3A0F-4A71-A5B0-7A898B34BB41}" type="slidenum">
              <a:rPr lang="en-US" smtClean="0"/>
              <a:t>17</a:t>
            </a:fld>
            <a:endParaRPr lang="en-US"/>
          </a:p>
        </p:txBody>
      </p:sp>
    </p:spTree>
    <p:extLst>
      <p:ext uri="{BB962C8B-B14F-4D97-AF65-F5344CB8AC3E}">
        <p14:creationId xmlns:p14="http://schemas.microsoft.com/office/powerpoint/2010/main" val="2421394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p>
        </p:txBody>
      </p:sp>
      <p:sp>
        <p:nvSpPr>
          <p:cNvPr id="3" name="Content Placeholder 2"/>
          <p:cNvSpPr>
            <a:spLocks noGrp="1"/>
          </p:cNvSpPr>
          <p:nvPr>
            <p:ph idx="1"/>
          </p:nvPr>
        </p:nvSpPr>
        <p:spPr/>
        <p:txBody>
          <a:bodyPr/>
          <a:lstStyle/>
          <a:p>
            <a:r>
              <a:rPr lang="en-US" dirty="0"/>
              <a:t>TMFs often only target one level.</a:t>
            </a:r>
          </a:p>
          <a:p>
            <a:r>
              <a:rPr lang="en-US" dirty="0"/>
              <a:t>TMFs that address multiple levels often don’t do so well, and they often don’t explain interactions among levels.</a:t>
            </a:r>
          </a:p>
          <a:p>
            <a:endParaRPr lang="en-US" dirty="0"/>
          </a:p>
        </p:txBody>
      </p:sp>
      <p:sp>
        <p:nvSpPr>
          <p:cNvPr id="4" name="TextBox 3"/>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2">
                    <a:lumMod val="75000"/>
                  </a:schemeClr>
                </a:solidFill>
              </a:rPr>
              <a:t>Theory overview</a:t>
            </a:r>
            <a:r>
              <a:rPr lang="en-US" sz="1600" b="1" dirty="0">
                <a:solidFill>
                  <a:schemeClr val="bg1">
                    <a:lumMod val="65000"/>
                  </a:schemeClr>
                </a:solidFill>
              </a:rPr>
              <a:t>		</a:t>
            </a:r>
            <a:r>
              <a:rPr lang="en-US" sz="1600" b="1" dirty="0"/>
              <a:t>Theory for multilevel research</a:t>
            </a:r>
            <a:r>
              <a:rPr lang="en-US" sz="1600" b="1" dirty="0">
                <a:solidFill>
                  <a:schemeClr val="bg1">
                    <a:lumMod val="65000"/>
                  </a:schemeClr>
                </a:solidFill>
              </a:rPr>
              <a:t>		Case example		Conclusions &amp; resources</a:t>
            </a:r>
          </a:p>
        </p:txBody>
      </p:sp>
      <p:sp>
        <p:nvSpPr>
          <p:cNvPr id="5" name="Slide Number Placeholder 4"/>
          <p:cNvSpPr>
            <a:spLocks noGrp="1"/>
          </p:cNvSpPr>
          <p:nvPr>
            <p:ph type="sldNum" sz="quarter" idx="12"/>
          </p:nvPr>
        </p:nvSpPr>
        <p:spPr/>
        <p:txBody>
          <a:bodyPr/>
          <a:lstStyle/>
          <a:p>
            <a:fld id="{88154F60-3A0F-4A71-A5B0-7A898B34BB41}" type="slidenum">
              <a:rPr lang="en-US" smtClean="0"/>
              <a:t>18</a:t>
            </a:fld>
            <a:endParaRPr lang="en-US"/>
          </a:p>
        </p:txBody>
      </p:sp>
    </p:spTree>
    <p:extLst>
      <p:ext uri="{BB962C8B-B14F-4D97-AF65-F5344CB8AC3E}">
        <p14:creationId xmlns:p14="http://schemas.microsoft.com/office/powerpoint/2010/main" val="3146398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solution(?)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050088" y="1422136"/>
            <a:ext cx="10105592" cy="5020039"/>
          </a:xfrm>
          <a:prstGeom prst="rect">
            <a:avLst/>
          </a:prstGeom>
        </p:spPr>
      </p:pic>
      <p:sp>
        <p:nvSpPr>
          <p:cNvPr id="5" name="TextBox 4"/>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2">
                    <a:lumMod val="75000"/>
                  </a:schemeClr>
                </a:solidFill>
              </a:rPr>
              <a:t>Theory overview</a:t>
            </a:r>
            <a:r>
              <a:rPr lang="en-US" sz="1600" b="1" dirty="0">
                <a:solidFill>
                  <a:schemeClr val="bg1">
                    <a:lumMod val="65000"/>
                  </a:schemeClr>
                </a:solidFill>
              </a:rPr>
              <a:t>		</a:t>
            </a:r>
            <a:r>
              <a:rPr lang="en-US" sz="1600" b="1" dirty="0"/>
              <a:t>Theory for multilevel research</a:t>
            </a:r>
            <a:r>
              <a:rPr lang="en-US" sz="1600" b="1" dirty="0">
                <a:solidFill>
                  <a:schemeClr val="bg1">
                    <a:lumMod val="65000"/>
                  </a:schemeClr>
                </a:solidFill>
              </a:rPr>
              <a:t>		Case example		Conclusions &amp; resources</a:t>
            </a:r>
          </a:p>
        </p:txBody>
      </p:sp>
      <p:sp>
        <p:nvSpPr>
          <p:cNvPr id="6" name="Slide Number Placeholder 5"/>
          <p:cNvSpPr>
            <a:spLocks noGrp="1"/>
          </p:cNvSpPr>
          <p:nvPr>
            <p:ph type="sldNum" sz="quarter" idx="12"/>
          </p:nvPr>
        </p:nvSpPr>
        <p:spPr/>
        <p:txBody>
          <a:bodyPr/>
          <a:lstStyle/>
          <a:p>
            <a:fld id="{88154F60-3A0F-4A71-A5B0-7A898B34BB41}" type="slidenum">
              <a:rPr lang="en-US" smtClean="0"/>
              <a:t>19</a:t>
            </a:fld>
            <a:endParaRPr lang="en-US"/>
          </a:p>
        </p:txBody>
      </p:sp>
    </p:spTree>
    <p:extLst>
      <p:ext uri="{BB962C8B-B14F-4D97-AF65-F5344CB8AC3E}">
        <p14:creationId xmlns:p14="http://schemas.microsoft.com/office/powerpoint/2010/main" val="88172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26F8-5FCA-4E66-AAAF-F3809A37AE87}"/>
              </a:ext>
            </a:extLst>
          </p:cNvPr>
          <p:cNvSpPr>
            <a:spLocks noGrp="1"/>
          </p:cNvSpPr>
          <p:nvPr>
            <p:ph type="title"/>
          </p:nvPr>
        </p:nvSpPr>
        <p:spPr>
          <a:xfrm>
            <a:off x="2808274" y="2383298"/>
            <a:ext cx="9050867" cy="1694180"/>
          </a:xfrm>
          <a:noFill/>
        </p:spPr>
        <p:txBody>
          <a:bodyPr/>
          <a:lstStyle/>
          <a:p>
            <a:r>
              <a:rPr lang="en-US" sz="4800" b="0" i="1" dirty="0"/>
              <a:t>Introduction an</a:t>
            </a:r>
            <a:r>
              <a:rPr lang="en-US" sz="4800" b="0" dirty="0"/>
              <a:t>d </a:t>
            </a:r>
            <a:r>
              <a:rPr lang="en-US" sz="4800" b="0" i="1" dirty="0"/>
              <a:t>Welcome</a:t>
            </a:r>
            <a:br>
              <a:rPr lang="en-US" dirty="0"/>
            </a:br>
            <a:br>
              <a:rPr lang="en-US" dirty="0"/>
            </a:br>
            <a:endParaRPr lang="en-US" sz="2800" dirty="0"/>
          </a:p>
        </p:txBody>
      </p:sp>
      <p:sp>
        <p:nvSpPr>
          <p:cNvPr id="6" name="Rectangle 5">
            <a:extLst>
              <a:ext uri="{FF2B5EF4-FFF2-40B4-BE49-F238E27FC236}">
                <a16:creationId xmlns:a16="http://schemas.microsoft.com/office/drawing/2014/main" id="{79FF2469-8187-40CF-B565-F33137C49D15}"/>
              </a:ext>
            </a:extLst>
          </p:cNvPr>
          <p:cNvSpPr/>
          <p:nvPr/>
        </p:nvSpPr>
        <p:spPr>
          <a:xfrm>
            <a:off x="237065" y="4030133"/>
            <a:ext cx="307340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Erica S. Breslau, Ph.D.</a:t>
            </a:r>
            <a:br>
              <a:rPr lang="en-US" dirty="0"/>
            </a:br>
            <a:r>
              <a:rPr lang="en-US" dirty="0"/>
              <a:t>National Cancer Institute</a:t>
            </a:r>
          </a:p>
        </p:txBody>
      </p:sp>
      <p:pic>
        <p:nvPicPr>
          <p:cNvPr id="7" name="Picture 6">
            <a:extLst>
              <a:ext uri="{FF2B5EF4-FFF2-40B4-BE49-F238E27FC236}">
                <a16:creationId xmlns:a16="http://schemas.microsoft.com/office/drawing/2014/main" id="{CD83C742-4D4B-4E29-9CEB-D917A6E41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141" y="2430643"/>
            <a:ext cx="1132576" cy="1599490"/>
          </a:xfrm>
          <a:prstGeom prst="rect">
            <a:avLst/>
          </a:prstGeom>
          <a:ln w="22225">
            <a:solidFill>
              <a:schemeClr val="bg2">
                <a:lumMod val="75000"/>
              </a:schemeClr>
            </a:solidFill>
          </a:ln>
        </p:spPr>
      </p:pic>
    </p:spTree>
    <p:extLst>
      <p:ext uri="{BB962C8B-B14F-4D97-AF65-F5344CB8AC3E}">
        <p14:creationId xmlns:p14="http://schemas.microsoft.com/office/powerpoint/2010/main" val="2127725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400" dirty="0"/>
              <a:t>Multilevel determinants of guideline-concordant active surveillance follow-up care for low-risk prostate cancer</a:t>
            </a:r>
          </a:p>
        </p:txBody>
      </p:sp>
      <p:sp>
        <p:nvSpPr>
          <p:cNvPr id="5" name="Subtitle 4"/>
          <p:cNvSpPr>
            <a:spLocks noGrp="1"/>
          </p:cNvSpPr>
          <p:nvPr>
            <p:ph type="subTitle" idx="1"/>
          </p:nvPr>
        </p:nvSpPr>
        <p:spPr/>
        <p:txBody>
          <a:bodyPr>
            <a:normAutofit/>
          </a:bodyPr>
          <a:lstStyle/>
          <a:p>
            <a:r>
              <a:rPr lang="en-US" dirty="0"/>
              <a:t>Ariel </a:t>
            </a:r>
            <a:r>
              <a:rPr lang="en-US" dirty="0" err="1"/>
              <a:t>Sooyhun</a:t>
            </a:r>
            <a:r>
              <a:rPr lang="en-US" dirty="0"/>
              <a:t> (Soo) Hwang, MPH, CHES, PhD(c)</a:t>
            </a:r>
          </a:p>
          <a:p>
            <a:r>
              <a:rPr lang="en-US" dirty="0"/>
              <a:t>Dissertation Chair: Sarah Birken</a:t>
            </a:r>
          </a:p>
          <a:p>
            <a:r>
              <a:rPr lang="en-US" dirty="0"/>
              <a:t>Members: Jennifer Elston Lafata; Cleo Samuel; Ray Tan; Justin Trogdon</a:t>
            </a:r>
          </a:p>
        </p:txBody>
      </p:sp>
      <p:sp>
        <p:nvSpPr>
          <p:cNvPr id="6" name="TextBox 5"/>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2">
                    <a:lumMod val="75000"/>
                  </a:schemeClr>
                </a:solidFill>
              </a:rPr>
              <a:t>Theory overview</a:t>
            </a:r>
            <a:r>
              <a:rPr lang="en-US" sz="1600" b="1" dirty="0">
                <a:solidFill>
                  <a:schemeClr val="bg1">
                    <a:lumMod val="65000"/>
                  </a:schemeClr>
                </a:solidFill>
              </a:rPr>
              <a:t>		</a:t>
            </a:r>
            <a:r>
              <a:rPr lang="en-US" sz="1600" b="1" dirty="0">
                <a:solidFill>
                  <a:schemeClr val="bg2">
                    <a:lumMod val="75000"/>
                  </a:schemeClr>
                </a:solidFill>
              </a:rPr>
              <a:t>Theory for multilevel research</a:t>
            </a:r>
            <a:r>
              <a:rPr lang="en-US" sz="1600" b="1" dirty="0">
                <a:solidFill>
                  <a:schemeClr val="bg1">
                    <a:lumMod val="65000"/>
                  </a:schemeClr>
                </a:solidFill>
              </a:rPr>
              <a:t>		</a:t>
            </a:r>
            <a:r>
              <a:rPr lang="en-US" sz="1600" b="1" dirty="0"/>
              <a:t>Case example</a:t>
            </a:r>
            <a:r>
              <a:rPr lang="en-US" sz="1600" b="1" dirty="0">
                <a:solidFill>
                  <a:schemeClr val="bg1">
                    <a:lumMod val="65000"/>
                  </a:schemeClr>
                </a:solidFill>
              </a:rPr>
              <a:t>		Conclusions &amp; resources</a:t>
            </a:r>
          </a:p>
        </p:txBody>
      </p:sp>
      <p:sp>
        <p:nvSpPr>
          <p:cNvPr id="7" name="Slide Number Placeholder 6"/>
          <p:cNvSpPr>
            <a:spLocks noGrp="1"/>
          </p:cNvSpPr>
          <p:nvPr>
            <p:ph type="sldNum" sz="quarter" idx="12"/>
          </p:nvPr>
        </p:nvSpPr>
        <p:spPr/>
        <p:txBody>
          <a:bodyPr/>
          <a:lstStyle/>
          <a:p>
            <a:fld id="{88154F60-3A0F-4A71-A5B0-7A898B34BB41}" type="slidenum">
              <a:rPr lang="en-US" smtClean="0"/>
              <a:t>20</a:t>
            </a:fld>
            <a:endParaRPr lang="en-US"/>
          </a:p>
        </p:txBody>
      </p:sp>
    </p:spTree>
    <p:extLst>
      <p:ext uri="{BB962C8B-B14F-4D97-AF65-F5344CB8AC3E}">
        <p14:creationId xmlns:p14="http://schemas.microsoft.com/office/powerpoint/2010/main" val="4112784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Background</a:t>
            </a:r>
          </a:p>
        </p:txBody>
      </p:sp>
      <p:sp>
        <p:nvSpPr>
          <p:cNvPr id="5" name="Subtitle 4"/>
          <p:cNvSpPr>
            <a:spLocks noGrp="1"/>
          </p:cNvSpPr>
          <p:nvPr>
            <p:ph idx="1"/>
          </p:nvPr>
        </p:nvSpPr>
        <p:spPr/>
        <p:txBody>
          <a:bodyPr/>
          <a:lstStyle/>
          <a:p>
            <a:r>
              <a:rPr lang="en-US" dirty="0"/>
              <a:t>Prostate cancer is the most frequently diagnosed cancer among men in the U.S.</a:t>
            </a:r>
          </a:p>
          <a:p>
            <a:r>
              <a:rPr lang="en-US" dirty="0"/>
              <a:t>For low-risk localized prostate cancer, the American Society of Clinical Oncology endorses </a:t>
            </a:r>
            <a:r>
              <a:rPr lang="en-US" i="1" dirty="0"/>
              <a:t>active surveillance (AS).</a:t>
            </a:r>
          </a:p>
          <a:p>
            <a:r>
              <a:rPr lang="en-US" dirty="0"/>
              <a:t>AS follow-up care is often guideline-discordant.</a:t>
            </a:r>
          </a:p>
          <a:p>
            <a:r>
              <a:rPr lang="en-US" dirty="0"/>
              <a:t>Determinants of AS follow-up care lie at </a:t>
            </a:r>
            <a:r>
              <a:rPr lang="en-US" u="sng" dirty="0"/>
              <a:t>multiple levels</a:t>
            </a:r>
            <a:r>
              <a:rPr lang="en-US" dirty="0"/>
              <a:t>.</a:t>
            </a:r>
            <a:endParaRPr lang="en-US" u="sng" dirty="0"/>
          </a:p>
          <a:p>
            <a:endParaRPr lang="en-US" dirty="0"/>
          </a:p>
        </p:txBody>
      </p:sp>
      <p:sp>
        <p:nvSpPr>
          <p:cNvPr id="6" name="TextBox 5"/>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2">
                    <a:lumMod val="75000"/>
                  </a:schemeClr>
                </a:solidFill>
              </a:rPr>
              <a:t>Theory overview</a:t>
            </a:r>
            <a:r>
              <a:rPr lang="en-US" sz="1600" b="1" dirty="0">
                <a:solidFill>
                  <a:schemeClr val="bg1">
                    <a:lumMod val="65000"/>
                  </a:schemeClr>
                </a:solidFill>
              </a:rPr>
              <a:t>		</a:t>
            </a:r>
            <a:r>
              <a:rPr lang="en-US" sz="1600" b="1" dirty="0">
                <a:solidFill>
                  <a:schemeClr val="bg2">
                    <a:lumMod val="75000"/>
                  </a:schemeClr>
                </a:solidFill>
              </a:rPr>
              <a:t>Theory for multilevel research</a:t>
            </a:r>
            <a:r>
              <a:rPr lang="en-US" sz="1600" b="1" dirty="0">
                <a:solidFill>
                  <a:schemeClr val="bg1">
                    <a:lumMod val="65000"/>
                  </a:schemeClr>
                </a:solidFill>
              </a:rPr>
              <a:t>		</a:t>
            </a:r>
            <a:r>
              <a:rPr lang="en-US" sz="1600" b="1" dirty="0"/>
              <a:t>Case example</a:t>
            </a:r>
            <a:r>
              <a:rPr lang="en-US" sz="1600" b="1" dirty="0">
                <a:solidFill>
                  <a:schemeClr val="bg1">
                    <a:lumMod val="65000"/>
                  </a:schemeClr>
                </a:solidFill>
              </a:rPr>
              <a:t>		Conclusions &amp; resources</a:t>
            </a:r>
          </a:p>
        </p:txBody>
      </p:sp>
      <p:sp>
        <p:nvSpPr>
          <p:cNvPr id="2" name="Slide Number Placeholder 1"/>
          <p:cNvSpPr>
            <a:spLocks noGrp="1"/>
          </p:cNvSpPr>
          <p:nvPr>
            <p:ph type="sldNum" sz="quarter" idx="12"/>
          </p:nvPr>
        </p:nvSpPr>
        <p:spPr/>
        <p:txBody>
          <a:bodyPr/>
          <a:lstStyle/>
          <a:p>
            <a:fld id="{88154F60-3A0F-4A71-A5B0-7A898B34BB41}" type="slidenum">
              <a:rPr lang="en-US" smtClean="0"/>
              <a:t>21</a:t>
            </a:fld>
            <a:endParaRPr lang="en-US"/>
          </a:p>
        </p:txBody>
      </p:sp>
    </p:spTree>
    <p:extLst>
      <p:ext uri="{BB962C8B-B14F-4D97-AF65-F5344CB8AC3E}">
        <p14:creationId xmlns:p14="http://schemas.microsoft.com/office/powerpoint/2010/main" val="1195044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Aims</a:t>
            </a:r>
          </a:p>
        </p:txBody>
      </p:sp>
      <p:sp>
        <p:nvSpPr>
          <p:cNvPr id="5" name="Subtitle 4"/>
          <p:cNvSpPr>
            <a:spLocks noGrp="1"/>
          </p:cNvSpPr>
          <p:nvPr>
            <p:ph idx="1"/>
          </p:nvPr>
        </p:nvSpPr>
        <p:spPr/>
        <p:txBody>
          <a:bodyPr/>
          <a:lstStyle/>
          <a:p>
            <a:r>
              <a:rPr lang="en-US" b="1" dirty="0"/>
              <a:t>Aim 1</a:t>
            </a:r>
            <a:r>
              <a:rPr lang="en-US" dirty="0"/>
              <a:t>. Explore determinants of urologists’ active surveillance follow-up protocol prescriptions.</a:t>
            </a:r>
          </a:p>
          <a:p>
            <a:r>
              <a:rPr lang="en-US" b="1" dirty="0"/>
              <a:t>Aim 2. </a:t>
            </a:r>
            <a:r>
              <a:rPr lang="en-US" dirty="0"/>
              <a:t>Identify determinants of guideline-concordant AS follow-up care among patients with low-risk localized prostate cancer.</a:t>
            </a:r>
          </a:p>
        </p:txBody>
      </p:sp>
      <p:sp>
        <p:nvSpPr>
          <p:cNvPr id="6" name="TextBox 5"/>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2">
                    <a:lumMod val="75000"/>
                  </a:schemeClr>
                </a:solidFill>
              </a:rPr>
              <a:t>Theory overview</a:t>
            </a:r>
            <a:r>
              <a:rPr lang="en-US" sz="1600" b="1" dirty="0">
                <a:solidFill>
                  <a:schemeClr val="bg1">
                    <a:lumMod val="65000"/>
                  </a:schemeClr>
                </a:solidFill>
              </a:rPr>
              <a:t>		</a:t>
            </a:r>
            <a:r>
              <a:rPr lang="en-US" sz="1600" b="1" dirty="0">
                <a:solidFill>
                  <a:schemeClr val="bg2">
                    <a:lumMod val="75000"/>
                  </a:schemeClr>
                </a:solidFill>
              </a:rPr>
              <a:t>Theory for multilevel research</a:t>
            </a:r>
            <a:r>
              <a:rPr lang="en-US" sz="1600" b="1" dirty="0">
                <a:solidFill>
                  <a:schemeClr val="bg1">
                    <a:lumMod val="65000"/>
                  </a:schemeClr>
                </a:solidFill>
              </a:rPr>
              <a:t>		</a:t>
            </a:r>
            <a:r>
              <a:rPr lang="en-US" sz="1600" b="1" dirty="0"/>
              <a:t>Case example</a:t>
            </a:r>
            <a:r>
              <a:rPr lang="en-US" sz="1600" b="1" dirty="0">
                <a:solidFill>
                  <a:schemeClr val="bg1">
                    <a:lumMod val="65000"/>
                  </a:schemeClr>
                </a:solidFill>
              </a:rPr>
              <a:t>		Conclusions &amp; resources</a:t>
            </a:r>
          </a:p>
        </p:txBody>
      </p:sp>
      <p:sp>
        <p:nvSpPr>
          <p:cNvPr id="2" name="Slide Number Placeholder 1"/>
          <p:cNvSpPr>
            <a:spLocks noGrp="1"/>
          </p:cNvSpPr>
          <p:nvPr>
            <p:ph type="sldNum" sz="quarter" idx="12"/>
          </p:nvPr>
        </p:nvSpPr>
        <p:spPr/>
        <p:txBody>
          <a:bodyPr/>
          <a:lstStyle/>
          <a:p>
            <a:fld id="{88154F60-3A0F-4A71-A5B0-7A898B34BB41}" type="slidenum">
              <a:rPr lang="en-US" smtClean="0"/>
              <a:t>22</a:t>
            </a:fld>
            <a:endParaRPr lang="en-US"/>
          </a:p>
        </p:txBody>
      </p:sp>
    </p:spTree>
    <p:extLst>
      <p:ext uri="{BB962C8B-B14F-4D97-AF65-F5344CB8AC3E}">
        <p14:creationId xmlns:p14="http://schemas.microsoft.com/office/powerpoint/2010/main" val="990687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Conceptual framework</a:t>
            </a:r>
          </a:p>
        </p:txBody>
      </p:sp>
      <p:sp>
        <p:nvSpPr>
          <p:cNvPr id="6" name="TextBox 5"/>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2">
                    <a:lumMod val="75000"/>
                  </a:schemeClr>
                </a:solidFill>
              </a:rPr>
              <a:t>Theory overview</a:t>
            </a:r>
            <a:r>
              <a:rPr lang="en-US" sz="1600" b="1" dirty="0">
                <a:solidFill>
                  <a:schemeClr val="bg1">
                    <a:lumMod val="65000"/>
                  </a:schemeClr>
                </a:solidFill>
              </a:rPr>
              <a:t>		</a:t>
            </a:r>
            <a:r>
              <a:rPr lang="en-US" sz="1600" b="1" dirty="0">
                <a:solidFill>
                  <a:schemeClr val="bg2">
                    <a:lumMod val="75000"/>
                  </a:schemeClr>
                </a:solidFill>
              </a:rPr>
              <a:t>Theory for multilevel research</a:t>
            </a:r>
            <a:r>
              <a:rPr lang="en-US" sz="1600" b="1" dirty="0">
                <a:solidFill>
                  <a:schemeClr val="bg1">
                    <a:lumMod val="65000"/>
                  </a:schemeClr>
                </a:solidFill>
              </a:rPr>
              <a:t>		</a:t>
            </a:r>
            <a:r>
              <a:rPr lang="en-US" sz="1600" b="1" dirty="0"/>
              <a:t>Case example</a:t>
            </a:r>
            <a:r>
              <a:rPr lang="en-US" sz="1600" b="1" dirty="0">
                <a:solidFill>
                  <a:schemeClr val="bg1">
                    <a:lumMod val="65000"/>
                  </a:schemeClr>
                </a:solidFill>
              </a:rPr>
              <a:t>		Conclusions &amp; resources</a:t>
            </a:r>
          </a:p>
        </p:txBody>
      </p:sp>
      <p:sp>
        <p:nvSpPr>
          <p:cNvPr id="2" name="Content Placeholder 1"/>
          <p:cNvSpPr>
            <a:spLocks noGrp="1"/>
          </p:cNvSpPr>
          <p:nvPr>
            <p:ph idx="1"/>
          </p:nvPr>
        </p:nvSpPr>
        <p:spPr/>
        <p:txBody>
          <a:bodyPr/>
          <a:lstStyle/>
          <a:p>
            <a:endParaRPr lang="en-US"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1356851" y="1592596"/>
            <a:ext cx="9615950" cy="4817396"/>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88154F60-3A0F-4A71-A5B0-7A898B34BB41}" type="slidenum">
              <a:rPr lang="en-US" smtClean="0"/>
              <a:t>23</a:t>
            </a:fld>
            <a:endParaRPr lang="en-US"/>
          </a:p>
        </p:txBody>
      </p:sp>
      <p:sp>
        <p:nvSpPr>
          <p:cNvPr id="5" name="Rectangle 4"/>
          <p:cNvSpPr/>
          <p:nvPr/>
        </p:nvSpPr>
        <p:spPr>
          <a:xfrm>
            <a:off x="3797435" y="4263390"/>
            <a:ext cx="4280900" cy="191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71527" y="2349817"/>
            <a:ext cx="2439652" cy="3827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19610" y="1592597"/>
            <a:ext cx="6507426" cy="1325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96803" y="2777490"/>
            <a:ext cx="4589514" cy="146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75760" y="4263389"/>
            <a:ext cx="4263390" cy="150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382366" y="891857"/>
            <a:ext cx="4263390" cy="150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91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Conceptual framework</a:t>
            </a:r>
          </a:p>
        </p:txBody>
      </p:sp>
      <p:sp>
        <p:nvSpPr>
          <p:cNvPr id="6" name="TextBox 5"/>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2">
                    <a:lumMod val="75000"/>
                  </a:schemeClr>
                </a:solidFill>
              </a:rPr>
              <a:t>Theory overview</a:t>
            </a:r>
            <a:r>
              <a:rPr lang="en-US" sz="1600" b="1" dirty="0">
                <a:solidFill>
                  <a:schemeClr val="bg1">
                    <a:lumMod val="65000"/>
                  </a:schemeClr>
                </a:solidFill>
              </a:rPr>
              <a:t>		</a:t>
            </a:r>
            <a:r>
              <a:rPr lang="en-US" sz="1600" b="1" dirty="0">
                <a:solidFill>
                  <a:schemeClr val="bg2">
                    <a:lumMod val="75000"/>
                  </a:schemeClr>
                </a:solidFill>
              </a:rPr>
              <a:t>Theory for multilevel research</a:t>
            </a:r>
            <a:r>
              <a:rPr lang="en-US" sz="1600" b="1" dirty="0">
                <a:solidFill>
                  <a:schemeClr val="bg1">
                    <a:lumMod val="65000"/>
                  </a:schemeClr>
                </a:solidFill>
              </a:rPr>
              <a:t>		</a:t>
            </a:r>
            <a:r>
              <a:rPr lang="en-US" sz="1600" b="1" dirty="0"/>
              <a:t>Case example</a:t>
            </a:r>
            <a:r>
              <a:rPr lang="en-US" sz="1600" b="1" dirty="0">
                <a:solidFill>
                  <a:schemeClr val="bg1">
                    <a:lumMod val="65000"/>
                  </a:schemeClr>
                </a:solidFill>
              </a:rPr>
              <a:t>		Conclusions &amp; resources</a:t>
            </a:r>
          </a:p>
        </p:txBody>
      </p:sp>
      <p:sp>
        <p:nvSpPr>
          <p:cNvPr id="2" name="Content Placeholder 1"/>
          <p:cNvSpPr>
            <a:spLocks noGrp="1"/>
          </p:cNvSpPr>
          <p:nvPr>
            <p:ph idx="1"/>
          </p:nvPr>
        </p:nvSpPr>
        <p:spPr/>
        <p:txBody>
          <a:bodyPr/>
          <a:lstStyle/>
          <a:p>
            <a:endParaRPr lang="en-US" dirty="0"/>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bwMode="auto">
          <a:xfrm>
            <a:off x="1356851" y="1592596"/>
            <a:ext cx="9615950" cy="4817396"/>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88154F60-3A0F-4A71-A5B0-7A898B34BB41}" type="slidenum">
              <a:rPr lang="en-US" smtClean="0"/>
              <a:t>24</a:t>
            </a:fld>
            <a:endParaRPr lang="en-US"/>
          </a:p>
        </p:txBody>
      </p:sp>
    </p:spTree>
    <p:extLst>
      <p:ext uri="{BB962C8B-B14F-4D97-AF65-F5344CB8AC3E}">
        <p14:creationId xmlns:p14="http://schemas.microsoft.com/office/powerpoint/2010/main" val="46201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Selecting and specifying key variables</a:t>
            </a:r>
          </a:p>
        </p:txBody>
      </p:sp>
      <p:sp>
        <p:nvSpPr>
          <p:cNvPr id="5" name="Subtitle 4"/>
          <p:cNvSpPr>
            <a:spLocks noGrp="1"/>
          </p:cNvSpPr>
          <p:nvPr>
            <p:ph idx="1"/>
          </p:nvPr>
        </p:nvSpPr>
        <p:spPr/>
        <p:txBody>
          <a:bodyPr/>
          <a:lstStyle/>
          <a:p>
            <a:r>
              <a:rPr lang="en-US" dirty="0"/>
              <a:t>AS follow-up (outcome)</a:t>
            </a:r>
          </a:p>
          <a:p>
            <a:r>
              <a:rPr lang="en-US" dirty="0"/>
              <a:t>Determinants</a:t>
            </a:r>
          </a:p>
          <a:p>
            <a:pPr lvl="1"/>
            <a:r>
              <a:rPr lang="en-US" dirty="0"/>
              <a:t>Individual patient (Andersen’s Behavioral Model)</a:t>
            </a:r>
          </a:p>
          <a:p>
            <a:pPr lvl="1"/>
            <a:r>
              <a:rPr lang="en-US" dirty="0"/>
              <a:t>Individual provider (TDF)</a:t>
            </a:r>
          </a:p>
          <a:p>
            <a:pPr lvl="1"/>
            <a:r>
              <a:rPr lang="en-US" dirty="0"/>
              <a:t>Team (TDF/CFIR)</a:t>
            </a:r>
          </a:p>
          <a:p>
            <a:pPr lvl="1"/>
            <a:r>
              <a:rPr lang="en-US" dirty="0"/>
              <a:t>Organizational (CFIR)</a:t>
            </a:r>
          </a:p>
          <a:p>
            <a:pPr lvl="1"/>
            <a:r>
              <a:rPr lang="en-US" dirty="0"/>
              <a:t>Policy (CFIR)</a:t>
            </a:r>
          </a:p>
        </p:txBody>
      </p:sp>
      <p:sp>
        <p:nvSpPr>
          <p:cNvPr id="6" name="TextBox 5"/>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2">
                    <a:lumMod val="75000"/>
                  </a:schemeClr>
                </a:solidFill>
              </a:rPr>
              <a:t>Theory overview</a:t>
            </a:r>
            <a:r>
              <a:rPr lang="en-US" sz="1600" b="1" dirty="0">
                <a:solidFill>
                  <a:schemeClr val="bg1">
                    <a:lumMod val="65000"/>
                  </a:schemeClr>
                </a:solidFill>
              </a:rPr>
              <a:t>		</a:t>
            </a:r>
            <a:r>
              <a:rPr lang="en-US" sz="1600" b="1" dirty="0">
                <a:solidFill>
                  <a:schemeClr val="bg2">
                    <a:lumMod val="75000"/>
                  </a:schemeClr>
                </a:solidFill>
              </a:rPr>
              <a:t>Theory for multilevel research</a:t>
            </a:r>
            <a:r>
              <a:rPr lang="en-US" sz="1600" b="1" dirty="0">
                <a:solidFill>
                  <a:schemeClr val="bg1">
                    <a:lumMod val="65000"/>
                  </a:schemeClr>
                </a:solidFill>
              </a:rPr>
              <a:t>		</a:t>
            </a:r>
            <a:r>
              <a:rPr lang="en-US" sz="1600" b="1" dirty="0"/>
              <a:t>Case example</a:t>
            </a:r>
            <a:r>
              <a:rPr lang="en-US" sz="1600" b="1" dirty="0">
                <a:solidFill>
                  <a:schemeClr val="bg1">
                    <a:lumMod val="65000"/>
                  </a:schemeClr>
                </a:solidFill>
              </a:rPr>
              <a:t>		Conclusions &amp; resources</a:t>
            </a:r>
          </a:p>
        </p:txBody>
      </p:sp>
      <p:sp>
        <p:nvSpPr>
          <p:cNvPr id="2" name="Slide Number Placeholder 1"/>
          <p:cNvSpPr>
            <a:spLocks noGrp="1"/>
          </p:cNvSpPr>
          <p:nvPr>
            <p:ph type="sldNum" sz="quarter" idx="12"/>
          </p:nvPr>
        </p:nvSpPr>
        <p:spPr/>
        <p:txBody>
          <a:bodyPr/>
          <a:lstStyle/>
          <a:p>
            <a:fld id="{88154F60-3A0F-4A71-A5B0-7A898B34BB41}" type="slidenum">
              <a:rPr lang="en-US" smtClean="0"/>
              <a:t>25</a:t>
            </a:fld>
            <a:endParaRPr lang="en-US"/>
          </a:p>
        </p:txBody>
      </p:sp>
    </p:spTree>
    <p:extLst>
      <p:ext uri="{BB962C8B-B14F-4D97-AF65-F5344CB8AC3E}">
        <p14:creationId xmlns:p14="http://schemas.microsoft.com/office/powerpoint/2010/main" val="3251178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Selecting the study design</a:t>
            </a:r>
          </a:p>
        </p:txBody>
      </p:sp>
      <p:sp>
        <p:nvSpPr>
          <p:cNvPr id="5" name="Subtitle 4"/>
          <p:cNvSpPr>
            <a:spLocks noGrp="1"/>
          </p:cNvSpPr>
          <p:nvPr>
            <p:ph idx="1"/>
          </p:nvPr>
        </p:nvSpPr>
        <p:spPr>
          <a:xfrm>
            <a:off x="9067801" y="1825625"/>
            <a:ext cx="2443316" cy="4351338"/>
          </a:xfrm>
        </p:spPr>
        <p:txBody>
          <a:bodyPr/>
          <a:lstStyle/>
          <a:p>
            <a:r>
              <a:rPr lang="en-US" dirty="0"/>
              <a:t>Descriptive</a:t>
            </a:r>
          </a:p>
          <a:p>
            <a:endParaRPr lang="en-US" dirty="0"/>
          </a:p>
          <a:p>
            <a:endParaRPr lang="en-US" dirty="0"/>
          </a:p>
          <a:p>
            <a:r>
              <a:rPr lang="en-US" dirty="0"/>
              <a:t>Quasi experiment</a:t>
            </a:r>
          </a:p>
          <a:p>
            <a:pPr marL="0" indent="0">
              <a:buNone/>
            </a:pPr>
            <a:endParaRPr lang="en-US" dirty="0"/>
          </a:p>
          <a:p>
            <a:r>
              <a:rPr lang="en-US" dirty="0"/>
              <a:t>Mixed method</a:t>
            </a:r>
          </a:p>
        </p:txBody>
      </p:sp>
      <p:sp>
        <p:nvSpPr>
          <p:cNvPr id="6" name="TextBox 5"/>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2">
                    <a:lumMod val="75000"/>
                  </a:schemeClr>
                </a:solidFill>
              </a:rPr>
              <a:t>Theory overview</a:t>
            </a:r>
            <a:r>
              <a:rPr lang="en-US" sz="1600" b="1" dirty="0">
                <a:solidFill>
                  <a:schemeClr val="bg1">
                    <a:lumMod val="65000"/>
                  </a:schemeClr>
                </a:solidFill>
              </a:rPr>
              <a:t>		</a:t>
            </a:r>
            <a:r>
              <a:rPr lang="en-US" sz="1600" b="1" dirty="0">
                <a:solidFill>
                  <a:schemeClr val="bg2">
                    <a:lumMod val="75000"/>
                  </a:schemeClr>
                </a:solidFill>
              </a:rPr>
              <a:t>Theory for multilevel research</a:t>
            </a:r>
            <a:r>
              <a:rPr lang="en-US" sz="1600" b="1" dirty="0">
                <a:solidFill>
                  <a:schemeClr val="bg1">
                    <a:lumMod val="65000"/>
                  </a:schemeClr>
                </a:solidFill>
              </a:rPr>
              <a:t>		</a:t>
            </a:r>
            <a:r>
              <a:rPr lang="en-US" sz="1600" b="1" dirty="0"/>
              <a:t>Case example</a:t>
            </a:r>
            <a:r>
              <a:rPr lang="en-US" sz="1600" b="1" dirty="0">
                <a:solidFill>
                  <a:schemeClr val="bg1">
                    <a:lumMod val="65000"/>
                  </a:schemeClr>
                </a:solidFill>
              </a:rPr>
              <a:t>		Conclusions &amp; resources</a:t>
            </a:r>
          </a:p>
        </p:txBody>
      </p:sp>
      <p:sp>
        <p:nvSpPr>
          <p:cNvPr id="2" name="TextBox 1"/>
          <p:cNvSpPr txBox="1"/>
          <p:nvPr/>
        </p:nvSpPr>
        <p:spPr>
          <a:xfrm>
            <a:off x="838200" y="1690688"/>
            <a:ext cx="8072284" cy="4247317"/>
          </a:xfrm>
          <a:prstGeom prst="rect">
            <a:avLst/>
          </a:prstGeom>
          <a:noFill/>
        </p:spPr>
        <p:txBody>
          <a:bodyPr wrap="square" rtlCol="0">
            <a:spAutoFit/>
          </a:bodyPr>
          <a:lstStyle/>
          <a:p>
            <a:pPr lvl="0"/>
            <a:r>
              <a:rPr lang="en-US" b="1" dirty="0"/>
              <a:t>Aim 1</a:t>
            </a:r>
            <a:r>
              <a:rPr lang="en-US" dirty="0"/>
              <a:t>. </a:t>
            </a:r>
            <a:r>
              <a:rPr lang="en-US" b="1" dirty="0"/>
              <a:t>Explore determinants of urologists’ active surveillance follow-up protocol prescriptions. </a:t>
            </a:r>
            <a:r>
              <a:rPr lang="en-US" dirty="0"/>
              <a:t>Guided by the consolidated framework for implementation research (CFIR) and the theoretical domains framework (TDF), which allows for the identification of determinants at multiple levels, I will conduct semi-structured interviews with urologists from multiple institutions to examine determinants of urologists’ AS follow-up care protocol prescriptions.</a:t>
            </a:r>
          </a:p>
          <a:p>
            <a:pPr lvl="0"/>
            <a:endParaRPr lang="en-US" dirty="0"/>
          </a:p>
          <a:p>
            <a:pPr lvl="0"/>
            <a:r>
              <a:rPr lang="en-US" b="1" dirty="0"/>
              <a:t>Aim 2. Identify determinants of guideline-discordant AS follow-up care among patients with low-risk localized prostate cancer. </a:t>
            </a:r>
            <a:r>
              <a:rPr lang="en-US" dirty="0"/>
              <a:t>I will use data from Surveillance, Epidemiology and End Results (SEER)-Medicare at NCI. Using the NCCN follow-up guideline as a standard, I will examine the association between patient factors (race/ethnicity, type of institution, and comorbidities) and guideline concordance. I will triangulate  findings from the quantitative study with qualitative data from semi-structured patient interviews with patients who received active surveillance for low-risk prostate cancer.  </a:t>
            </a:r>
          </a:p>
        </p:txBody>
      </p:sp>
      <p:cxnSp>
        <p:nvCxnSpPr>
          <p:cNvPr id="7" name="Straight Arrow Connector 6"/>
          <p:cNvCxnSpPr/>
          <p:nvPr/>
        </p:nvCxnSpPr>
        <p:spPr>
          <a:xfrm flipH="1" flipV="1">
            <a:off x="3746088" y="1912651"/>
            <a:ext cx="5447073" cy="132461"/>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Oval 9"/>
          <p:cNvSpPr/>
          <p:nvPr/>
        </p:nvSpPr>
        <p:spPr>
          <a:xfrm>
            <a:off x="1415843" y="1572307"/>
            <a:ext cx="2330245" cy="6900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83856" y="4261430"/>
            <a:ext cx="2330245" cy="6900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5914102" y="3514912"/>
            <a:ext cx="3279059" cy="1091555"/>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7" name="Oval 16"/>
          <p:cNvSpPr/>
          <p:nvPr/>
        </p:nvSpPr>
        <p:spPr>
          <a:xfrm>
            <a:off x="1140540" y="4846449"/>
            <a:ext cx="2330245" cy="6900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7" idx="6"/>
          </p:cNvCxnSpPr>
          <p:nvPr/>
        </p:nvCxnSpPr>
        <p:spPr>
          <a:xfrm flipH="1">
            <a:off x="3470785" y="5069886"/>
            <a:ext cx="5439699" cy="121601"/>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3" name="Slide Number Placeholder 22"/>
          <p:cNvSpPr>
            <a:spLocks noGrp="1"/>
          </p:cNvSpPr>
          <p:nvPr>
            <p:ph type="sldNum" sz="quarter" idx="12"/>
          </p:nvPr>
        </p:nvSpPr>
        <p:spPr/>
        <p:txBody>
          <a:bodyPr/>
          <a:lstStyle/>
          <a:p>
            <a:fld id="{88154F60-3A0F-4A71-A5B0-7A898B34BB41}" type="slidenum">
              <a:rPr lang="en-US" smtClean="0"/>
              <a:t>26</a:t>
            </a:fld>
            <a:endParaRPr lang="en-US"/>
          </a:p>
        </p:txBody>
      </p:sp>
    </p:spTree>
    <p:extLst>
      <p:ext uri="{BB962C8B-B14F-4D97-AF65-F5344CB8AC3E}">
        <p14:creationId xmlns:p14="http://schemas.microsoft.com/office/powerpoint/2010/main" val="1012060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Deciding the sampling strategy</a:t>
            </a:r>
          </a:p>
        </p:txBody>
      </p:sp>
      <p:sp>
        <p:nvSpPr>
          <p:cNvPr id="6" name="TextBox 5"/>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2">
                    <a:lumMod val="75000"/>
                  </a:schemeClr>
                </a:solidFill>
              </a:rPr>
              <a:t>Theory overview</a:t>
            </a:r>
            <a:r>
              <a:rPr lang="en-US" sz="1600" b="1" dirty="0">
                <a:solidFill>
                  <a:schemeClr val="bg1">
                    <a:lumMod val="65000"/>
                  </a:schemeClr>
                </a:solidFill>
              </a:rPr>
              <a:t>		</a:t>
            </a:r>
            <a:r>
              <a:rPr lang="en-US" sz="1600" b="1" dirty="0">
                <a:solidFill>
                  <a:schemeClr val="bg2">
                    <a:lumMod val="75000"/>
                  </a:schemeClr>
                </a:solidFill>
              </a:rPr>
              <a:t>Theory for multilevel research</a:t>
            </a:r>
            <a:r>
              <a:rPr lang="en-US" sz="1600" b="1" dirty="0">
                <a:solidFill>
                  <a:schemeClr val="bg1">
                    <a:lumMod val="65000"/>
                  </a:schemeClr>
                </a:solidFill>
              </a:rPr>
              <a:t>		</a:t>
            </a:r>
            <a:r>
              <a:rPr lang="en-US" sz="1600" b="1" dirty="0"/>
              <a:t>Case example</a:t>
            </a:r>
            <a:r>
              <a:rPr lang="en-US" sz="1600" b="1" dirty="0">
                <a:solidFill>
                  <a:schemeClr val="bg1">
                    <a:lumMod val="65000"/>
                  </a:schemeClr>
                </a:solidFill>
              </a:rPr>
              <a:t>		Conclusions &amp; resources</a:t>
            </a:r>
          </a:p>
        </p:txBody>
      </p:sp>
      <p:sp>
        <p:nvSpPr>
          <p:cNvPr id="2" name="TextBox 1"/>
          <p:cNvSpPr txBox="1"/>
          <p:nvPr/>
        </p:nvSpPr>
        <p:spPr>
          <a:xfrm>
            <a:off x="838200" y="1825625"/>
            <a:ext cx="4719483" cy="2585323"/>
          </a:xfrm>
          <a:prstGeom prst="rect">
            <a:avLst/>
          </a:prstGeom>
          <a:noFill/>
        </p:spPr>
        <p:txBody>
          <a:bodyPr wrap="square" rtlCol="0">
            <a:spAutoFit/>
          </a:bodyPr>
          <a:lstStyle/>
          <a:p>
            <a:r>
              <a:rPr lang="en-US" dirty="0"/>
              <a:t>“Recruitment of patients will be based on several criteria: 1) male age above 55, 2) diagnosed with prostate cancer, 3) who had undergone active surveillance. To the extent possible, I will purposively recruit patients that are diverse in terms of </a:t>
            </a:r>
            <a:r>
              <a:rPr lang="en-US" dirty="0">
                <a:solidFill>
                  <a:srgbClr val="FF0000"/>
                </a:solidFill>
              </a:rPr>
              <a:t>age, race/ethnicity </a:t>
            </a:r>
            <a:r>
              <a:rPr lang="en-US" dirty="0"/>
              <a:t>(non-Hispanic white, non-Hispanic black, Hispanic) and the </a:t>
            </a:r>
            <a:r>
              <a:rPr lang="en-US" dirty="0">
                <a:solidFill>
                  <a:srgbClr val="FF0000"/>
                </a:solidFill>
              </a:rPr>
              <a:t>number of years since initial diagnosis </a:t>
            </a:r>
            <a:r>
              <a:rPr lang="en-US" dirty="0"/>
              <a:t>of prostate cancer.”</a:t>
            </a:r>
          </a:p>
        </p:txBody>
      </p:sp>
      <p:sp>
        <p:nvSpPr>
          <p:cNvPr id="3" name="TextBox 2"/>
          <p:cNvSpPr txBox="1"/>
          <p:nvPr/>
        </p:nvSpPr>
        <p:spPr>
          <a:xfrm>
            <a:off x="6420465" y="1956619"/>
            <a:ext cx="3864077" cy="1938992"/>
          </a:xfrm>
          <a:prstGeom prst="rect">
            <a:avLst/>
          </a:prstGeom>
          <a:noFill/>
        </p:spPr>
        <p:txBody>
          <a:bodyPr wrap="square" rtlCol="0">
            <a:spAutoFit/>
          </a:bodyPr>
          <a:lstStyle/>
          <a:p>
            <a:r>
              <a:rPr lang="en-US" sz="2400" u="sng" dirty="0"/>
              <a:t>Andersen’s Behavioral Model</a:t>
            </a:r>
          </a:p>
          <a:p>
            <a:pPr marL="285750" indent="-285750">
              <a:buFont typeface="Arial" panose="020B0604020202020204" pitchFamily="34" charset="0"/>
              <a:buChar char="•"/>
            </a:pPr>
            <a:r>
              <a:rPr lang="en-US" sz="2400" dirty="0"/>
              <a:t>Need</a:t>
            </a:r>
          </a:p>
          <a:p>
            <a:pPr marL="285750" indent="-285750">
              <a:buFont typeface="Arial" panose="020B0604020202020204" pitchFamily="34" charset="0"/>
              <a:buChar char="•"/>
            </a:pPr>
            <a:r>
              <a:rPr lang="en-US" sz="2400" dirty="0"/>
              <a:t>Predisposing characteristics</a:t>
            </a:r>
          </a:p>
          <a:p>
            <a:pPr marL="285750" indent="-285750">
              <a:buFont typeface="Arial" panose="020B0604020202020204" pitchFamily="34" charset="0"/>
              <a:buChar char="•"/>
            </a:pPr>
            <a:r>
              <a:rPr lang="en-US" sz="2400" dirty="0"/>
              <a:t>Enabling resources</a:t>
            </a:r>
          </a:p>
        </p:txBody>
      </p:sp>
      <p:sp>
        <p:nvSpPr>
          <p:cNvPr id="11" name="Left Brace 10"/>
          <p:cNvSpPr/>
          <p:nvPr/>
        </p:nvSpPr>
        <p:spPr>
          <a:xfrm>
            <a:off x="5781368" y="1825625"/>
            <a:ext cx="540775" cy="2392414"/>
          </a:xfrm>
          <a:prstGeom prst="lef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838200" y="4483970"/>
            <a:ext cx="6703142" cy="2031325"/>
          </a:xfrm>
          <a:prstGeom prst="rect">
            <a:avLst/>
          </a:prstGeom>
          <a:noFill/>
        </p:spPr>
        <p:txBody>
          <a:bodyPr wrap="square" rtlCol="0">
            <a:spAutoFit/>
          </a:bodyPr>
          <a:lstStyle/>
          <a:p>
            <a:r>
              <a:rPr lang="en-US" dirty="0"/>
              <a:t>“I will start with the purposive sampling method by selecting the initial group of urologists to maximize variation with respect to </a:t>
            </a:r>
            <a:r>
              <a:rPr lang="en-US" dirty="0">
                <a:solidFill>
                  <a:srgbClr val="FF0000"/>
                </a:solidFill>
              </a:rPr>
              <a:t>cancer program location </a:t>
            </a:r>
            <a:r>
              <a:rPr lang="en-US" dirty="0"/>
              <a:t>(areas with larger diverse population), </a:t>
            </a:r>
            <a:r>
              <a:rPr lang="en-US" dirty="0">
                <a:solidFill>
                  <a:srgbClr val="FF0000"/>
                </a:solidFill>
              </a:rPr>
              <a:t>size and type </a:t>
            </a:r>
            <a:r>
              <a:rPr lang="en-US" dirty="0"/>
              <a:t>(e.g., academic; community; accreditation by organizations such as Commission on Cancer) given that these organizational characteristics may be associated with different level of </a:t>
            </a:r>
            <a:r>
              <a:rPr lang="en-US" dirty="0">
                <a:solidFill>
                  <a:srgbClr val="FF0000"/>
                </a:solidFill>
              </a:rPr>
              <a:t>resources, perceived needs, and peer pressure</a:t>
            </a:r>
            <a:r>
              <a:rPr lang="en-US" dirty="0"/>
              <a:t>”</a:t>
            </a:r>
          </a:p>
        </p:txBody>
      </p:sp>
      <p:sp>
        <p:nvSpPr>
          <p:cNvPr id="13" name="TextBox 12"/>
          <p:cNvSpPr txBox="1"/>
          <p:nvPr/>
        </p:nvSpPr>
        <p:spPr>
          <a:xfrm>
            <a:off x="8091949" y="5190193"/>
            <a:ext cx="2025444" cy="461665"/>
          </a:xfrm>
          <a:prstGeom prst="rect">
            <a:avLst/>
          </a:prstGeom>
          <a:noFill/>
        </p:spPr>
        <p:txBody>
          <a:bodyPr wrap="square" rtlCol="0">
            <a:spAutoFit/>
          </a:bodyPr>
          <a:lstStyle/>
          <a:p>
            <a:r>
              <a:rPr lang="en-US" sz="2400" u="sng" dirty="0"/>
              <a:t>CFIR+TDF</a:t>
            </a:r>
            <a:endParaRPr lang="en-US" sz="2400" dirty="0"/>
          </a:p>
        </p:txBody>
      </p:sp>
      <p:sp>
        <p:nvSpPr>
          <p:cNvPr id="14" name="Left Brace 13"/>
          <p:cNvSpPr/>
          <p:nvPr/>
        </p:nvSpPr>
        <p:spPr>
          <a:xfrm>
            <a:off x="7723241" y="4827638"/>
            <a:ext cx="467032" cy="1320698"/>
          </a:xfrm>
          <a:prstGeom prst="lef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lide Number Placeholder 14"/>
          <p:cNvSpPr>
            <a:spLocks noGrp="1"/>
          </p:cNvSpPr>
          <p:nvPr>
            <p:ph type="sldNum" sz="quarter" idx="12"/>
          </p:nvPr>
        </p:nvSpPr>
        <p:spPr/>
        <p:txBody>
          <a:bodyPr/>
          <a:lstStyle/>
          <a:p>
            <a:fld id="{88154F60-3A0F-4A71-A5B0-7A898B34BB41}" type="slidenum">
              <a:rPr lang="en-US" smtClean="0"/>
              <a:t>27</a:t>
            </a:fld>
            <a:endParaRPr lang="en-US"/>
          </a:p>
        </p:txBody>
      </p:sp>
    </p:spTree>
    <p:extLst>
      <p:ext uri="{BB962C8B-B14F-4D97-AF65-F5344CB8AC3E}">
        <p14:creationId xmlns:p14="http://schemas.microsoft.com/office/powerpoint/2010/main" val="3592461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Developing study materials</a:t>
            </a:r>
          </a:p>
        </p:txBody>
      </p:sp>
      <p:sp>
        <p:nvSpPr>
          <p:cNvPr id="6" name="TextBox 5"/>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2">
                    <a:lumMod val="75000"/>
                  </a:schemeClr>
                </a:solidFill>
              </a:rPr>
              <a:t>Theory overview</a:t>
            </a:r>
            <a:r>
              <a:rPr lang="en-US" sz="1600" b="1" dirty="0">
                <a:solidFill>
                  <a:schemeClr val="bg1">
                    <a:lumMod val="65000"/>
                  </a:schemeClr>
                </a:solidFill>
              </a:rPr>
              <a:t>		</a:t>
            </a:r>
            <a:r>
              <a:rPr lang="en-US" sz="1600" b="1" dirty="0">
                <a:solidFill>
                  <a:schemeClr val="bg2">
                    <a:lumMod val="75000"/>
                  </a:schemeClr>
                </a:solidFill>
              </a:rPr>
              <a:t>Theory for multilevel research</a:t>
            </a:r>
            <a:r>
              <a:rPr lang="en-US" sz="1600" b="1" dirty="0">
                <a:solidFill>
                  <a:schemeClr val="bg1">
                    <a:lumMod val="65000"/>
                  </a:schemeClr>
                </a:solidFill>
              </a:rPr>
              <a:t>		</a:t>
            </a:r>
            <a:r>
              <a:rPr lang="en-US" sz="1600" b="1" dirty="0"/>
              <a:t>Case example</a:t>
            </a:r>
            <a:r>
              <a:rPr lang="en-US" sz="1600" b="1" dirty="0">
                <a:solidFill>
                  <a:schemeClr val="bg1">
                    <a:lumMod val="65000"/>
                  </a:schemeClr>
                </a:solidFill>
              </a:rPr>
              <a:t>		Conclusions &amp; resources</a:t>
            </a:r>
          </a:p>
        </p:txBody>
      </p:sp>
      <p:sp>
        <p:nvSpPr>
          <p:cNvPr id="2" name="TextBox 1"/>
          <p:cNvSpPr txBox="1"/>
          <p:nvPr/>
        </p:nvSpPr>
        <p:spPr>
          <a:xfrm>
            <a:off x="838200" y="1946787"/>
            <a:ext cx="6477000" cy="1938992"/>
          </a:xfrm>
          <a:prstGeom prst="rect">
            <a:avLst/>
          </a:prstGeom>
          <a:noFill/>
        </p:spPr>
        <p:txBody>
          <a:bodyPr wrap="square" rtlCol="0">
            <a:spAutoFit/>
          </a:bodyPr>
          <a:lstStyle/>
          <a:p>
            <a:r>
              <a:rPr lang="en-US" sz="2000" dirty="0"/>
              <a:t>“The </a:t>
            </a:r>
            <a:r>
              <a:rPr lang="en-US" sz="2000" dirty="0">
                <a:solidFill>
                  <a:srgbClr val="FF0000"/>
                </a:solidFill>
              </a:rPr>
              <a:t>interviews will be guided by the CFIR +TDF </a:t>
            </a:r>
            <a:r>
              <a:rPr lang="en-US" sz="2000" dirty="0"/>
              <a:t>to identify multilevel determinants of urologists’ prescription of AS follow-up care protocols per the conceptual model described above. The interview guide will be developed based on the process of mapping the interview questions to specific domains of CFIR and TDF.”</a:t>
            </a:r>
          </a:p>
        </p:txBody>
      </p:sp>
      <p:sp>
        <p:nvSpPr>
          <p:cNvPr id="11" name="TextBox 10"/>
          <p:cNvSpPr txBox="1"/>
          <p:nvPr/>
        </p:nvSpPr>
        <p:spPr>
          <a:xfrm>
            <a:off x="4955458" y="4237703"/>
            <a:ext cx="5997677" cy="2308324"/>
          </a:xfrm>
          <a:prstGeom prst="rect">
            <a:avLst/>
          </a:prstGeom>
          <a:noFill/>
        </p:spPr>
        <p:txBody>
          <a:bodyPr wrap="square" rtlCol="0">
            <a:spAutoFit/>
          </a:bodyPr>
          <a:lstStyle/>
          <a:p>
            <a:r>
              <a:rPr lang="en-US" dirty="0"/>
              <a:t>“The interviews will focus on examining patients’ perceived barriers and facilitators to receiving AS follow-up care. Informed by the conceptual model (</a:t>
            </a:r>
            <a:r>
              <a:rPr lang="en-US" i="1" dirty="0"/>
              <a:t>Figure 1</a:t>
            </a:r>
            <a:r>
              <a:rPr lang="en-US" dirty="0"/>
              <a:t>), the interviews will be based on assessing the barriers and facilitators at multiple levels. </a:t>
            </a:r>
            <a:r>
              <a:rPr lang="en-US" dirty="0">
                <a:solidFill>
                  <a:srgbClr val="FF0000"/>
                </a:solidFill>
              </a:rPr>
              <a:t>Questions regarding the </a:t>
            </a:r>
            <a:r>
              <a:rPr lang="en-US" i="1" dirty="0">
                <a:solidFill>
                  <a:srgbClr val="FF0000"/>
                </a:solidFill>
              </a:rPr>
              <a:t>enabling resources</a:t>
            </a:r>
            <a:r>
              <a:rPr lang="en-US" dirty="0">
                <a:solidFill>
                  <a:srgbClr val="FF0000"/>
                </a:solidFill>
              </a:rPr>
              <a:t> </a:t>
            </a:r>
            <a:r>
              <a:rPr lang="en-US" dirty="0"/>
              <a:t>will include access to health insurance, access to urologists, family support. </a:t>
            </a:r>
            <a:r>
              <a:rPr lang="en-US" dirty="0">
                <a:solidFill>
                  <a:srgbClr val="FF0000"/>
                </a:solidFill>
              </a:rPr>
              <a:t>Questions on </a:t>
            </a:r>
            <a:r>
              <a:rPr lang="en-US" i="1" dirty="0">
                <a:solidFill>
                  <a:srgbClr val="FF0000"/>
                </a:solidFill>
              </a:rPr>
              <a:t>need</a:t>
            </a:r>
            <a:r>
              <a:rPr lang="en-US" dirty="0">
                <a:solidFill>
                  <a:srgbClr val="FF0000"/>
                </a:solidFill>
              </a:rPr>
              <a:t> </a:t>
            </a:r>
            <a:r>
              <a:rPr lang="en-US" dirty="0"/>
              <a:t>will address health status, comorbidities, and how they perceive prostate cancer.”</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120" y="4237703"/>
            <a:ext cx="2505075" cy="1819275"/>
          </a:xfrm>
          <a:prstGeom prst="rect">
            <a:avLst/>
          </a:prstGeom>
        </p:spPr>
      </p:pic>
      <p:sp>
        <p:nvSpPr>
          <p:cNvPr id="13" name="Slide Number Placeholder 12"/>
          <p:cNvSpPr>
            <a:spLocks noGrp="1"/>
          </p:cNvSpPr>
          <p:nvPr>
            <p:ph type="sldNum" sz="quarter" idx="12"/>
          </p:nvPr>
        </p:nvSpPr>
        <p:spPr/>
        <p:txBody>
          <a:bodyPr/>
          <a:lstStyle/>
          <a:p>
            <a:fld id="{88154F60-3A0F-4A71-A5B0-7A898B34BB41}" type="slidenum">
              <a:rPr lang="en-US" smtClean="0"/>
              <a:t>28</a:t>
            </a:fld>
            <a:endParaRPr lang="en-US"/>
          </a:p>
        </p:txBody>
      </p:sp>
    </p:spTree>
    <p:extLst>
      <p:ext uri="{BB962C8B-B14F-4D97-AF65-F5344CB8AC3E}">
        <p14:creationId xmlns:p14="http://schemas.microsoft.com/office/powerpoint/2010/main" val="2699192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Collecting and analyzing data</a:t>
            </a:r>
          </a:p>
        </p:txBody>
      </p:sp>
      <p:sp>
        <p:nvSpPr>
          <p:cNvPr id="5" name="Subtitle 4"/>
          <p:cNvSpPr>
            <a:spLocks noGrp="1"/>
          </p:cNvSpPr>
          <p:nvPr>
            <p:ph idx="1"/>
          </p:nvPr>
        </p:nvSpPr>
        <p:spPr>
          <a:xfrm>
            <a:off x="838200" y="1825625"/>
            <a:ext cx="5257800" cy="4351338"/>
          </a:xfrm>
        </p:spPr>
        <p:txBody>
          <a:bodyPr/>
          <a:lstStyle/>
          <a:p>
            <a:pPr marL="0" indent="0">
              <a:buNone/>
            </a:pPr>
            <a:r>
              <a:rPr lang="en-US" dirty="0"/>
              <a:t>“Using </a:t>
            </a:r>
            <a:r>
              <a:rPr lang="en-US" dirty="0" err="1"/>
              <a:t>MaxQDA</a:t>
            </a:r>
            <a:r>
              <a:rPr lang="en-US" dirty="0"/>
              <a:t> software, I will use a template analysis approach, using </a:t>
            </a:r>
            <a:r>
              <a:rPr lang="en-US" dirty="0">
                <a:solidFill>
                  <a:srgbClr val="FF0000"/>
                </a:solidFill>
              </a:rPr>
              <a:t>a priori codes based on CFIR+TDF … and Andersen’s Behavioral Model… </a:t>
            </a:r>
            <a:r>
              <a:rPr lang="en-US" dirty="0"/>
              <a:t>and identifying additional codes inductively.”</a:t>
            </a:r>
          </a:p>
        </p:txBody>
      </p:sp>
      <p:sp>
        <p:nvSpPr>
          <p:cNvPr id="6" name="TextBox 5"/>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2">
                    <a:lumMod val="75000"/>
                  </a:schemeClr>
                </a:solidFill>
              </a:rPr>
              <a:t>Theory overview</a:t>
            </a:r>
            <a:r>
              <a:rPr lang="en-US" sz="1600" b="1" dirty="0">
                <a:solidFill>
                  <a:schemeClr val="bg1">
                    <a:lumMod val="65000"/>
                  </a:schemeClr>
                </a:solidFill>
              </a:rPr>
              <a:t>		</a:t>
            </a:r>
            <a:r>
              <a:rPr lang="en-US" sz="1600" b="1" dirty="0">
                <a:solidFill>
                  <a:schemeClr val="bg2">
                    <a:lumMod val="75000"/>
                  </a:schemeClr>
                </a:solidFill>
              </a:rPr>
              <a:t>Theory for multilevel research</a:t>
            </a:r>
            <a:r>
              <a:rPr lang="en-US" sz="1600" b="1" dirty="0">
                <a:solidFill>
                  <a:schemeClr val="bg1">
                    <a:lumMod val="65000"/>
                  </a:schemeClr>
                </a:solidFill>
              </a:rPr>
              <a:t>		</a:t>
            </a:r>
            <a:r>
              <a:rPr lang="en-US" sz="1600" b="1" dirty="0"/>
              <a:t>Case example</a:t>
            </a:r>
            <a:r>
              <a:rPr lang="en-US" sz="1600" b="1" dirty="0">
                <a:solidFill>
                  <a:schemeClr val="bg1">
                    <a:lumMod val="65000"/>
                  </a:schemeClr>
                </a:solidFill>
              </a:rPr>
              <a:t>		Conclusions &amp; resources</a:t>
            </a:r>
          </a:p>
        </p:txBody>
      </p:sp>
      <p:pic>
        <p:nvPicPr>
          <p:cNvPr id="7" name="Picture 6"/>
          <p:cNvPicPr>
            <a:picLocks noChangeAspect="1"/>
          </p:cNvPicPr>
          <p:nvPr/>
        </p:nvPicPr>
        <p:blipFill>
          <a:blip r:embed="rId3"/>
          <a:stretch>
            <a:fillRect/>
          </a:stretch>
        </p:blipFill>
        <p:spPr>
          <a:xfrm>
            <a:off x="7445406" y="3252020"/>
            <a:ext cx="3908394" cy="3229854"/>
          </a:xfrm>
          <a:prstGeom prst="rect">
            <a:avLst/>
          </a:prstGeom>
        </p:spPr>
      </p:pic>
      <p:sp>
        <p:nvSpPr>
          <p:cNvPr id="2" name="Slide Number Placeholder 1"/>
          <p:cNvSpPr>
            <a:spLocks noGrp="1"/>
          </p:cNvSpPr>
          <p:nvPr>
            <p:ph type="sldNum" sz="quarter" idx="12"/>
          </p:nvPr>
        </p:nvSpPr>
        <p:spPr/>
        <p:txBody>
          <a:bodyPr/>
          <a:lstStyle/>
          <a:p>
            <a:fld id="{88154F60-3A0F-4A71-A5B0-7A898B34BB41}" type="slidenum">
              <a:rPr lang="en-US" smtClean="0"/>
              <a:t>29</a:t>
            </a:fld>
            <a:endParaRPr lang="en-US"/>
          </a:p>
        </p:txBody>
      </p:sp>
    </p:spTree>
    <p:extLst>
      <p:ext uri="{BB962C8B-B14F-4D97-AF65-F5344CB8AC3E}">
        <p14:creationId xmlns:p14="http://schemas.microsoft.com/office/powerpoint/2010/main" val="301084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26F8-5FCA-4E66-AAAF-F3809A37AE87}"/>
              </a:ext>
            </a:extLst>
          </p:cNvPr>
          <p:cNvSpPr>
            <a:spLocks noGrp="1"/>
          </p:cNvSpPr>
          <p:nvPr>
            <p:ph type="title"/>
          </p:nvPr>
        </p:nvSpPr>
        <p:spPr>
          <a:xfrm>
            <a:off x="2904068" y="2150111"/>
            <a:ext cx="9050867" cy="1694180"/>
          </a:xfrm>
          <a:noFill/>
        </p:spPr>
        <p:txBody>
          <a:bodyPr/>
          <a:lstStyle/>
          <a:p>
            <a:r>
              <a:rPr lang="en-US" sz="4800" b="0" i="1" dirty="0"/>
              <a:t>Overview and Importance of Theory in Multilevel Research</a:t>
            </a:r>
            <a:br>
              <a:rPr lang="en-US" dirty="0"/>
            </a:br>
            <a:br>
              <a:rPr lang="en-US" dirty="0"/>
            </a:br>
            <a:endParaRPr lang="en-US" sz="2800" dirty="0"/>
          </a:p>
        </p:txBody>
      </p:sp>
      <p:sp>
        <p:nvSpPr>
          <p:cNvPr id="6" name="Rectangle 5">
            <a:extLst>
              <a:ext uri="{FF2B5EF4-FFF2-40B4-BE49-F238E27FC236}">
                <a16:creationId xmlns:a16="http://schemas.microsoft.com/office/drawing/2014/main" id="{79FF2469-8187-40CF-B565-F33137C49D15}"/>
              </a:ext>
            </a:extLst>
          </p:cNvPr>
          <p:cNvSpPr/>
          <p:nvPr/>
        </p:nvSpPr>
        <p:spPr>
          <a:xfrm>
            <a:off x="45865" y="3844291"/>
            <a:ext cx="316886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Sarah Birken, Ph.D.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Wake Forest School of Medicine</a:t>
            </a:r>
          </a:p>
        </p:txBody>
      </p:sp>
      <p:pic>
        <p:nvPicPr>
          <p:cNvPr id="14" name="Picture 13" descr="A person wearing glasses and smiling at the camera&#10;&#10;Description automatically generated">
            <a:extLst>
              <a:ext uri="{FF2B5EF4-FFF2-40B4-BE49-F238E27FC236}">
                <a16:creationId xmlns:a16="http://schemas.microsoft.com/office/drawing/2014/main" id="{867F1482-CCA9-4398-92B8-DA5F21283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105" y="2145241"/>
            <a:ext cx="1638387" cy="1699050"/>
          </a:xfrm>
          <a:prstGeom prst="rect">
            <a:avLst/>
          </a:prstGeom>
          <a:ln w="38100" cap="sq">
            <a:solidFill>
              <a:schemeClr val="bg2">
                <a:lumMod val="75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30840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Reporting findings</a:t>
            </a:r>
          </a:p>
        </p:txBody>
      </p:sp>
      <p:sp>
        <p:nvSpPr>
          <p:cNvPr id="5" name="Subtitle 4"/>
          <p:cNvSpPr>
            <a:spLocks noGrp="1"/>
          </p:cNvSpPr>
          <p:nvPr>
            <p:ph idx="1"/>
          </p:nvPr>
        </p:nvSpPr>
        <p:spPr/>
        <p:txBody>
          <a:bodyPr/>
          <a:lstStyle/>
          <a:p>
            <a:r>
              <a:rPr lang="en-US" dirty="0"/>
              <a:t>TBD, but… </a:t>
            </a:r>
          </a:p>
        </p:txBody>
      </p:sp>
      <p:sp>
        <p:nvSpPr>
          <p:cNvPr id="6" name="TextBox 5"/>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2">
                    <a:lumMod val="75000"/>
                  </a:schemeClr>
                </a:solidFill>
              </a:rPr>
              <a:t>Theory overview</a:t>
            </a:r>
            <a:r>
              <a:rPr lang="en-US" sz="1600" b="1" dirty="0">
                <a:solidFill>
                  <a:schemeClr val="bg1">
                    <a:lumMod val="65000"/>
                  </a:schemeClr>
                </a:solidFill>
              </a:rPr>
              <a:t>		</a:t>
            </a:r>
            <a:r>
              <a:rPr lang="en-US" sz="1600" b="1" dirty="0">
                <a:solidFill>
                  <a:schemeClr val="bg2">
                    <a:lumMod val="75000"/>
                  </a:schemeClr>
                </a:solidFill>
              </a:rPr>
              <a:t>Theory for multilevel research</a:t>
            </a:r>
            <a:r>
              <a:rPr lang="en-US" sz="1600" b="1" dirty="0">
                <a:solidFill>
                  <a:schemeClr val="bg1">
                    <a:lumMod val="65000"/>
                  </a:schemeClr>
                </a:solidFill>
              </a:rPr>
              <a:t>		</a:t>
            </a:r>
            <a:r>
              <a:rPr lang="en-US" sz="1600" b="1" dirty="0"/>
              <a:t>Case example</a:t>
            </a:r>
            <a:r>
              <a:rPr lang="en-US" sz="1600" b="1" dirty="0">
                <a:solidFill>
                  <a:schemeClr val="bg1">
                    <a:lumMod val="65000"/>
                  </a:schemeClr>
                </a:solidFill>
              </a:rPr>
              <a:t>		Conclusions &amp; resources</a:t>
            </a:r>
          </a:p>
        </p:txBody>
      </p:sp>
      <p:pic>
        <p:nvPicPr>
          <p:cNvPr id="2" name="Picture 1"/>
          <p:cNvPicPr>
            <a:picLocks noChangeAspect="1"/>
          </p:cNvPicPr>
          <p:nvPr/>
        </p:nvPicPr>
        <p:blipFill>
          <a:blip r:embed="rId3"/>
          <a:stretch>
            <a:fillRect/>
          </a:stretch>
        </p:blipFill>
        <p:spPr>
          <a:xfrm>
            <a:off x="3783881" y="1391310"/>
            <a:ext cx="8045863" cy="5219968"/>
          </a:xfrm>
          <a:prstGeom prst="rect">
            <a:avLst/>
          </a:prstGeom>
          <a:noFill/>
        </p:spPr>
      </p:pic>
      <p:sp>
        <p:nvSpPr>
          <p:cNvPr id="7" name="Oval 6"/>
          <p:cNvSpPr/>
          <p:nvPr/>
        </p:nvSpPr>
        <p:spPr>
          <a:xfrm>
            <a:off x="5624050" y="5777806"/>
            <a:ext cx="1887795" cy="53409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806812" y="1291531"/>
            <a:ext cx="1887795" cy="53409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053483" y="2835254"/>
            <a:ext cx="1887795" cy="53409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053483" y="5150693"/>
            <a:ext cx="1887795" cy="53409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88154F60-3A0F-4A71-A5B0-7A898B34BB41}" type="slidenum">
              <a:rPr lang="en-US" smtClean="0"/>
              <a:t>30</a:t>
            </a:fld>
            <a:endParaRPr lang="en-US"/>
          </a:p>
        </p:txBody>
      </p:sp>
    </p:spTree>
    <p:extLst>
      <p:ext uri="{BB962C8B-B14F-4D97-AF65-F5344CB8AC3E}">
        <p14:creationId xmlns:p14="http://schemas.microsoft.com/office/powerpoint/2010/main" val="1083307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Using TMFs is always important – particularly so for multilevel interventions.</a:t>
            </a:r>
          </a:p>
          <a:p>
            <a:r>
              <a:rPr lang="en-US" dirty="0"/>
              <a:t>Methods exist for high-quality TMF selection and application.</a:t>
            </a:r>
          </a:p>
          <a:p>
            <a:r>
              <a:rPr lang="en-US" dirty="0"/>
              <a:t>TMF(s) should be integral to your multilevel research, conceptually and practically.</a:t>
            </a:r>
          </a:p>
          <a:p>
            <a:endParaRPr lang="en-US" dirty="0"/>
          </a:p>
        </p:txBody>
      </p:sp>
      <p:sp>
        <p:nvSpPr>
          <p:cNvPr id="4" name="TextBox 3"/>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2">
                    <a:lumMod val="75000"/>
                  </a:schemeClr>
                </a:solidFill>
              </a:rPr>
              <a:t>Theory overview</a:t>
            </a:r>
            <a:r>
              <a:rPr lang="en-US" sz="1600" b="1" dirty="0">
                <a:solidFill>
                  <a:schemeClr val="bg1">
                    <a:lumMod val="65000"/>
                  </a:schemeClr>
                </a:solidFill>
              </a:rPr>
              <a:t>		</a:t>
            </a:r>
            <a:r>
              <a:rPr lang="en-US" sz="1600" b="1" dirty="0">
                <a:solidFill>
                  <a:schemeClr val="bg2">
                    <a:lumMod val="75000"/>
                  </a:schemeClr>
                </a:solidFill>
              </a:rPr>
              <a:t>Theory for multilevel research</a:t>
            </a:r>
            <a:r>
              <a:rPr lang="en-US" sz="1600" b="1" dirty="0">
                <a:solidFill>
                  <a:schemeClr val="bg1">
                    <a:lumMod val="65000"/>
                  </a:schemeClr>
                </a:solidFill>
              </a:rPr>
              <a:t>		</a:t>
            </a:r>
            <a:r>
              <a:rPr lang="en-US" sz="1600" b="1" dirty="0">
                <a:solidFill>
                  <a:schemeClr val="bg2">
                    <a:lumMod val="75000"/>
                  </a:schemeClr>
                </a:solidFill>
              </a:rPr>
              <a:t>Case example</a:t>
            </a:r>
            <a:r>
              <a:rPr lang="en-US" sz="1600" b="1" dirty="0">
                <a:solidFill>
                  <a:schemeClr val="bg1">
                    <a:lumMod val="65000"/>
                  </a:schemeClr>
                </a:solidFill>
              </a:rPr>
              <a:t>		</a:t>
            </a:r>
            <a:r>
              <a:rPr lang="en-US" sz="1600" b="1" dirty="0"/>
              <a:t>Conclusions &amp; resources</a:t>
            </a:r>
          </a:p>
        </p:txBody>
      </p:sp>
      <p:sp>
        <p:nvSpPr>
          <p:cNvPr id="5" name="Slide Number Placeholder 4"/>
          <p:cNvSpPr>
            <a:spLocks noGrp="1"/>
          </p:cNvSpPr>
          <p:nvPr>
            <p:ph type="sldNum" sz="quarter" idx="12"/>
          </p:nvPr>
        </p:nvSpPr>
        <p:spPr/>
        <p:txBody>
          <a:bodyPr/>
          <a:lstStyle/>
          <a:p>
            <a:fld id="{88154F60-3A0F-4A71-A5B0-7A898B34BB41}" type="slidenum">
              <a:rPr lang="en-US" smtClean="0"/>
              <a:t>31</a:t>
            </a:fld>
            <a:endParaRPr lang="en-US"/>
          </a:p>
        </p:txBody>
      </p:sp>
    </p:spTree>
    <p:extLst>
      <p:ext uri="{BB962C8B-B14F-4D97-AF65-F5344CB8AC3E}">
        <p14:creationId xmlns:p14="http://schemas.microsoft.com/office/powerpoint/2010/main" val="654979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fontScale="70000" lnSpcReduction="20000"/>
          </a:bodyPr>
          <a:lstStyle/>
          <a:p>
            <a:r>
              <a:rPr lang="en-US" dirty="0"/>
              <a:t>Atkins L, Francis J, Islam R. </a:t>
            </a:r>
            <a:r>
              <a:rPr lang="en-US" i="1" dirty="0"/>
              <a:t>et al.</a:t>
            </a:r>
            <a:r>
              <a:rPr lang="en-US" dirty="0"/>
              <a:t> A guide to using the Theoretical Domains Framework of </a:t>
            </a:r>
            <a:r>
              <a:rPr lang="en-US" dirty="0" err="1"/>
              <a:t>behaviour</a:t>
            </a:r>
            <a:r>
              <a:rPr lang="en-US" dirty="0"/>
              <a:t> change to investigate implementation problems. </a:t>
            </a:r>
            <a:r>
              <a:rPr lang="en-US" i="1" dirty="0"/>
              <a:t>Implementation </a:t>
            </a:r>
            <a:r>
              <a:rPr lang="en-US" i="1" dirty="0" err="1"/>
              <a:t>Sci</a:t>
            </a:r>
            <a:r>
              <a:rPr lang="en-US" dirty="0"/>
              <a:t> 12,</a:t>
            </a:r>
            <a:r>
              <a:rPr lang="en-US" b="1" dirty="0"/>
              <a:t> </a:t>
            </a:r>
            <a:r>
              <a:rPr lang="en-US" dirty="0"/>
              <a:t>77 (2017). https://doi.org/10.1186/s13012-017-0605-9 </a:t>
            </a:r>
          </a:p>
          <a:p>
            <a:r>
              <a:rPr lang="en-US" dirty="0"/>
              <a:t>Birken SA, Powell BJ, Shea CM, </a:t>
            </a:r>
            <a:r>
              <a:rPr lang="en-US"/>
              <a:t>Haines ER, Kirk MA, </a:t>
            </a:r>
            <a:r>
              <a:rPr lang="en-US" dirty="0"/>
              <a:t>Leeman J, Rohweder C, Damschroder L, </a:t>
            </a:r>
            <a:r>
              <a:rPr lang="en-US" dirty="0" err="1"/>
              <a:t>Presseau</a:t>
            </a:r>
            <a:r>
              <a:rPr lang="en-US" dirty="0"/>
              <a:t> J. Criteria for selecting implementation science theories and frameworks: Results from an international survey. </a:t>
            </a:r>
            <a:r>
              <a:rPr lang="en-US" i="1" dirty="0"/>
              <a:t>Implementation Science</a:t>
            </a:r>
            <a:r>
              <a:rPr lang="en-US" dirty="0"/>
              <a:t>. 2017. 12:124. </a:t>
            </a:r>
            <a:r>
              <a:rPr lang="en-US" dirty="0" err="1"/>
              <a:t>doi</a:t>
            </a:r>
            <a:r>
              <a:rPr lang="en-US" dirty="0"/>
              <a:t>: 10.1186/s13012-017-0656-y</a:t>
            </a:r>
          </a:p>
          <a:p>
            <a:pPr lvl="0"/>
            <a:r>
              <a:rPr lang="en-US" dirty="0"/>
              <a:t>Birken SA, Rohweder CL, Powell B J, Shea CM, Scott J, Leeman J, Grewe M E, Kirk MA, Damschroder L, Aldridge WA, Haines ER, Straus S, </a:t>
            </a:r>
            <a:r>
              <a:rPr lang="en-US" dirty="0" err="1"/>
              <a:t>Presseau</a:t>
            </a:r>
            <a:r>
              <a:rPr lang="en-US" dirty="0"/>
              <a:t> J. T-</a:t>
            </a:r>
            <a:r>
              <a:rPr lang="en-US" dirty="0" err="1"/>
              <a:t>CaST</a:t>
            </a:r>
            <a:r>
              <a:rPr lang="en-US" dirty="0"/>
              <a:t>: an implementation theory comparison and selection tool. </a:t>
            </a:r>
            <a:r>
              <a:rPr lang="en-US" i="1" dirty="0"/>
              <a:t>Implementation </a:t>
            </a:r>
            <a:r>
              <a:rPr lang="en-US" i="1" dirty="0" err="1"/>
              <a:t>Sci</a:t>
            </a:r>
            <a:r>
              <a:rPr lang="en-US" dirty="0"/>
              <a:t> 13(1):143 (2018).</a:t>
            </a:r>
          </a:p>
          <a:p>
            <a:r>
              <a:rPr lang="en-US" dirty="0"/>
              <a:t>Harrison MI, </a:t>
            </a:r>
            <a:r>
              <a:rPr lang="en-US" dirty="0" err="1"/>
              <a:t>Shortell</a:t>
            </a:r>
            <a:r>
              <a:rPr lang="en-US" dirty="0"/>
              <a:t> SM. Multi‐level analysis of the learning health system: Integrating contributions from research on organizations and implementation. </a:t>
            </a:r>
            <a:r>
              <a:rPr lang="en-US" i="1" dirty="0"/>
              <a:t>Learning Health Systems e10226 </a:t>
            </a:r>
            <a:r>
              <a:rPr lang="en-US" dirty="0"/>
              <a:t>(2020). https://doi.org/10.1002/lrh2.10226</a:t>
            </a:r>
          </a:p>
          <a:p>
            <a:r>
              <a:rPr lang="en-US" dirty="0"/>
              <a:t>Nilsen P. Making sense of implementation theories, models and frameworks. </a:t>
            </a:r>
            <a:r>
              <a:rPr lang="en-US" i="1" dirty="0"/>
              <a:t>Implementation </a:t>
            </a:r>
            <a:r>
              <a:rPr lang="en-US" i="1" dirty="0" err="1"/>
              <a:t>Sci</a:t>
            </a:r>
            <a:r>
              <a:rPr lang="en-US" dirty="0"/>
              <a:t> 10, 53 (2015). https://doi.org/10.1186/s13012-015-0242-0 </a:t>
            </a:r>
          </a:p>
          <a:p>
            <a:r>
              <a:rPr lang="en-US" dirty="0"/>
              <a:t>Wacker JG. A definition of theory: research guidelines for different theory-building research methods in operations management. J </a:t>
            </a:r>
            <a:r>
              <a:rPr lang="en-US" dirty="0" err="1"/>
              <a:t>Oper</a:t>
            </a:r>
            <a:r>
              <a:rPr lang="en-US" dirty="0"/>
              <a:t> </a:t>
            </a:r>
            <a:r>
              <a:rPr lang="en-US" dirty="0" err="1"/>
              <a:t>Manag</a:t>
            </a:r>
            <a:r>
              <a:rPr lang="en-US" dirty="0"/>
              <a:t>. 16:361–85 (1998).</a:t>
            </a:r>
          </a:p>
        </p:txBody>
      </p:sp>
      <p:sp>
        <p:nvSpPr>
          <p:cNvPr id="4" name="TextBox 3"/>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2">
                    <a:lumMod val="75000"/>
                  </a:schemeClr>
                </a:solidFill>
              </a:rPr>
              <a:t>Theory overview</a:t>
            </a:r>
            <a:r>
              <a:rPr lang="en-US" sz="1600" b="1" dirty="0">
                <a:solidFill>
                  <a:schemeClr val="bg1">
                    <a:lumMod val="65000"/>
                  </a:schemeClr>
                </a:solidFill>
              </a:rPr>
              <a:t>		</a:t>
            </a:r>
            <a:r>
              <a:rPr lang="en-US" sz="1600" b="1" dirty="0">
                <a:solidFill>
                  <a:schemeClr val="bg2">
                    <a:lumMod val="75000"/>
                  </a:schemeClr>
                </a:solidFill>
              </a:rPr>
              <a:t>Theory for multilevel research</a:t>
            </a:r>
            <a:r>
              <a:rPr lang="en-US" sz="1600" b="1" dirty="0">
                <a:solidFill>
                  <a:schemeClr val="bg1">
                    <a:lumMod val="65000"/>
                  </a:schemeClr>
                </a:solidFill>
              </a:rPr>
              <a:t>		</a:t>
            </a:r>
            <a:r>
              <a:rPr lang="en-US" sz="1600" b="1" dirty="0">
                <a:solidFill>
                  <a:schemeClr val="bg2">
                    <a:lumMod val="75000"/>
                  </a:schemeClr>
                </a:solidFill>
              </a:rPr>
              <a:t>Case example</a:t>
            </a:r>
            <a:r>
              <a:rPr lang="en-US" sz="1600" b="1" dirty="0">
                <a:solidFill>
                  <a:schemeClr val="bg1">
                    <a:lumMod val="65000"/>
                  </a:schemeClr>
                </a:solidFill>
              </a:rPr>
              <a:t>		</a:t>
            </a:r>
            <a:r>
              <a:rPr lang="en-US" sz="1600" b="1" dirty="0"/>
              <a:t>Conclusions &amp; resources</a:t>
            </a:r>
          </a:p>
        </p:txBody>
      </p:sp>
      <p:sp>
        <p:nvSpPr>
          <p:cNvPr id="5" name="Slide Number Placeholder 4"/>
          <p:cNvSpPr>
            <a:spLocks noGrp="1"/>
          </p:cNvSpPr>
          <p:nvPr>
            <p:ph type="sldNum" sz="quarter" idx="12"/>
          </p:nvPr>
        </p:nvSpPr>
        <p:spPr/>
        <p:txBody>
          <a:bodyPr/>
          <a:lstStyle/>
          <a:p>
            <a:fld id="{88154F60-3A0F-4A71-A5B0-7A898B34BB41}" type="slidenum">
              <a:rPr lang="en-US" smtClean="0"/>
              <a:t>32</a:t>
            </a:fld>
            <a:endParaRPr lang="en-US"/>
          </a:p>
        </p:txBody>
      </p:sp>
    </p:spTree>
    <p:extLst>
      <p:ext uri="{BB962C8B-B14F-4D97-AF65-F5344CB8AC3E}">
        <p14:creationId xmlns:p14="http://schemas.microsoft.com/office/powerpoint/2010/main" val="3086402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26F8-5FCA-4E66-AAAF-F3809A37AE87}"/>
              </a:ext>
            </a:extLst>
          </p:cNvPr>
          <p:cNvSpPr>
            <a:spLocks noGrp="1"/>
          </p:cNvSpPr>
          <p:nvPr>
            <p:ph type="title"/>
          </p:nvPr>
        </p:nvSpPr>
        <p:spPr>
          <a:xfrm>
            <a:off x="2938902" y="2403687"/>
            <a:ext cx="9050867" cy="610022"/>
          </a:xfrm>
          <a:noFill/>
        </p:spPr>
        <p:txBody>
          <a:bodyPr/>
          <a:lstStyle/>
          <a:p>
            <a:r>
              <a:rPr lang="en-US" sz="4800" b="0" i="1" dirty="0"/>
              <a:t>Using Organizational Theory to Design Multilevel Interventions</a:t>
            </a:r>
            <a:br>
              <a:rPr lang="en-US" dirty="0"/>
            </a:br>
            <a:br>
              <a:rPr lang="en-US" dirty="0"/>
            </a:br>
            <a:endParaRPr lang="en-US" sz="2800" dirty="0"/>
          </a:p>
        </p:txBody>
      </p:sp>
      <p:sp>
        <p:nvSpPr>
          <p:cNvPr id="6" name="Rectangle 5">
            <a:extLst>
              <a:ext uri="{FF2B5EF4-FFF2-40B4-BE49-F238E27FC236}">
                <a16:creationId xmlns:a16="http://schemas.microsoft.com/office/drawing/2014/main" id="{79FF2469-8187-40CF-B565-F33137C49D15}"/>
              </a:ext>
            </a:extLst>
          </p:cNvPr>
          <p:cNvSpPr/>
          <p:nvPr/>
        </p:nvSpPr>
        <p:spPr>
          <a:xfrm>
            <a:off x="45865" y="3844291"/>
            <a:ext cx="316886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Bryan J. Weiner, Ph.D.</a:t>
            </a:r>
          </a:p>
          <a:p>
            <a:pPr algn="ctr"/>
            <a:r>
              <a:rPr lang="en-US" dirty="0"/>
              <a:t>University of Washington</a:t>
            </a:r>
          </a:p>
        </p:txBody>
      </p:sp>
      <p:pic>
        <p:nvPicPr>
          <p:cNvPr id="4" name="Picture 3">
            <a:extLst>
              <a:ext uri="{FF2B5EF4-FFF2-40B4-BE49-F238E27FC236}">
                <a16:creationId xmlns:a16="http://schemas.microsoft.com/office/drawing/2014/main" id="{ACD7D69C-F37A-41A2-8769-7FBAEE943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270" y="2141174"/>
            <a:ext cx="1712053" cy="1712053"/>
          </a:xfrm>
          <a:prstGeom prst="rect">
            <a:avLst/>
          </a:prstGeom>
          <a:ln w="38100" cap="sq">
            <a:solidFill>
              <a:schemeClr val="bg2">
                <a:lumMod val="75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30380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USING ORGANIZATION THEORY TO DESIGN MULTILEVEL INTERVENTIONS*</a:t>
            </a:r>
          </a:p>
        </p:txBody>
      </p:sp>
      <p:sp>
        <p:nvSpPr>
          <p:cNvPr id="3" name="TextBox 2"/>
          <p:cNvSpPr txBox="1"/>
          <p:nvPr/>
        </p:nvSpPr>
        <p:spPr>
          <a:xfrm>
            <a:off x="2195758" y="5881816"/>
            <a:ext cx="6716647" cy="369332"/>
          </a:xfrm>
          <a:prstGeom prst="rect">
            <a:avLst/>
          </a:prstGeom>
          <a:noFill/>
        </p:spPr>
        <p:txBody>
          <a:bodyPr wrap="none" rtlCol="0">
            <a:spAutoFit/>
          </a:bodyPr>
          <a:lstStyle/>
          <a:p>
            <a:r>
              <a:rPr lang="en-US" dirty="0"/>
              <a:t>* I will use the terms “interventions” and “strategies” interchangeably.</a:t>
            </a:r>
          </a:p>
        </p:txBody>
      </p:sp>
      <p:sp>
        <p:nvSpPr>
          <p:cNvPr id="4" name="TextBox 3"/>
          <p:cNvSpPr txBox="1"/>
          <p:nvPr/>
        </p:nvSpPr>
        <p:spPr>
          <a:xfrm>
            <a:off x="6513913" y="4520293"/>
            <a:ext cx="2540375" cy="646331"/>
          </a:xfrm>
          <a:prstGeom prst="rect">
            <a:avLst/>
          </a:prstGeom>
          <a:noFill/>
        </p:spPr>
        <p:txBody>
          <a:bodyPr wrap="none" rtlCol="0">
            <a:spAutoFit/>
          </a:bodyPr>
          <a:lstStyle/>
          <a:p>
            <a:r>
              <a:rPr lang="en-US" dirty="0"/>
              <a:t>Bryan J. Weiner, Ph.D.</a:t>
            </a:r>
            <a:br>
              <a:rPr lang="en-US" dirty="0"/>
            </a:br>
            <a:r>
              <a:rPr lang="en-US" dirty="0"/>
              <a:t>University of Washington</a:t>
            </a:r>
          </a:p>
        </p:txBody>
      </p:sp>
    </p:spTree>
    <p:extLst>
      <p:ext uri="{BB962C8B-B14F-4D97-AF65-F5344CB8AC3E}">
        <p14:creationId xmlns:p14="http://schemas.microsoft.com/office/powerpoint/2010/main" val="45162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TODAY’S ROADMAP</a:t>
            </a:r>
          </a:p>
        </p:txBody>
      </p:sp>
      <p:sp>
        <p:nvSpPr>
          <p:cNvPr id="3" name="Text Placeholder 2"/>
          <p:cNvSpPr>
            <a:spLocks noGrp="1"/>
          </p:cNvSpPr>
          <p:nvPr>
            <p:ph type="body" sz="quarter" idx="11"/>
          </p:nvPr>
        </p:nvSpPr>
        <p:spPr>
          <a:xfrm>
            <a:off x="2183305" y="1762568"/>
            <a:ext cx="8196210" cy="4697532"/>
          </a:xfrm>
        </p:spPr>
        <p:txBody>
          <a:bodyPr numCol="2"/>
          <a:lstStyle/>
          <a:p>
            <a:r>
              <a:rPr lang="en-US" sz="1800" b="0" dirty="0"/>
              <a:t>What do we mean by “level”?</a:t>
            </a:r>
          </a:p>
          <a:p>
            <a:r>
              <a:rPr lang="en-US" sz="1800" b="0" dirty="0"/>
              <a:t>What theories are potentially useful at various levels?</a:t>
            </a:r>
          </a:p>
          <a:p>
            <a:r>
              <a:rPr lang="en-US" sz="1800" b="0" dirty="0"/>
              <a:t>Why do we even need theories for multilevel intervention?</a:t>
            </a:r>
          </a:p>
          <a:p>
            <a:r>
              <a:rPr lang="en-US" sz="1800" b="0" dirty="0"/>
              <a:t>How can interventions at multiple levels be combined?</a:t>
            </a:r>
          </a:p>
          <a:p>
            <a:r>
              <a:rPr lang="en-US" sz="1800" b="0" dirty="0"/>
              <a:t>What is organization theory?</a:t>
            </a:r>
          </a:p>
          <a:p>
            <a:r>
              <a:rPr lang="en-US" sz="1800" b="0" dirty="0"/>
              <a:t>What organization theories are potentially useful for multilevel interventions?</a:t>
            </a:r>
          </a:p>
          <a:p>
            <a:r>
              <a:rPr lang="en-US" sz="1800" b="0" dirty="0"/>
              <a:t>How can we use organization theory in multilevel intervention design?</a:t>
            </a:r>
          </a:p>
          <a:p>
            <a:endParaRPr lang="en-US" sz="2000" b="0" dirty="0"/>
          </a:p>
          <a:p>
            <a:endParaRPr lang="en-US" sz="2000" b="0" dirty="0"/>
          </a:p>
          <a:p>
            <a:endParaRPr lang="en-US" sz="2000" b="0" dirty="0"/>
          </a:p>
          <a:p>
            <a:pPr marL="0" indent="0">
              <a:buNone/>
            </a:pPr>
            <a:endParaRPr lang="en-US" dirty="0"/>
          </a:p>
          <a:p>
            <a:pPr marL="0" indent="0">
              <a:buNone/>
            </a:pPr>
            <a:endParaRPr lang="en-US" dirty="0"/>
          </a:p>
        </p:txBody>
      </p:sp>
      <p:sp>
        <p:nvSpPr>
          <p:cNvPr id="4" name="Content Placeholder 1"/>
          <p:cNvSpPr txBox="1">
            <a:spLocks/>
          </p:cNvSpPr>
          <p:nvPr/>
        </p:nvSpPr>
        <p:spPr>
          <a:xfrm>
            <a:off x="1981200" y="1955830"/>
            <a:ext cx="3991970" cy="431101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pic>
        <p:nvPicPr>
          <p:cNvPr id="5" name="Content Placeholder 4"/>
          <p:cNvPicPr>
            <a:picLocks noChangeAspect="1"/>
          </p:cNvPicPr>
          <p:nvPr/>
        </p:nvPicPr>
        <p:blipFill>
          <a:blip r:embed="rId3"/>
          <a:stretch>
            <a:fillRect/>
          </a:stretch>
        </p:blipFill>
        <p:spPr>
          <a:xfrm>
            <a:off x="6800335" y="2321169"/>
            <a:ext cx="3410464" cy="2497966"/>
          </a:xfrm>
          <a:prstGeom prst="rect">
            <a:avLst/>
          </a:prstGeom>
        </p:spPr>
      </p:pic>
    </p:spTree>
    <p:extLst>
      <p:ext uri="{BB962C8B-B14F-4D97-AF65-F5344CB8AC3E}">
        <p14:creationId xmlns:p14="http://schemas.microsoft.com/office/powerpoint/2010/main" val="193276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WHAT IS A LEVEL?</a:t>
            </a:r>
          </a:p>
        </p:txBody>
      </p:sp>
      <p:sp>
        <p:nvSpPr>
          <p:cNvPr id="6" name="TextBox 5"/>
          <p:cNvSpPr txBox="1"/>
          <p:nvPr/>
        </p:nvSpPr>
        <p:spPr>
          <a:xfrm>
            <a:off x="2195758" y="1799904"/>
            <a:ext cx="1820563" cy="1384995"/>
          </a:xfrm>
          <a:prstGeom prst="rect">
            <a:avLst/>
          </a:prstGeom>
          <a:noFill/>
        </p:spPr>
        <p:txBody>
          <a:bodyPr wrap="none" rtlCol="0">
            <a:spAutoFit/>
          </a:bodyPr>
          <a:lstStyle/>
          <a:p>
            <a:r>
              <a:rPr lang="en-US" sz="2800" b="1" dirty="0">
                <a:latin typeface="Open Sans Semibold" charset="0"/>
                <a:ea typeface="Open Sans Semibold" charset="0"/>
                <a:cs typeface="Open Sans Semibold" charset="0"/>
              </a:rPr>
              <a:t>Levels as </a:t>
            </a:r>
          </a:p>
          <a:p>
            <a:r>
              <a:rPr lang="en-US" sz="2800" b="1" dirty="0">
                <a:latin typeface="Open Sans Semibold" charset="0"/>
                <a:ea typeface="Open Sans Semibold" charset="0"/>
                <a:cs typeface="Open Sans Semibold" charset="0"/>
              </a:rPr>
              <a:t>Social </a:t>
            </a:r>
          </a:p>
          <a:p>
            <a:r>
              <a:rPr lang="en-US" sz="2800" b="1" dirty="0">
                <a:latin typeface="Open Sans Semibold" charset="0"/>
                <a:ea typeface="Open Sans Semibold" charset="0"/>
                <a:cs typeface="Open Sans Semibold" charset="0"/>
              </a:rPr>
              <a:t>Units*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481" y="1955496"/>
            <a:ext cx="5770753" cy="4557861"/>
          </a:xfrm>
          <a:prstGeom prst="rect">
            <a:avLst/>
          </a:prstGeom>
        </p:spPr>
      </p:pic>
      <p:sp>
        <p:nvSpPr>
          <p:cNvPr id="3" name="TextBox 2"/>
          <p:cNvSpPr txBox="1"/>
          <p:nvPr/>
        </p:nvSpPr>
        <p:spPr>
          <a:xfrm>
            <a:off x="2195758" y="6144024"/>
            <a:ext cx="2781211" cy="369332"/>
          </a:xfrm>
          <a:prstGeom prst="rect">
            <a:avLst/>
          </a:prstGeom>
          <a:noFill/>
        </p:spPr>
        <p:txBody>
          <a:bodyPr wrap="none" rtlCol="0">
            <a:spAutoFit/>
          </a:bodyPr>
          <a:lstStyle/>
          <a:p>
            <a:r>
              <a:rPr lang="en-US" dirty="0"/>
              <a:t>* Or levels of social system</a:t>
            </a:r>
          </a:p>
        </p:txBody>
      </p:sp>
    </p:spTree>
    <p:extLst>
      <p:ext uri="{BB962C8B-B14F-4D97-AF65-F5344CB8AC3E}">
        <p14:creationId xmlns:p14="http://schemas.microsoft.com/office/powerpoint/2010/main" val="82957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WHAT IS A LEVEL?</a:t>
            </a:r>
          </a:p>
        </p:txBody>
      </p:sp>
      <p:sp>
        <p:nvSpPr>
          <p:cNvPr id="7" name="TextBox 6"/>
          <p:cNvSpPr txBox="1"/>
          <p:nvPr/>
        </p:nvSpPr>
        <p:spPr>
          <a:xfrm>
            <a:off x="2195758" y="1725660"/>
            <a:ext cx="2478179" cy="954107"/>
          </a:xfrm>
          <a:prstGeom prst="rect">
            <a:avLst/>
          </a:prstGeom>
          <a:noFill/>
        </p:spPr>
        <p:txBody>
          <a:bodyPr wrap="none" rtlCol="0">
            <a:spAutoFit/>
          </a:bodyPr>
          <a:lstStyle/>
          <a:p>
            <a:r>
              <a:rPr lang="en-US" sz="2800" b="1" dirty="0">
                <a:latin typeface="Open Sans Semibold" charset="0"/>
                <a:ea typeface="Open Sans Semibold" charset="0"/>
                <a:cs typeface="Open Sans Semibold" charset="0"/>
              </a:rPr>
              <a:t>Levels as </a:t>
            </a:r>
          </a:p>
          <a:p>
            <a:r>
              <a:rPr lang="en-US" sz="2800" b="1" dirty="0">
                <a:latin typeface="Open Sans Semibold" charset="0"/>
                <a:ea typeface="Open Sans Semibold" charset="0"/>
                <a:cs typeface="Open Sans Semibold" charset="0"/>
              </a:rPr>
              <a:t>Determinants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742" y="1969331"/>
            <a:ext cx="7036693" cy="7036693"/>
          </a:xfrm>
          <a:prstGeom prst="rect">
            <a:avLst/>
          </a:prstGeom>
        </p:spPr>
      </p:pic>
    </p:spTree>
    <p:extLst>
      <p:ext uri="{BB962C8B-B14F-4D97-AF65-F5344CB8AC3E}">
        <p14:creationId xmlns:p14="http://schemas.microsoft.com/office/powerpoint/2010/main" val="177342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60588" y="333629"/>
            <a:ext cx="8507412" cy="991998"/>
          </a:xfrm>
        </p:spPr>
        <p:txBody>
          <a:bodyPr>
            <a:normAutofit/>
          </a:bodyPr>
          <a:lstStyle/>
          <a:p>
            <a:r>
              <a:rPr lang="en-US" b="1" dirty="0">
                <a:solidFill>
                  <a:schemeClr val="tx2"/>
                </a:solidFill>
                <a:latin typeface="Encode Sans Normal Black" panose="02000000000000000000" pitchFamily="2" charset="0"/>
                <a:ea typeface="Open Sans Extrabold" charset="0"/>
                <a:cs typeface="Open Sans Extrabold" charset="0"/>
              </a:rPr>
              <a:t>WHAT THEORIES ARE (POTENTIALLY) USEFUL AT DIFFERENT LEVELS?</a:t>
            </a:r>
          </a:p>
        </p:txBody>
      </p:sp>
      <p:sp>
        <p:nvSpPr>
          <p:cNvPr id="3" name="Text Placeholder 2"/>
          <p:cNvSpPr>
            <a:spLocks noGrp="1"/>
          </p:cNvSpPr>
          <p:nvPr>
            <p:ph type="body" sz="quarter" idx="11"/>
          </p:nvPr>
        </p:nvSpPr>
        <p:spPr/>
        <p:txBody>
          <a:bodyPr/>
          <a:lstStyle/>
          <a:p>
            <a:endParaRPr lang="en-US"/>
          </a:p>
        </p:txBody>
      </p:sp>
      <p:graphicFrame>
        <p:nvGraphicFramePr>
          <p:cNvPr id="6" name="Chart Placeholder 5"/>
          <p:cNvGraphicFramePr>
            <a:graphicFrameLocks noGrp="1"/>
          </p:cNvGraphicFramePr>
          <p:nvPr>
            <p:ph type="chart" sz="quarter" idx="4294967295"/>
          </p:nvPr>
        </p:nvGraphicFramePr>
        <p:xfrm>
          <a:off x="2160587" y="1581666"/>
          <a:ext cx="8218928" cy="4585829"/>
        </p:xfrm>
        <a:graphic>
          <a:graphicData uri="http://schemas.openxmlformats.org/drawingml/2006/table">
            <a:tbl>
              <a:tblPr firstRow="1" bandRow="1">
                <a:tableStyleId>{5C22544A-7EE6-4342-B048-85BDC9FD1C3A}</a:tableStyleId>
              </a:tblPr>
              <a:tblGrid>
                <a:gridCol w="2118970">
                  <a:extLst>
                    <a:ext uri="{9D8B030D-6E8A-4147-A177-3AD203B41FA5}">
                      <a16:colId xmlns:a16="http://schemas.microsoft.com/office/drawing/2014/main" val="20000"/>
                    </a:ext>
                  </a:extLst>
                </a:gridCol>
                <a:gridCol w="6099958">
                  <a:extLst>
                    <a:ext uri="{9D8B030D-6E8A-4147-A177-3AD203B41FA5}">
                      <a16:colId xmlns:a16="http://schemas.microsoft.com/office/drawing/2014/main" val="20001"/>
                    </a:ext>
                  </a:extLst>
                </a:gridCol>
              </a:tblGrid>
              <a:tr h="471029">
                <a:tc>
                  <a:txBody>
                    <a:bodyPr/>
                    <a:lstStyle/>
                    <a:p>
                      <a:r>
                        <a:rPr lang="en-US" sz="1800" dirty="0"/>
                        <a:t>Level of Influence</a:t>
                      </a:r>
                    </a:p>
                  </a:txBody>
                  <a:tcPr/>
                </a:tc>
                <a:tc>
                  <a:txBody>
                    <a:bodyPr/>
                    <a:lstStyle/>
                    <a:p>
                      <a:r>
                        <a:rPr lang="en-US" sz="1800" dirty="0"/>
                        <a:t>Theories</a:t>
                      </a:r>
                    </a:p>
                  </a:txBody>
                  <a:tcPr/>
                </a:tc>
                <a:extLst>
                  <a:ext uri="{0D108BD9-81ED-4DB2-BD59-A6C34878D82A}">
                    <a16:rowId xmlns:a16="http://schemas.microsoft.com/office/drawing/2014/main" val="10000"/>
                  </a:ext>
                </a:extLst>
              </a:tr>
              <a:tr h="802895">
                <a:tc>
                  <a:txBody>
                    <a:bodyPr/>
                    <a:lstStyle/>
                    <a:p>
                      <a:r>
                        <a:rPr lang="en-US" sz="1400" b="1" dirty="0"/>
                        <a:t>Intrapersonal</a:t>
                      </a:r>
                    </a:p>
                  </a:txBody>
                  <a:tcPr/>
                </a:tc>
                <a:tc>
                  <a:txBody>
                    <a:bodyPr/>
                    <a:lstStyle/>
                    <a:p>
                      <a:pPr marL="285750" indent="-285750">
                        <a:buFont typeface="Arial" panose="020B0604020202020204" pitchFamily="34" charset="0"/>
                        <a:buChar char="•"/>
                      </a:pPr>
                      <a:r>
                        <a:rPr lang="en-US" sz="1600" baseline="0" dirty="0"/>
                        <a:t>Goal setting theory (motivation </a:t>
                      </a:r>
                      <a:r>
                        <a:rPr lang="en-US" sz="1600" baseline="0"/>
                        <a:t>theories generally)</a:t>
                      </a:r>
                    </a:p>
                    <a:p>
                      <a:pPr marL="285750" indent="-285750">
                        <a:buFont typeface="Arial" panose="020B0604020202020204" pitchFamily="34" charset="0"/>
                        <a:buChar char="•"/>
                      </a:pPr>
                      <a:r>
                        <a:rPr lang="en-US" sz="1600" baseline="0" dirty="0"/>
                        <a:t>Control theory</a:t>
                      </a:r>
                    </a:p>
                    <a:p>
                      <a:pPr marL="285750" indent="-285750">
                        <a:buFont typeface="Arial" panose="020B0604020202020204" pitchFamily="34" charset="0"/>
                        <a:buChar char="•"/>
                      </a:pPr>
                      <a:r>
                        <a:rPr lang="en-US" sz="1600" baseline="0" dirty="0"/>
                        <a:t>Self-determination theory</a:t>
                      </a:r>
                    </a:p>
                  </a:txBody>
                  <a:tcPr/>
                </a:tc>
                <a:extLst>
                  <a:ext uri="{0D108BD9-81ED-4DB2-BD59-A6C34878D82A}">
                    <a16:rowId xmlns:a16="http://schemas.microsoft.com/office/drawing/2014/main" val="10001"/>
                  </a:ext>
                </a:extLst>
              </a:tr>
              <a:tr h="802895">
                <a:tc>
                  <a:txBody>
                    <a:bodyPr/>
                    <a:lstStyle/>
                    <a:p>
                      <a:r>
                        <a:rPr lang="en-US" sz="1400" b="1" dirty="0"/>
                        <a:t>Interpersonal</a:t>
                      </a:r>
                    </a:p>
                  </a:txBody>
                  <a:tcPr/>
                </a:tc>
                <a:tc>
                  <a:txBody>
                    <a:bodyPr/>
                    <a:lstStyle/>
                    <a:p>
                      <a:pPr marL="285750" indent="-285750">
                        <a:buFont typeface="Arial" panose="020B0604020202020204" pitchFamily="34" charset="0"/>
                        <a:buChar char="•"/>
                      </a:pPr>
                      <a:r>
                        <a:rPr lang="en-US" sz="1600" baseline="0" dirty="0"/>
                        <a:t>Communication theory</a:t>
                      </a:r>
                    </a:p>
                    <a:p>
                      <a:pPr marL="285750" indent="-285750">
                        <a:buFont typeface="Arial" panose="020B0604020202020204" pitchFamily="34" charset="0"/>
                        <a:buChar char="•"/>
                      </a:pPr>
                      <a:r>
                        <a:rPr lang="en-US" sz="1600" baseline="0" dirty="0"/>
                        <a:t>Social influence theory</a:t>
                      </a:r>
                    </a:p>
                    <a:p>
                      <a:pPr marL="285750" indent="-285750">
                        <a:buFont typeface="Arial" panose="020B0604020202020204" pitchFamily="34" charset="0"/>
                        <a:buChar char="•"/>
                      </a:pPr>
                      <a:r>
                        <a:rPr lang="en-US" sz="1600" baseline="0" dirty="0"/>
                        <a:t>Social cognitive theory</a:t>
                      </a:r>
                    </a:p>
                  </a:txBody>
                  <a:tcPr/>
                </a:tc>
                <a:extLst>
                  <a:ext uri="{0D108BD9-81ED-4DB2-BD59-A6C34878D82A}">
                    <a16:rowId xmlns:a16="http://schemas.microsoft.com/office/drawing/2014/main" val="10002"/>
                  </a:ext>
                </a:extLst>
              </a:tr>
              <a:tr h="802895">
                <a:tc>
                  <a:txBody>
                    <a:bodyPr/>
                    <a:lstStyle/>
                    <a:p>
                      <a:r>
                        <a:rPr lang="en-US" sz="1400" b="1" dirty="0"/>
                        <a:t>Organizational</a:t>
                      </a:r>
                    </a:p>
                  </a:txBody>
                  <a:tcPr/>
                </a:tc>
                <a:tc>
                  <a:txBody>
                    <a:bodyPr/>
                    <a:lstStyle/>
                    <a:p>
                      <a:pPr marL="285750" indent="-285750">
                        <a:buFont typeface="Arial" panose="020B0604020202020204" pitchFamily="34" charset="0"/>
                        <a:buChar char="•"/>
                      </a:pPr>
                      <a:r>
                        <a:rPr lang="en-US" sz="1600" baseline="0" dirty="0"/>
                        <a:t>Leadership theory</a:t>
                      </a:r>
                    </a:p>
                    <a:p>
                      <a:pPr marL="285750" indent="-285750">
                        <a:buFont typeface="Arial" panose="020B0604020202020204" pitchFamily="34" charset="0"/>
                        <a:buChar char="•"/>
                      </a:pPr>
                      <a:r>
                        <a:rPr lang="en-US" sz="1600" baseline="0" dirty="0"/>
                        <a:t>Organizational implementation theory</a:t>
                      </a:r>
                    </a:p>
                    <a:p>
                      <a:pPr marL="285750" indent="-285750">
                        <a:buFont typeface="Arial" panose="020B0604020202020204" pitchFamily="34" charset="0"/>
                        <a:buChar char="•"/>
                      </a:pPr>
                      <a:r>
                        <a:rPr lang="en-US" sz="1600" baseline="0" dirty="0"/>
                        <a:t>Coordination theory</a:t>
                      </a:r>
                    </a:p>
                  </a:txBody>
                  <a:tcPr/>
                </a:tc>
                <a:extLst>
                  <a:ext uri="{0D108BD9-81ED-4DB2-BD59-A6C34878D82A}">
                    <a16:rowId xmlns:a16="http://schemas.microsoft.com/office/drawing/2014/main" val="3506088317"/>
                  </a:ext>
                </a:extLst>
              </a:tr>
              <a:tr h="802895">
                <a:tc>
                  <a:txBody>
                    <a:bodyPr/>
                    <a:lstStyle/>
                    <a:p>
                      <a:r>
                        <a:rPr lang="en-US" sz="1400" b="1" dirty="0"/>
                        <a:t>Community</a:t>
                      </a:r>
                    </a:p>
                  </a:txBody>
                  <a:tcPr/>
                </a:tc>
                <a:tc>
                  <a:txBody>
                    <a:bodyPr/>
                    <a:lstStyle/>
                    <a:p>
                      <a:pPr marL="285750" indent="-285750">
                        <a:buFont typeface="Arial" panose="020B0604020202020204" pitchFamily="34" charset="0"/>
                        <a:buChar char="•"/>
                      </a:pPr>
                      <a:r>
                        <a:rPr lang="en-US" sz="1600" dirty="0"/>
                        <a:t>Empowerment theory</a:t>
                      </a:r>
                    </a:p>
                    <a:p>
                      <a:pPr marL="285750" indent="-285750">
                        <a:buFont typeface="Arial" panose="020B0604020202020204" pitchFamily="34" charset="0"/>
                        <a:buChar char="•"/>
                      </a:pPr>
                      <a:r>
                        <a:rPr lang="en-US" sz="1600" dirty="0"/>
                        <a:t>Social mobilization theory</a:t>
                      </a:r>
                    </a:p>
                    <a:p>
                      <a:pPr marL="285750" indent="-285750">
                        <a:buFont typeface="Arial" panose="020B0604020202020204" pitchFamily="34" charset="0"/>
                        <a:buChar char="•"/>
                      </a:pPr>
                      <a:r>
                        <a:rPr lang="en-US" sz="1600" dirty="0"/>
                        <a:t>Social network</a:t>
                      </a:r>
                      <a:r>
                        <a:rPr lang="en-US" sz="1600" baseline="0" dirty="0"/>
                        <a:t> theory (diffusion of innovation)</a:t>
                      </a:r>
                      <a:endParaRPr lang="en-US" sz="1600" dirty="0"/>
                    </a:p>
                  </a:txBody>
                  <a:tcPr/>
                </a:tc>
                <a:extLst>
                  <a:ext uri="{0D108BD9-81ED-4DB2-BD59-A6C34878D82A}">
                    <a16:rowId xmlns:a16="http://schemas.microsoft.com/office/drawing/2014/main" val="2581210498"/>
                  </a:ext>
                </a:extLst>
              </a:tr>
              <a:tr h="802895">
                <a:tc>
                  <a:txBody>
                    <a:bodyPr/>
                    <a:lstStyle/>
                    <a:p>
                      <a:r>
                        <a:rPr lang="en-US" sz="1400" b="1" dirty="0"/>
                        <a:t>Policy</a:t>
                      </a:r>
                    </a:p>
                  </a:txBody>
                  <a:tcPr/>
                </a:tc>
                <a:tc>
                  <a:txBody>
                    <a:bodyPr/>
                    <a:lstStyle/>
                    <a:p>
                      <a:pPr marL="285750" indent="-285750">
                        <a:buFont typeface="Arial" panose="020B0604020202020204" pitchFamily="34" charset="0"/>
                        <a:buChar char="•"/>
                      </a:pPr>
                      <a:r>
                        <a:rPr lang="en-US" sz="1600" baseline="0" dirty="0"/>
                        <a:t>Agenda building theory</a:t>
                      </a:r>
                    </a:p>
                    <a:p>
                      <a:pPr marL="285750" indent="-285750">
                        <a:buFont typeface="Arial" panose="020B0604020202020204" pitchFamily="34" charset="0"/>
                        <a:buChar char="•"/>
                      </a:pPr>
                      <a:r>
                        <a:rPr lang="en-US" sz="1600" baseline="0" dirty="0"/>
                        <a:t>Institutional theory</a:t>
                      </a:r>
                    </a:p>
                    <a:p>
                      <a:pPr marL="285750" indent="-285750">
                        <a:buFont typeface="Arial" panose="020B0604020202020204" pitchFamily="34" charset="0"/>
                        <a:buChar char="•"/>
                      </a:pPr>
                      <a:r>
                        <a:rPr lang="en-US" sz="1600" baseline="0" dirty="0"/>
                        <a:t>Theories of political behavior</a:t>
                      </a:r>
                    </a:p>
                  </a:txBody>
                  <a:tcPr/>
                </a:tc>
                <a:extLst>
                  <a:ext uri="{0D108BD9-81ED-4DB2-BD59-A6C34878D82A}">
                    <a16:rowId xmlns:a16="http://schemas.microsoft.com/office/drawing/2014/main" val="1261604774"/>
                  </a:ext>
                </a:extLst>
              </a:tr>
            </a:tbl>
          </a:graphicData>
        </a:graphic>
      </p:graphicFrame>
    </p:spTree>
    <p:extLst>
      <p:ext uri="{BB962C8B-B14F-4D97-AF65-F5344CB8AC3E}">
        <p14:creationId xmlns:p14="http://schemas.microsoft.com/office/powerpoint/2010/main" val="106653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WHY DO WE NEED A THEORY OF THE MULTILEVEL INTERVENTION? </a:t>
            </a:r>
          </a:p>
        </p:txBody>
      </p:sp>
      <p:sp>
        <p:nvSpPr>
          <p:cNvPr id="5" name="Content Placeholder 2"/>
          <p:cNvSpPr>
            <a:spLocks noGrp="1"/>
          </p:cNvSpPr>
          <p:nvPr>
            <p:ph type="body" sz="quarter" idx="11"/>
          </p:nvPr>
        </p:nvSpPr>
        <p:spPr/>
        <p:txBody>
          <a:bodyPr>
            <a:normAutofit fontScale="77500" lnSpcReduction="20000"/>
          </a:bodyPr>
          <a:lstStyle/>
          <a:p>
            <a:pPr>
              <a:lnSpc>
                <a:spcPct val="110000"/>
              </a:lnSpc>
              <a:spcAft>
                <a:spcPts val="200"/>
              </a:spcAft>
              <a:buFont typeface="Arial" charset="0"/>
              <a:buChar char="•"/>
            </a:pPr>
            <a:r>
              <a:rPr lang="en-US" sz="3000" b="0" dirty="0">
                <a:latin typeface="Open Sans" charset="0"/>
                <a:ea typeface="Open Sans" charset="0"/>
                <a:cs typeface="Open Sans" charset="0"/>
              </a:rPr>
              <a:t>Implementation facilitators and barriers operate at multiple levels of analysis</a:t>
            </a:r>
          </a:p>
          <a:p>
            <a:pPr>
              <a:lnSpc>
                <a:spcPct val="110000"/>
              </a:lnSpc>
              <a:spcAft>
                <a:spcPts val="200"/>
              </a:spcAft>
              <a:buFont typeface="Arial" charset="0"/>
              <a:buChar char="•"/>
            </a:pPr>
            <a:r>
              <a:rPr lang="en-US" sz="3000" b="0" dirty="0">
                <a:latin typeface="Open Sans" charset="0"/>
                <a:ea typeface="Open Sans" charset="0"/>
                <a:cs typeface="Open Sans" charset="0"/>
              </a:rPr>
              <a:t>Yet, multi-level implementation interventions often don’t work better than single-level ones</a:t>
            </a:r>
          </a:p>
          <a:p>
            <a:endParaRPr lang="en-US" sz="3000" dirty="0">
              <a:latin typeface="Open Sans Semibold" charset="0"/>
              <a:ea typeface="Open Sans Semibold" charset="0"/>
              <a:cs typeface="Open Sans Semibold" charset="0"/>
            </a:endParaRPr>
          </a:p>
          <a:p>
            <a:pPr marL="0" indent="0">
              <a:buNone/>
            </a:pPr>
            <a:r>
              <a:rPr lang="en-US" sz="3000" u="sng" dirty="0">
                <a:latin typeface="Open Sans Semibold" charset="0"/>
                <a:ea typeface="Open Sans Semibold" charset="0"/>
                <a:cs typeface="Open Sans Semibold" charset="0"/>
              </a:rPr>
              <a:t>Why?</a:t>
            </a:r>
          </a:p>
          <a:p>
            <a:pPr>
              <a:lnSpc>
                <a:spcPct val="110000"/>
              </a:lnSpc>
              <a:spcAft>
                <a:spcPts val="200"/>
              </a:spcAft>
              <a:buFont typeface="Arial" charset="0"/>
              <a:buChar char="•"/>
            </a:pPr>
            <a:r>
              <a:rPr lang="en-US" sz="3000" b="0" dirty="0">
                <a:latin typeface="Open Sans" charset="0"/>
                <a:ea typeface="Open Sans" charset="0"/>
                <a:cs typeface="Open Sans" charset="0"/>
              </a:rPr>
              <a:t>Selected implementation interventions do not target key determinants of the problem</a:t>
            </a:r>
          </a:p>
          <a:p>
            <a:pPr>
              <a:lnSpc>
                <a:spcPct val="110000"/>
              </a:lnSpc>
              <a:spcAft>
                <a:spcPts val="200"/>
              </a:spcAft>
              <a:buFont typeface="Arial" charset="0"/>
              <a:buChar char="•"/>
            </a:pPr>
            <a:r>
              <a:rPr lang="en-US" sz="3000" b="0" dirty="0">
                <a:latin typeface="Open Sans" charset="0"/>
                <a:ea typeface="Open Sans" charset="0"/>
                <a:cs typeface="Open Sans" charset="0"/>
              </a:rPr>
              <a:t>Interdependence of key determinants of the problem are poorly understood</a:t>
            </a:r>
          </a:p>
          <a:p>
            <a:pPr>
              <a:lnSpc>
                <a:spcPct val="110000"/>
              </a:lnSpc>
              <a:spcAft>
                <a:spcPts val="200"/>
              </a:spcAft>
              <a:buFont typeface="Arial" charset="0"/>
              <a:buChar char="•"/>
            </a:pPr>
            <a:endParaRPr lang="en-US" sz="3000" b="0" dirty="0">
              <a:latin typeface="Open Sans" charset="0"/>
              <a:ea typeface="Open Sans" charset="0"/>
              <a:cs typeface="Open Sans" charset="0"/>
            </a:endParaRPr>
          </a:p>
          <a:p>
            <a:pPr marL="0" indent="0">
              <a:lnSpc>
                <a:spcPct val="110000"/>
              </a:lnSpc>
              <a:spcAft>
                <a:spcPts val="200"/>
              </a:spcAft>
              <a:buNone/>
            </a:pPr>
            <a:endParaRPr lang="en-US" sz="3000" b="0" dirty="0">
              <a:latin typeface="Open Sans" charset="0"/>
              <a:ea typeface="Open Sans" charset="0"/>
              <a:cs typeface="Open Sans" charset="0"/>
            </a:endParaRPr>
          </a:p>
          <a:p>
            <a:endParaRPr lang="en-US" dirty="0">
              <a:latin typeface="Open Sans Semibold" charset="0"/>
              <a:ea typeface="Open Sans Semibold" charset="0"/>
              <a:cs typeface="Open Sans Semibold" charset="0"/>
            </a:endParaRPr>
          </a:p>
          <a:p>
            <a:endParaRPr lang="en-US" dirty="0">
              <a:latin typeface="Open Sans Semibold" charset="0"/>
              <a:ea typeface="Open Sans Semibold" charset="0"/>
              <a:cs typeface="Open Sans Semibold" charset="0"/>
            </a:endParaRPr>
          </a:p>
          <a:p>
            <a:endParaRPr lang="en-US" dirty="0">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3885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Overview and importance of theory in multilevel research</a:t>
            </a:r>
          </a:p>
        </p:txBody>
      </p:sp>
      <p:sp>
        <p:nvSpPr>
          <p:cNvPr id="3" name="Subtitle 2"/>
          <p:cNvSpPr>
            <a:spLocks noGrp="1"/>
          </p:cNvSpPr>
          <p:nvPr>
            <p:ph type="subTitle" idx="1"/>
          </p:nvPr>
        </p:nvSpPr>
        <p:spPr/>
        <p:txBody>
          <a:bodyPr>
            <a:normAutofit lnSpcReduction="10000"/>
          </a:bodyPr>
          <a:lstStyle/>
          <a:p>
            <a:r>
              <a:rPr lang="en-US" dirty="0"/>
              <a:t>Sarah A. Birken, PhD</a:t>
            </a:r>
          </a:p>
          <a:p>
            <a:r>
              <a:rPr lang="en-US" dirty="0"/>
              <a:t>Associate Professor (Incoming)</a:t>
            </a:r>
          </a:p>
          <a:p>
            <a:r>
              <a:rPr lang="en-US" dirty="0"/>
              <a:t>Department of Implementation Science</a:t>
            </a:r>
          </a:p>
          <a:p>
            <a:r>
              <a:rPr lang="en-US" dirty="0"/>
              <a:t>Wake Forest School of Medicine</a:t>
            </a:r>
          </a:p>
        </p:txBody>
      </p:sp>
      <p:sp>
        <p:nvSpPr>
          <p:cNvPr id="4" name="Slide Number Placeholder 3"/>
          <p:cNvSpPr>
            <a:spLocks noGrp="1"/>
          </p:cNvSpPr>
          <p:nvPr>
            <p:ph type="sldNum" sz="quarter" idx="12"/>
          </p:nvPr>
        </p:nvSpPr>
        <p:spPr/>
        <p:txBody>
          <a:bodyPr/>
          <a:lstStyle/>
          <a:p>
            <a:fld id="{88154F60-3A0F-4A71-A5B0-7A898B34BB41}" type="slidenum">
              <a:rPr lang="en-US" smtClean="0"/>
              <a:t>4</a:t>
            </a:fld>
            <a:endParaRPr lang="en-US"/>
          </a:p>
        </p:txBody>
      </p:sp>
    </p:spTree>
    <p:extLst>
      <p:ext uri="{BB962C8B-B14F-4D97-AF65-F5344CB8AC3E}">
        <p14:creationId xmlns:p14="http://schemas.microsoft.com/office/powerpoint/2010/main" val="1625311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60588" y="333629"/>
            <a:ext cx="8507412" cy="991998"/>
          </a:xfrm>
        </p:spPr>
        <p:txBody>
          <a:bodyPr>
            <a:normAutofit lnSpcReduction="10000"/>
          </a:bodyPr>
          <a:lstStyle/>
          <a:p>
            <a:r>
              <a:rPr lang="en-US" b="1" dirty="0">
                <a:solidFill>
                  <a:schemeClr val="tx2"/>
                </a:solidFill>
                <a:latin typeface="Encode Sans Normal Black" panose="02000000000000000000" pitchFamily="2" charset="0"/>
                <a:ea typeface="Open Sans Extrabold" charset="0"/>
                <a:cs typeface="Open Sans Extrabold" charset="0"/>
              </a:rPr>
              <a:t>EXAMPLE: </a:t>
            </a:r>
          </a:p>
          <a:p>
            <a:r>
              <a:rPr lang="en-US" b="1" dirty="0">
                <a:solidFill>
                  <a:schemeClr val="tx2"/>
                </a:solidFill>
                <a:latin typeface="Encode Sans Normal Black" panose="02000000000000000000" pitchFamily="2" charset="0"/>
                <a:ea typeface="Open Sans Extrabold" charset="0"/>
                <a:cs typeface="Open Sans Extrabold" charset="0"/>
              </a:rPr>
              <a:t>COORDINATED SURVIVORSHIP CARE</a:t>
            </a:r>
          </a:p>
        </p:txBody>
      </p:sp>
      <p:sp>
        <p:nvSpPr>
          <p:cNvPr id="3" name="Text Placeholder 2"/>
          <p:cNvSpPr>
            <a:spLocks noGrp="1"/>
          </p:cNvSpPr>
          <p:nvPr>
            <p:ph type="body" sz="quarter" idx="11"/>
          </p:nvPr>
        </p:nvSpPr>
        <p:spPr/>
        <p:txBody>
          <a:bodyPr/>
          <a:lstStyle/>
          <a:p>
            <a:endParaRPr lang="en-US"/>
          </a:p>
        </p:txBody>
      </p:sp>
      <p:graphicFrame>
        <p:nvGraphicFramePr>
          <p:cNvPr id="6" name="Chart Placeholder 5"/>
          <p:cNvGraphicFramePr>
            <a:graphicFrameLocks noGrp="1"/>
          </p:cNvGraphicFramePr>
          <p:nvPr>
            <p:ph type="chart" sz="quarter" idx="4294967295"/>
          </p:nvPr>
        </p:nvGraphicFramePr>
        <p:xfrm>
          <a:off x="2160588" y="1610267"/>
          <a:ext cx="8295377" cy="4332563"/>
        </p:xfrm>
        <a:graphic>
          <a:graphicData uri="http://schemas.openxmlformats.org/drawingml/2006/table">
            <a:tbl>
              <a:tblPr firstRow="1" bandRow="1">
                <a:tableStyleId>{5C22544A-7EE6-4342-B048-85BDC9FD1C3A}</a:tableStyleId>
              </a:tblPr>
              <a:tblGrid>
                <a:gridCol w="1685194">
                  <a:extLst>
                    <a:ext uri="{9D8B030D-6E8A-4147-A177-3AD203B41FA5}">
                      <a16:colId xmlns:a16="http://schemas.microsoft.com/office/drawing/2014/main" val="20000"/>
                    </a:ext>
                  </a:extLst>
                </a:gridCol>
                <a:gridCol w="3678953">
                  <a:extLst>
                    <a:ext uri="{9D8B030D-6E8A-4147-A177-3AD203B41FA5}">
                      <a16:colId xmlns:a16="http://schemas.microsoft.com/office/drawing/2014/main" val="20001"/>
                    </a:ext>
                  </a:extLst>
                </a:gridCol>
                <a:gridCol w="2931230">
                  <a:extLst>
                    <a:ext uri="{9D8B030D-6E8A-4147-A177-3AD203B41FA5}">
                      <a16:colId xmlns:a16="http://schemas.microsoft.com/office/drawing/2014/main" val="20002"/>
                    </a:ext>
                  </a:extLst>
                </a:gridCol>
              </a:tblGrid>
              <a:tr h="423518">
                <a:tc>
                  <a:txBody>
                    <a:bodyPr/>
                    <a:lstStyle/>
                    <a:p>
                      <a:r>
                        <a:rPr lang="en-US" sz="1600" dirty="0"/>
                        <a:t>Level of Influence</a:t>
                      </a:r>
                    </a:p>
                  </a:txBody>
                  <a:tcPr/>
                </a:tc>
                <a:tc>
                  <a:txBody>
                    <a:bodyPr/>
                    <a:lstStyle/>
                    <a:p>
                      <a:r>
                        <a:rPr lang="en-US" sz="1600" dirty="0"/>
                        <a:t>Possible</a:t>
                      </a:r>
                      <a:r>
                        <a:rPr lang="en-US" sz="1600" baseline="0" dirty="0"/>
                        <a:t> Barrier/Determinant</a:t>
                      </a:r>
                      <a:endParaRPr lang="en-US" sz="1600" dirty="0"/>
                    </a:p>
                  </a:txBody>
                  <a:tcPr/>
                </a:tc>
                <a:tc>
                  <a:txBody>
                    <a:bodyPr/>
                    <a:lstStyle/>
                    <a:p>
                      <a:r>
                        <a:rPr lang="en-US" sz="1600" dirty="0"/>
                        <a:t>Intervention Strategy</a:t>
                      </a:r>
                    </a:p>
                  </a:txBody>
                  <a:tcPr/>
                </a:tc>
                <a:extLst>
                  <a:ext uri="{0D108BD9-81ED-4DB2-BD59-A6C34878D82A}">
                    <a16:rowId xmlns:a16="http://schemas.microsoft.com/office/drawing/2014/main" val="10000"/>
                  </a:ext>
                </a:extLst>
              </a:tr>
              <a:tr h="769605">
                <a:tc>
                  <a:txBody>
                    <a:bodyPr/>
                    <a:lstStyle/>
                    <a:p>
                      <a:r>
                        <a:rPr lang="en-US" sz="1300" b="1" dirty="0"/>
                        <a:t>Intrapersonal</a:t>
                      </a:r>
                    </a:p>
                  </a:txBody>
                  <a:tcPr/>
                </a:tc>
                <a:tc>
                  <a:txBody>
                    <a:bodyPr/>
                    <a:lstStyle/>
                    <a:p>
                      <a:pPr marL="285750" indent="-285750">
                        <a:buFont typeface="Arial" panose="020B0604020202020204" pitchFamily="34" charset="0"/>
                        <a:buChar char="•"/>
                      </a:pPr>
                      <a:r>
                        <a:rPr lang="en-US" sz="1300" dirty="0"/>
                        <a:t>Patient/provider knowledge</a:t>
                      </a:r>
                      <a:r>
                        <a:rPr lang="en-US" sz="1300" baseline="0" dirty="0"/>
                        <a:t>, attitudes, beliefs</a:t>
                      </a:r>
                    </a:p>
                    <a:p>
                      <a:pPr marL="285750" indent="-285750">
                        <a:buFont typeface="Arial" panose="020B0604020202020204" pitchFamily="34" charset="0"/>
                        <a:buChar char="•"/>
                      </a:pPr>
                      <a:r>
                        <a:rPr lang="en-US" sz="1300" baseline="0" dirty="0"/>
                        <a:t>Patient structural barriers (e.g., time, money)</a:t>
                      </a:r>
                    </a:p>
                    <a:p>
                      <a:pPr marL="285750" indent="-285750">
                        <a:buFont typeface="Arial" panose="020B0604020202020204" pitchFamily="34" charset="0"/>
                        <a:buChar char="•"/>
                      </a:pPr>
                      <a:r>
                        <a:rPr lang="en-US" sz="1300" baseline="0" dirty="0"/>
                        <a:t>Inadequate cues to action</a:t>
                      </a:r>
                    </a:p>
                  </a:txBody>
                  <a:tcPr/>
                </a:tc>
                <a:tc>
                  <a:txBody>
                    <a:bodyPr/>
                    <a:lstStyle/>
                    <a:p>
                      <a:pPr marL="285750" indent="-285750">
                        <a:buFont typeface="Arial" panose="020B0604020202020204" pitchFamily="34" charset="0"/>
                        <a:buChar char="•"/>
                      </a:pPr>
                      <a:r>
                        <a:rPr lang="en-US" sz="1300" dirty="0"/>
                        <a:t>Education,</a:t>
                      </a:r>
                      <a:r>
                        <a:rPr lang="en-US" sz="1300" baseline="0" dirty="0"/>
                        <a:t> opinion leaders</a:t>
                      </a:r>
                      <a:endParaRPr lang="en-US" sz="1300" dirty="0"/>
                    </a:p>
                    <a:p>
                      <a:pPr marL="285750" indent="-285750">
                        <a:buFont typeface="Arial" panose="020B0604020202020204" pitchFamily="34" charset="0"/>
                        <a:buChar char="•"/>
                      </a:pPr>
                      <a:r>
                        <a:rPr lang="en-US" sz="1300" dirty="0"/>
                        <a:t>Patient navigation</a:t>
                      </a:r>
                    </a:p>
                    <a:p>
                      <a:pPr marL="285750" indent="-285750">
                        <a:buFont typeface="Arial" panose="020B0604020202020204" pitchFamily="34" charset="0"/>
                        <a:buChar char="•"/>
                      </a:pPr>
                      <a:r>
                        <a:rPr lang="en-US" sz="1300" dirty="0"/>
                        <a:t>Reminders/audit</a:t>
                      </a:r>
                      <a:r>
                        <a:rPr lang="en-US" sz="1300" baseline="0" dirty="0"/>
                        <a:t> and feedback</a:t>
                      </a:r>
                      <a:r>
                        <a:rPr lang="en-US" sz="1300" dirty="0"/>
                        <a:t> </a:t>
                      </a:r>
                    </a:p>
                  </a:txBody>
                  <a:tcPr/>
                </a:tc>
                <a:extLst>
                  <a:ext uri="{0D108BD9-81ED-4DB2-BD59-A6C34878D82A}">
                    <a16:rowId xmlns:a16="http://schemas.microsoft.com/office/drawing/2014/main" val="10001"/>
                  </a:ext>
                </a:extLst>
              </a:tr>
              <a:tr h="544373">
                <a:tc>
                  <a:txBody>
                    <a:bodyPr/>
                    <a:lstStyle/>
                    <a:p>
                      <a:r>
                        <a:rPr lang="en-US" sz="1300" b="1" dirty="0"/>
                        <a:t>Interpersonal</a:t>
                      </a:r>
                    </a:p>
                  </a:txBody>
                  <a:tcPr/>
                </a:tc>
                <a:tc>
                  <a:txBody>
                    <a:bodyPr/>
                    <a:lstStyle/>
                    <a:p>
                      <a:pPr marL="285750" indent="-285750">
                        <a:buFont typeface="Arial" panose="020B0604020202020204" pitchFamily="34" charset="0"/>
                        <a:buChar char="•"/>
                      </a:pPr>
                      <a:r>
                        <a:rPr lang="en-US" sz="1300" dirty="0"/>
                        <a:t>Poor</a:t>
                      </a:r>
                      <a:r>
                        <a:rPr lang="en-US" sz="1300" baseline="0" dirty="0"/>
                        <a:t> provider-to-provider communication</a:t>
                      </a:r>
                    </a:p>
                    <a:p>
                      <a:pPr marL="285750" indent="-285750">
                        <a:buFont typeface="Arial" panose="020B0604020202020204" pitchFamily="34" charset="0"/>
                        <a:buChar char="•"/>
                      </a:pPr>
                      <a:r>
                        <a:rPr lang="en-US" sz="1300" baseline="0" dirty="0"/>
                        <a:t>Poor provider-patient communication</a:t>
                      </a:r>
                    </a:p>
                    <a:p>
                      <a:pPr marL="285750" indent="-285750">
                        <a:buFont typeface="Arial" panose="020B0604020202020204" pitchFamily="34" charset="0"/>
                        <a:buChar char="•"/>
                      </a:pPr>
                      <a:r>
                        <a:rPr lang="en-US" sz="1300" baseline="0" dirty="0"/>
                        <a:t>Inadequate social/spousal support</a:t>
                      </a:r>
                    </a:p>
                  </a:txBody>
                  <a:tcPr/>
                </a:tc>
                <a:tc>
                  <a:txBody>
                    <a:bodyPr/>
                    <a:lstStyle/>
                    <a:p>
                      <a:pPr marL="285750" indent="-285750">
                        <a:buFont typeface="Arial" panose="020B0604020202020204" pitchFamily="34" charset="0"/>
                        <a:buChar char="•"/>
                      </a:pPr>
                      <a:r>
                        <a:rPr lang="en-US" sz="1300" dirty="0"/>
                        <a:t>Survivorship</a:t>
                      </a:r>
                      <a:r>
                        <a:rPr lang="en-US" sz="1300" baseline="0" dirty="0"/>
                        <a:t> care plans</a:t>
                      </a:r>
                      <a:endParaRPr lang="en-US" sz="1300" dirty="0"/>
                    </a:p>
                    <a:p>
                      <a:pPr marL="285750" indent="-285750">
                        <a:buFont typeface="Arial" panose="020B0604020202020204" pitchFamily="34" charset="0"/>
                        <a:buChar char="•"/>
                      </a:pPr>
                      <a:r>
                        <a:rPr lang="en-US" sz="1300" dirty="0"/>
                        <a:t>Communication skills training</a:t>
                      </a:r>
                    </a:p>
                    <a:p>
                      <a:pPr marL="285750" indent="-285750">
                        <a:buFont typeface="Arial" panose="020B0604020202020204" pitchFamily="34" charset="0"/>
                        <a:buChar char="•"/>
                      </a:pPr>
                      <a:r>
                        <a:rPr lang="en-US" sz="1300" dirty="0"/>
                        <a:t>Social support, peer support</a:t>
                      </a:r>
                    </a:p>
                  </a:txBody>
                  <a:tcPr/>
                </a:tc>
                <a:extLst>
                  <a:ext uri="{0D108BD9-81ED-4DB2-BD59-A6C34878D82A}">
                    <a16:rowId xmlns:a16="http://schemas.microsoft.com/office/drawing/2014/main" val="10002"/>
                  </a:ext>
                </a:extLst>
              </a:tr>
              <a:tr h="825706">
                <a:tc>
                  <a:txBody>
                    <a:bodyPr/>
                    <a:lstStyle/>
                    <a:p>
                      <a:r>
                        <a:rPr lang="en-US" sz="1300" b="1" dirty="0"/>
                        <a:t>Organizational</a:t>
                      </a:r>
                    </a:p>
                  </a:txBody>
                  <a:tcPr/>
                </a:tc>
                <a:tc>
                  <a:txBody>
                    <a:bodyPr/>
                    <a:lstStyle/>
                    <a:p>
                      <a:pPr marL="285750" indent="-285750">
                        <a:buFont typeface="Arial" panose="020B0604020202020204" pitchFamily="34" charset="0"/>
                        <a:buChar char="•"/>
                      </a:pPr>
                      <a:r>
                        <a:rPr lang="en-US" sz="1300" dirty="0"/>
                        <a:t>Poor</a:t>
                      </a:r>
                      <a:r>
                        <a:rPr lang="en-US" sz="1300" baseline="0" dirty="0"/>
                        <a:t> care coordination, inefficient processes</a:t>
                      </a:r>
                    </a:p>
                    <a:p>
                      <a:pPr marL="285750" indent="-285750">
                        <a:buFont typeface="Arial" panose="020B0604020202020204" pitchFamily="34" charset="0"/>
                        <a:buChar char="•"/>
                      </a:pPr>
                      <a:r>
                        <a:rPr lang="en-US" sz="1300" baseline="0" dirty="0"/>
                        <a:t>Inadequate staffing, workload inflexibility</a:t>
                      </a:r>
                    </a:p>
                    <a:p>
                      <a:pPr marL="285750" indent="-285750">
                        <a:buFont typeface="Arial" panose="020B0604020202020204" pitchFamily="34" charset="0"/>
                        <a:buChar char="•"/>
                      </a:pPr>
                      <a:r>
                        <a:rPr lang="en-US" sz="1300" baseline="0" dirty="0"/>
                        <a:t>Low organizational priority</a:t>
                      </a:r>
                    </a:p>
                    <a:p>
                      <a:pPr marL="285750" indent="-285750">
                        <a:buFont typeface="Arial" panose="020B0604020202020204" pitchFamily="34" charset="0"/>
                        <a:buChar char="•"/>
                      </a:pPr>
                      <a:endParaRPr lang="en-US" sz="1300" baseline="0" dirty="0"/>
                    </a:p>
                  </a:txBody>
                  <a:tcPr/>
                </a:tc>
                <a:tc>
                  <a:txBody>
                    <a:bodyPr/>
                    <a:lstStyle/>
                    <a:p>
                      <a:pPr marL="285750" indent="-285750">
                        <a:buFont typeface="Arial" panose="020B0604020202020204" pitchFamily="34" charset="0"/>
                        <a:buChar char="•"/>
                      </a:pPr>
                      <a:r>
                        <a:rPr lang="en-US" sz="1300" dirty="0"/>
                        <a:t>Quality</a:t>
                      </a:r>
                      <a:r>
                        <a:rPr lang="en-US" sz="1300" baseline="0" dirty="0"/>
                        <a:t> improvement</a:t>
                      </a:r>
                    </a:p>
                    <a:p>
                      <a:pPr marL="285750" indent="-285750">
                        <a:buFont typeface="Arial" panose="020B0604020202020204" pitchFamily="34" charset="0"/>
                        <a:buChar char="•"/>
                      </a:pPr>
                      <a:r>
                        <a:rPr lang="en-US" sz="1300" baseline="0" dirty="0"/>
                        <a:t>Task shifting, role revision</a:t>
                      </a:r>
                    </a:p>
                    <a:p>
                      <a:pPr marL="285750" indent="-285750">
                        <a:buFont typeface="Arial" panose="020B0604020202020204" pitchFamily="34" charset="0"/>
                        <a:buChar char="•"/>
                      </a:pPr>
                      <a:r>
                        <a:rPr lang="en-US" sz="1300" baseline="0" dirty="0"/>
                        <a:t>Management support</a:t>
                      </a:r>
                      <a:endParaRPr lang="en-US" sz="1300" dirty="0"/>
                    </a:p>
                  </a:txBody>
                  <a:tcPr/>
                </a:tc>
                <a:extLst>
                  <a:ext uri="{0D108BD9-81ED-4DB2-BD59-A6C34878D82A}">
                    <a16:rowId xmlns:a16="http://schemas.microsoft.com/office/drawing/2014/main" val="3506088317"/>
                  </a:ext>
                </a:extLst>
              </a:tr>
              <a:tr h="715481">
                <a:tc>
                  <a:txBody>
                    <a:bodyPr/>
                    <a:lstStyle/>
                    <a:p>
                      <a:r>
                        <a:rPr lang="en-US" sz="1300" b="1" dirty="0"/>
                        <a:t>Community</a:t>
                      </a:r>
                    </a:p>
                  </a:txBody>
                  <a:tcPr/>
                </a:tc>
                <a:tc>
                  <a:txBody>
                    <a:bodyPr/>
                    <a:lstStyle/>
                    <a:p>
                      <a:pPr marL="285750" indent="-285750">
                        <a:buFont typeface="Arial" panose="020B0604020202020204" pitchFamily="34" charset="0"/>
                        <a:buChar char="•"/>
                      </a:pPr>
                      <a:r>
                        <a:rPr lang="en-US" sz="1300" dirty="0"/>
                        <a:t>Low community</a:t>
                      </a:r>
                      <a:r>
                        <a:rPr lang="en-US" sz="1300" baseline="0" dirty="0"/>
                        <a:t> awareness, demand</a:t>
                      </a:r>
                    </a:p>
                    <a:p>
                      <a:pPr marL="285750" indent="-285750">
                        <a:buFont typeface="Arial" panose="020B0604020202020204" pitchFamily="34" charset="0"/>
                        <a:buChar char="•"/>
                      </a:pPr>
                      <a:r>
                        <a:rPr lang="en-US" sz="1300" baseline="0" dirty="0"/>
                        <a:t>Distance from service providers (e.g., rural areas)</a:t>
                      </a:r>
                    </a:p>
                    <a:p>
                      <a:pPr marL="285750" indent="-285750">
                        <a:buFont typeface="Arial" panose="020B0604020202020204" pitchFamily="34" charset="0"/>
                        <a:buChar char="•"/>
                      </a:pPr>
                      <a:r>
                        <a:rPr lang="en-US" sz="1300" baseline="0" dirty="0"/>
                        <a:t>Inadequate community resources (e.g., gyms)</a:t>
                      </a:r>
                      <a:endParaRPr lang="en-US" sz="1300" dirty="0"/>
                    </a:p>
                  </a:txBody>
                  <a:tcPr/>
                </a:tc>
                <a:tc>
                  <a:txBody>
                    <a:bodyPr/>
                    <a:lstStyle/>
                    <a:p>
                      <a:pPr marL="285750" indent="-285750">
                        <a:buFont typeface="Arial" panose="020B0604020202020204" pitchFamily="34" charset="0"/>
                        <a:buChar char="•"/>
                      </a:pPr>
                      <a:r>
                        <a:rPr lang="en-US" sz="1300" dirty="0"/>
                        <a:t>Social</a:t>
                      </a:r>
                      <a:r>
                        <a:rPr lang="en-US" sz="1300" baseline="0" dirty="0"/>
                        <a:t> marketing/community awareness campaign</a:t>
                      </a:r>
                      <a:endParaRPr lang="en-US" sz="1300" dirty="0"/>
                    </a:p>
                    <a:p>
                      <a:pPr marL="285750" indent="-285750">
                        <a:buFont typeface="Arial" panose="020B0604020202020204" pitchFamily="34" charset="0"/>
                        <a:buChar char="•"/>
                      </a:pPr>
                      <a:r>
                        <a:rPr lang="en-US" sz="1300" baseline="0" dirty="0"/>
                        <a:t>Assisted transportation services, community service provision</a:t>
                      </a:r>
                      <a:endParaRPr lang="en-US" sz="1300" dirty="0"/>
                    </a:p>
                  </a:txBody>
                  <a:tcPr/>
                </a:tc>
                <a:extLst>
                  <a:ext uri="{0D108BD9-81ED-4DB2-BD59-A6C34878D82A}">
                    <a16:rowId xmlns:a16="http://schemas.microsoft.com/office/drawing/2014/main" val="2581210498"/>
                  </a:ext>
                </a:extLst>
              </a:tr>
              <a:tr h="583478">
                <a:tc>
                  <a:txBody>
                    <a:bodyPr/>
                    <a:lstStyle/>
                    <a:p>
                      <a:r>
                        <a:rPr lang="en-US" sz="1300" b="1" dirty="0"/>
                        <a:t>Macro Policy</a:t>
                      </a:r>
                    </a:p>
                  </a:txBody>
                  <a:tcPr/>
                </a:tc>
                <a:tc>
                  <a:txBody>
                    <a:bodyPr/>
                    <a:lstStyle/>
                    <a:p>
                      <a:pPr marL="285750" indent="-285750">
                        <a:buFont typeface="Arial" panose="020B0604020202020204" pitchFamily="34" charset="0"/>
                        <a:buChar char="•"/>
                      </a:pPr>
                      <a:r>
                        <a:rPr lang="en-US" sz="1300" baseline="0" dirty="0"/>
                        <a:t>Limited incentives to improve care coordination</a:t>
                      </a:r>
                    </a:p>
                    <a:p>
                      <a:pPr marL="285750" indent="-285750">
                        <a:buFont typeface="Arial" panose="020B0604020202020204" pitchFamily="34" charset="0"/>
                        <a:buChar char="•"/>
                      </a:pPr>
                      <a:r>
                        <a:rPr lang="en-US" sz="1300" baseline="0" dirty="0"/>
                        <a:t>Limited or inadequate insurance coverage</a:t>
                      </a:r>
                    </a:p>
                  </a:txBody>
                  <a:tcPr/>
                </a:tc>
                <a:tc>
                  <a:txBody>
                    <a:bodyPr/>
                    <a:lstStyle/>
                    <a:p>
                      <a:pPr marL="285750" indent="-285750">
                        <a:buFont typeface="Arial" panose="020B0604020202020204" pitchFamily="34" charset="0"/>
                        <a:buChar char="•"/>
                      </a:pPr>
                      <a:r>
                        <a:rPr lang="en-US" sz="1300" dirty="0"/>
                        <a:t>Policy development</a:t>
                      </a:r>
                    </a:p>
                    <a:p>
                      <a:pPr marL="285750" indent="-285750">
                        <a:buFont typeface="Arial" panose="020B0604020202020204" pitchFamily="34" charset="0"/>
                        <a:buChar char="•"/>
                      </a:pPr>
                      <a:r>
                        <a:rPr lang="en-US" sz="1300" dirty="0"/>
                        <a:t>Advocacy</a:t>
                      </a:r>
                    </a:p>
                    <a:p>
                      <a:pPr marL="285750" indent="-285750">
                        <a:buFont typeface="Arial" panose="020B0604020202020204" pitchFamily="34" charset="0"/>
                        <a:buChar char="•"/>
                      </a:pPr>
                      <a:r>
                        <a:rPr lang="en-US" sz="1300" dirty="0"/>
                        <a:t>Demonstration programs</a:t>
                      </a:r>
                    </a:p>
                  </a:txBody>
                  <a:tcPr/>
                </a:tc>
                <a:extLst>
                  <a:ext uri="{0D108BD9-81ED-4DB2-BD59-A6C34878D82A}">
                    <a16:rowId xmlns:a16="http://schemas.microsoft.com/office/drawing/2014/main" val="1261604774"/>
                  </a:ext>
                </a:extLst>
              </a:tr>
            </a:tbl>
          </a:graphicData>
        </a:graphic>
      </p:graphicFrame>
      <p:sp>
        <p:nvSpPr>
          <p:cNvPr id="4" name="TextBox 3"/>
          <p:cNvSpPr txBox="1"/>
          <p:nvPr/>
        </p:nvSpPr>
        <p:spPr>
          <a:xfrm>
            <a:off x="4428753" y="6223328"/>
            <a:ext cx="2563715" cy="307777"/>
          </a:xfrm>
          <a:prstGeom prst="rect">
            <a:avLst/>
          </a:prstGeom>
          <a:noFill/>
        </p:spPr>
        <p:txBody>
          <a:bodyPr wrap="none" rtlCol="0">
            <a:spAutoFit/>
          </a:bodyPr>
          <a:lstStyle/>
          <a:p>
            <a:r>
              <a:rPr lang="en-US" sz="1400" dirty="0">
                <a:solidFill>
                  <a:srgbClr val="917B4C"/>
                </a:solidFill>
              </a:rPr>
              <a:t>Multilevel theory of the problem</a:t>
            </a:r>
          </a:p>
        </p:txBody>
      </p:sp>
      <p:sp>
        <p:nvSpPr>
          <p:cNvPr id="7" name="TextBox 6"/>
          <p:cNvSpPr txBox="1"/>
          <p:nvPr/>
        </p:nvSpPr>
        <p:spPr>
          <a:xfrm>
            <a:off x="6414294" y="6512387"/>
            <a:ext cx="2848216" cy="307777"/>
          </a:xfrm>
          <a:prstGeom prst="rect">
            <a:avLst/>
          </a:prstGeom>
          <a:noFill/>
        </p:spPr>
        <p:txBody>
          <a:bodyPr wrap="none" rtlCol="0">
            <a:spAutoFit/>
          </a:bodyPr>
          <a:lstStyle/>
          <a:p>
            <a:r>
              <a:rPr lang="en-US" sz="1400" dirty="0">
                <a:solidFill>
                  <a:srgbClr val="917B4C"/>
                </a:solidFill>
              </a:rPr>
              <a:t>Multilevel theory of the intervention</a:t>
            </a:r>
          </a:p>
        </p:txBody>
      </p:sp>
      <p:sp>
        <p:nvSpPr>
          <p:cNvPr id="5" name="Right Arrow 4"/>
          <p:cNvSpPr/>
          <p:nvPr/>
        </p:nvSpPr>
        <p:spPr>
          <a:xfrm rot="16200000">
            <a:off x="8069183" y="6067367"/>
            <a:ext cx="40540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16200000">
            <a:off x="5525278" y="5872618"/>
            <a:ext cx="286247"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35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sz="3200" dirty="0"/>
              <a:t>THE CAUSAL LOGIC OF </a:t>
            </a:r>
          </a:p>
          <a:p>
            <a:r>
              <a:rPr lang="en-US" sz="3200" dirty="0"/>
              <a:t>MULTILEVEL INTERVENTION</a:t>
            </a:r>
            <a:endParaRPr lang="en-US" dirty="0"/>
          </a:p>
        </p:txBody>
      </p:sp>
      <p:sp>
        <p:nvSpPr>
          <p:cNvPr id="4" name="Content Placeholder 2"/>
          <p:cNvSpPr txBox="1">
            <a:spLocks/>
          </p:cNvSpPr>
          <p:nvPr/>
        </p:nvSpPr>
        <p:spPr>
          <a:xfrm>
            <a:off x="2152651" y="1825625"/>
            <a:ext cx="3884083" cy="43513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940"/>
              </a:lnSpc>
              <a:spcBef>
                <a:spcPts val="0"/>
              </a:spcBef>
              <a:buNone/>
            </a:pPr>
            <a:r>
              <a:rPr lang="en-US" sz="2600" dirty="0">
                <a:latin typeface="Open Sans" charset="0"/>
                <a:ea typeface="Open Sans" charset="0"/>
                <a:cs typeface="Open Sans" charset="0"/>
              </a:rPr>
              <a:t>We explored how interventions at different levels could </a:t>
            </a:r>
            <a:br>
              <a:rPr lang="en-US" sz="2600" dirty="0">
                <a:latin typeface="Open Sans" charset="0"/>
                <a:ea typeface="Open Sans" charset="0"/>
                <a:cs typeface="Open Sans" charset="0"/>
              </a:rPr>
            </a:br>
            <a:r>
              <a:rPr lang="en-US" sz="2600" dirty="0">
                <a:latin typeface="Open Sans" charset="0"/>
                <a:ea typeface="Open Sans" charset="0"/>
                <a:cs typeface="Open Sans" charset="0"/>
              </a:rPr>
              <a:t>be combined to produce complementary or synergistic effects</a:t>
            </a:r>
          </a:p>
          <a:p>
            <a:pPr>
              <a:lnSpc>
                <a:spcPts val="2940"/>
              </a:lnSpc>
              <a:spcBef>
                <a:spcPts val="0"/>
              </a:spcBef>
            </a:pPr>
            <a:endParaRPr lang="en-US" sz="2600" dirty="0">
              <a:latin typeface="Open Sans" charset="0"/>
              <a:ea typeface="Open Sans" charset="0"/>
              <a:cs typeface="Open Sans" charset="0"/>
            </a:endParaRPr>
          </a:p>
          <a:p>
            <a:pPr marL="0" indent="0">
              <a:lnSpc>
                <a:spcPts val="2940"/>
              </a:lnSpc>
              <a:spcBef>
                <a:spcPts val="0"/>
              </a:spcBef>
              <a:buNone/>
            </a:pPr>
            <a:r>
              <a:rPr lang="en-US" sz="2600" dirty="0">
                <a:latin typeface="Open Sans" charset="0"/>
                <a:ea typeface="Open Sans" charset="0"/>
                <a:cs typeface="Open Sans" charset="0"/>
              </a:rPr>
              <a:t>…using a causal modeling framework to develop potential combinations</a:t>
            </a:r>
          </a:p>
          <a:p>
            <a:pPr>
              <a:lnSpc>
                <a:spcPts val="2940"/>
              </a:lnSpc>
              <a:spcBef>
                <a:spcPts val="0"/>
              </a:spcBef>
            </a:pPr>
            <a:endParaRPr lang="en-US" sz="2600" dirty="0">
              <a:latin typeface="Open Sans" charset="0"/>
              <a:ea typeface="Open Sans" charset="0"/>
              <a:cs typeface="Open Sans" charset="0"/>
            </a:endParaRPr>
          </a:p>
        </p:txBody>
      </p:sp>
      <p:sp>
        <p:nvSpPr>
          <p:cNvPr id="5" name="Content Placeholder 3"/>
          <p:cNvSpPr txBox="1">
            <a:spLocks/>
          </p:cNvSpPr>
          <p:nvPr/>
        </p:nvSpPr>
        <p:spPr>
          <a:xfrm>
            <a:off x="6299205" y="1825625"/>
            <a:ext cx="4038599" cy="43513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940"/>
              </a:lnSpc>
              <a:spcBef>
                <a:spcPts val="0"/>
              </a:spcBef>
              <a:buNone/>
            </a:pPr>
            <a:r>
              <a:rPr lang="en-US" sz="2400" dirty="0">
                <a:latin typeface="Open Sans" charset="0"/>
                <a:ea typeface="Open Sans" charset="0"/>
                <a:cs typeface="Open Sans" charset="0"/>
              </a:rPr>
              <a:t>We concentrated on two forms of causal interdependence: mediation and moderation</a:t>
            </a:r>
          </a:p>
          <a:p>
            <a:pPr marL="256032" indent="-256032">
              <a:lnSpc>
                <a:spcPts val="2940"/>
              </a:lnSpc>
              <a:spcBef>
                <a:spcPts val="0"/>
              </a:spcBef>
            </a:pPr>
            <a:endParaRPr lang="en-US" sz="2400" dirty="0">
              <a:latin typeface="Open Sans" charset="0"/>
              <a:ea typeface="Open Sans" charset="0"/>
              <a:cs typeface="Open Sans" charset="0"/>
            </a:endParaRPr>
          </a:p>
          <a:p>
            <a:pPr marL="0" indent="0">
              <a:lnSpc>
                <a:spcPts val="2940"/>
              </a:lnSpc>
              <a:spcBef>
                <a:spcPts val="0"/>
              </a:spcBef>
              <a:buNone/>
            </a:pPr>
            <a:r>
              <a:rPr lang="en-US" sz="2400" dirty="0">
                <a:latin typeface="Open Sans" charset="0"/>
                <a:ea typeface="Open Sans" charset="0"/>
                <a:cs typeface="Open Sans" charset="0"/>
              </a:rPr>
              <a:t>…and identified 5 potentially useful strategies for combining interventions at different levels</a:t>
            </a:r>
          </a:p>
        </p:txBody>
      </p:sp>
    </p:spTree>
    <p:extLst>
      <p:ext uri="{BB962C8B-B14F-4D97-AF65-F5344CB8AC3E}">
        <p14:creationId xmlns:p14="http://schemas.microsoft.com/office/powerpoint/2010/main" val="8552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spc="100" dirty="0"/>
              <a:t>1. ACCUMULATION STRATEGY</a:t>
            </a:r>
          </a:p>
        </p:txBody>
      </p:sp>
      <p:cxnSp>
        <p:nvCxnSpPr>
          <p:cNvPr id="5" name="AutoShape 8"/>
          <p:cNvCxnSpPr>
            <a:cxnSpLocks noChangeShapeType="1"/>
          </p:cNvCxnSpPr>
          <p:nvPr/>
        </p:nvCxnSpPr>
        <p:spPr bwMode="auto">
          <a:xfrm flipV="1">
            <a:off x="3886200" y="3821569"/>
            <a:ext cx="609600" cy="1584960"/>
          </a:xfrm>
          <a:prstGeom prst="bentConnector3">
            <a:avLst>
              <a:gd name="adj1" fmla="val 50000"/>
            </a:avLst>
          </a:prstGeom>
          <a:noFill/>
          <a:ln w="19050">
            <a:solidFill>
              <a:srgbClr val="000000"/>
            </a:solidFill>
            <a:miter lim="800000"/>
            <a:headEnd/>
            <a:tailEnd type="triangle" w="med" len="med"/>
          </a:ln>
        </p:spPr>
      </p:cxnSp>
      <p:grpSp>
        <p:nvGrpSpPr>
          <p:cNvPr id="21" name="Group 20"/>
          <p:cNvGrpSpPr/>
          <p:nvPr/>
        </p:nvGrpSpPr>
        <p:grpSpPr>
          <a:xfrm>
            <a:off x="5671256" y="5211088"/>
            <a:ext cx="2923763" cy="1269954"/>
            <a:chOff x="3666744" y="5211088"/>
            <a:chExt cx="2923763" cy="1269954"/>
          </a:xfrm>
          <a:noFill/>
        </p:grpSpPr>
        <p:sp>
          <p:nvSpPr>
            <p:cNvPr id="20" name="Rounded Rectangle 19"/>
            <p:cNvSpPr/>
            <p:nvPr/>
          </p:nvSpPr>
          <p:spPr>
            <a:xfrm>
              <a:off x="3666744" y="5211088"/>
              <a:ext cx="2788920" cy="1269954"/>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12"/>
            <p:cNvSpPr txBox="1">
              <a:spLocks noChangeArrowheads="1"/>
            </p:cNvSpPr>
            <p:nvPr/>
          </p:nvSpPr>
          <p:spPr bwMode="auto">
            <a:xfrm>
              <a:off x="3771106" y="5265952"/>
              <a:ext cx="2819401" cy="979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pPr>
              <a:r>
                <a:rPr lang="en-US" sz="1400" b="1" u="sng" dirty="0">
                  <a:solidFill>
                    <a:srgbClr val="4B2E83"/>
                  </a:solidFill>
                  <a:latin typeface="Open Sans" panose="020B0606030504020204" pitchFamily="34" charset="0"/>
                  <a:ea typeface="Open Sans" panose="020B0606030504020204" pitchFamily="34" charset="0"/>
                  <a:cs typeface="Open Sans" panose="020B0606030504020204" pitchFamily="34" charset="0"/>
                </a:rPr>
                <a:t>Legend </a:t>
              </a:r>
              <a:endParaRPr lang="en-US" sz="1400" u="sng" dirty="0">
                <a:solidFill>
                  <a:srgbClr val="4B2E83"/>
                </a:solidFill>
                <a:latin typeface="Open Sans" panose="020B0606030504020204" pitchFamily="34" charset="0"/>
                <a:ea typeface="Open Sans" panose="020B0606030504020204" pitchFamily="34" charset="0"/>
                <a:cs typeface="Open Sans" panose="020B0606030504020204" pitchFamily="34" charset="0"/>
              </a:endParaRPr>
            </a:p>
            <a:p>
              <a:pPr fontAlgn="base">
                <a:spcBef>
                  <a:spcPts val="300"/>
                </a:spcBef>
              </a:pPr>
              <a:r>
                <a:rPr lang="en-US" sz="14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Box: </a:t>
              </a:r>
              <a:r>
                <a:rPr lang="en-US" sz="1400" dirty="0">
                  <a:solidFill>
                    <a:srgbClr val="4B2E83"/>
                  </a:solidFill>
                  <a:latin typeface="Open Sans" panose="020B0606030504020204" pitchFamily="34" charset="0"/>
                  <a:ea typeface="Open Sans" panose="020B0606030504020204" pitchFamily="34" charset="0"/>
                  <a:cs typeface="Open Sans" panose="020B0606030504020204" pitchFamily="34" charset="0"/>
                </a:rPr>
                <a:t>intervention and level of influence (in parentheses) </a:t>
              </a:r>
              <a:br>
                <a:rPr lang="en-US" sz="1400" dirty="0">
                  <a:solidFill>
                    <a:srgbClr val="4B2E83"/>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Diamond: </a:t>
              </a:r>
              <a:r>
                <a:rPr lang="en-US" sz="1400" dirty="0">
                  <a:solidFill>
                    <a:srgbClr val="4B2E83"/>
                  </a:solidFill>
                  <a:latin typeface="Open Sans" panose="020B0606030504020204" pitchFamily="34" charset="0"/>
                  <a:ea typeface="Open Sans" panose="020B0606030504020204" pitchFamily="34" charset="0"/>
                  <a:cs typeface="Open Sans" panose="020B0606030504020204" pitchFamily="34" charset="0"/>
                </a:rPr>
                <a:t>mediator</a:t>
              </a:r>
              <a:br>
                <a:rPr lang="en-US" sz="1400" dirty="0">
                  <a:solidFill>
                    <a:srgbClr val="4B2E83"/>
                  </a:solidFill>
                  <a:latin typeface="Open Sans" panose="020B0606030504020204" pitchFamily="34" charset="0"/>
                  <a:ea typeface="Open Sans" panose="020B0606030504020204" pitchFamily="34" charset="0"/>
                  <a:cs typeface="Open Sans" panose="020B0606030504020204" pitchFamily="34" charset="0"/>
                </a:rPr>
              </a:br>
              <a:r>
                <a:rPr lang="en-US" sz="14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Oval: </a:t>
              </a:r>
              <a:r>
                <a:rPr lang="en-US" sz="1400" dirty="0">
                  <a:solidFill>
                    <a:srgbClr val="4B2E83"/>
                  </a:solidFill>
                  <a:latin typeface="Open Sans" panose="020B0606030504020204" pitchFamily="34" charset="0"/>
                  <a:ea typeface="Open Sans" panose="020B0606030504020204" pitchFamily="34" charset="0"/>
                  <a:cs typeface="Open Sans" panose="020B0606030504020204" pitchFamily="34" charset="0"/>
                </a:rPr>
                <a:t>outcome</a:t>
              </a:r>
            </a:p>
          </p:txBody>
        </p:sp>
      </p:grpSp>
      <p:grpSp>
        <p:nvGrpSpPr>
          <p:cNvPr id="8" name="Group 7"/>
          <p:cNvGrpSpPr/>
          <p:nvPr/>
        </p:nvGrpSpPr>
        <p:grpSpPr>
          <a:xfrm>
            <a:off x="1981200" y="1703389"/>
            <a:ext cx="8382000" cy="4351972"/>
            <a:chOff x="457200" y="1703389"/>
            <a:chExt cx="8382000" cy="4351972"/>
          </a:xfrm>
        </p:grpSpPr>
        <p:grpSp>
          <p:nvGrpSpPr>
            <p:cNvPr id="9" name="Group 8"/>
            <p:cNvGrpSpPr/>
            <p:nvPr/>
          </p:nvGrpSpPr>
          <p:grpSpPr>
            <a:xfrm>
              <a:off x="457200" y="1703389"/>
              <a:ext cx="8382000" cy="4351972"/>
              <a:chOff x="457200" y="1703389"/>
              <a:chExt cx="8382000" cy="4351972"/>
            </a:xfrm>
          </p:grpSpPr>
          <p:sp>
            <p:nvSpPr>
              <p:cNvPr id="11" name="Oval 10"/>
              <p:cNvSpPr>
                <a:spLocks noChangeArrowheads="1"/>
              </p:cNvSpPr>
              <p:nvPr/>
            </p:nvSpPr>
            <p:spPr bwMode="auto">
              <a:xfrm>
                <a:off x="6324600" y="3190241"/>
                <a:ext cx="2514600" cy="1280160"/>
              </a:xfrm>
              <a:prstGeom prst="ellipse">
                <a:avLst/>
              </a:prstGeom>
              <a:gradFill flip="none" rotWithShape="1">
                <a:gsLst>
                  <a:gs pos="0">
                    <a:srgbClr val="E8D3A2">
                      <a:tint val="66000"/>
                      <a:satMod val="160000"/>
                    </a:srgbClr>
                  </a:gs>
                  <a:gs pos="50000">
                    <a:srgbClr val="E8D3A2">
                      <a:tint val="44500"/>
                      <a:satMod val="160000"/>
                    </a:srgbClr>
                  </a:gs>
                  <a:gs pos="100000">
                    <a:srgbClr val="E8D3A2">
                      <a:tint val="23500"/>
                      <a:satMod val="160000"/>
                    </a:srgbClr>
                  </a:gs>
                </a:gsLst>
                <a:path path="circle">
                  <a:fillToRect l="100000" b="100000"/>
                </a:path>
                <a:tileRect t="-100000" r="-100000"/>
              </a:gradFill>
              <a:ln w="9525">
                <a:solidFill>
                  <a:srgbClr val="917B4C"/>
                </a:solidFill>
                <a:round/>
                <a:headEnd/>
                <a:tailEnd/>
              </a:ln>
            </p:spPr>
            <p:txBody>
              <a:bodyPr vert="horz" wrap="square" lIns="91440" tIns="45720" rIns="91440" bIns="45720" numCol="1" anchor="t" anchorCtr="0" compatLnSpc="1">
                <a:prstTxWarp prst="textNoShape">
                  <a:avLst/>
                </a:prstTxWarp>
              </a:bodyPr>
              <a:lstStyle/>
              <a:p>
                <a:endParaRPr lang="en-US" sz="3600" dirty="0"/>
              </a:p>
            </p:txBody>
          </p:sp>
          <p:sp>
            <p:nvSpPr>
              <p:cNvPr id="12" name="Text Box 2"/>
              <p:cNvSpPr txBox="1">
                <a:spLocks noChangeArrowheads="1"/>
              </p:cNvSpPr>
              <p:nvPr/>
            </p:nvSpPr>
            <p:spPr bwMode="auto">
              <a:xfrm>
                <a:off x="457200" y="1703389"/>
                <a:ext cx="1905000" cy="1166812"/>
              </a:xfrm>
              <a:prstGeom prst="rect">
                <a:avLst/>
              </a:prstGeom>
              <a:solidFill>
                <a:srgbClr val="4B2E83"/>
              </a:solidFill>
              <a:ln w="9525">
                <a:solidFill>
                  <a:srgbClr val="4B2E83"/>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n-US" b="1" dirty="0">
                    <a:solidFill>
                      <a:schemeClr val="bg2"/>
                    </a:solidFill>
                    <a:latin typeface="+mj-lt"/>
                  </a:rPr>
                  <a:t>Patient-Centered Medical Home</a:t>
                </a:r>
                <a:br>
                  <a:rPr lang="en-US" b="1" dirty="0">
                    <a:solidFill>
                      <a:schemeClr val="bg2"/>
                    </a:solidFill>
                    <a:latin typeface="+mj-lt"/>
                  </a:rPr>
                </a:br>
                <a:r>
                  <a:rPr lang="en-US" b="1" dirty="0">
                    <a:solidFill>
                      <a:schemeClr val="bg2"/>
                    </a:solidFill>
                    <a:latin typeface="+mj-lt"/>
                  </a:rPr>
                  <a:t>(organizational)</a:t>
                </a:r>
              </a:p>
            </p:txBody>
          </p:sp>
          <p:sp>
            <p:nvSpPr>
              <p:cNvPr id="13" name="Text Box 3"/>
              <p:cNvSpPr txBox="1">
                <a:spLocks noChangeArrowheads="1"/>
              </p:cNvSpPr>
              <p:nvPr/>
            </p:nvSpPr>
            <p:spPr bwMode="auto">
              <a:xfrm>
                <a:off x="469900" y="3181489"/>
                <a:ext cx="1905000" cy="1280160"/>
              </a:xfrm>
              <a:prstGeom prst="rect">
                <a:avLst/>
              </a:prstGeom>
              <a:solidFill>
                <a:srgbClr val="917B4C"/>
              </a:solidFill>
              <a:ln w="9525">
                <a:solidFill>
                  <a:srgbClr val="917B4C"/>
                </a:solidFill>
                <a:miter lim="800000"/>
                <a:headEnd/>
                <a:tailEnd/>
              </a:ln>
            </p:spPr>
            <p:txBody>
              <a:bodyPr vert="horz" wrap="square" lIns="91440" tIns="45720" rIns="91440" bIns="45720" numCol="1" anchor="ctr" anchorCtr="0" compatLnSpc="1">
                <a:prstTxWarp prst="textNoShape">
                  <a:avLst/>
                </a:prstTxWarp>
              </a:bodyPr>
              <a:lstStyle/>
              <a:p>
                <a:pPr algn="ctr" fontAlgn="base">
                  <a:lnSpc>
                    <a:spcPts val="2000"/>
                  </a:lnSpc>
                  <a:spcBef>
                    <a:spcPct val="0"/>
                  </a:spcBef>
                  <a:spcAft>
                    <a:spcPts val="1000"/>
                  </a:spcAft>
                </a:pPr>
                <a:r>
                  <a:rPr lang="en-US" sz="2000" b="1" dirty="0">
                    <a:solidFill>
                      <a:schemeClr val="bg2"/>
                    </a:solidFill>
                    <a:latin typeface="Calibri Light" panose="020F0302020204030204" pitchFamily="34" charset="0"/>
                  </a:rPr>
                  <a:t>Survivorship Care Plan</a:t>
                </a:r>
                <a:br>
                  <a:rPr lang="en-US" sz="2000" b="1" dirty="0">
                    <a:solidFill>
                      <a:schemeClr val="bg2"/>
                    </a:solidFill>
                    <a:latin typeface="Calibri Light" panose="020F0302020204030204" pitchFamily="34" charset="0"/>
                  </a:rPr>
                </a:br>
                <a:r>
                  <a:rPr lang="en-US" b="1" dirty="0">
                    <a:solidFill>
                      <a:schemeClr val="bg2"/>
                    </a:solidFill>
                    <a:latin typeface="Calibri Light" panose="020F0302020204030204" pitchFamily="34" charset="0"/>
                  </a:rPr>
                  <a:t>(Interpersonal)</a:t>
                </a:r>
                <a:endParaRPr lang="en-US" sz="3200" b="1" dirty="0">
                  <a:solidFill>
                    <a:schemeClr val="bg2"/>
                  </a:solidFill>
                  <a:latin typeface="Calibri Light" panose="020F0302020204030204" pitchFamily="34" charset="0"/>
                </a:endParaRPr>
              </a:p>
            </p:txBody>
          </p:sp>
          <p:sp>
            <p:nvSpPr>
              <p:cNvPr id="14" name="Text Box 4"/>
              <p:cNvSpPr txBox="1">
                <a:spLocks noChangeArrowheads="1"/>
              </p:cNvSpPr>
              <p:nvPr/>
            </p:nvSpPr>
            <p:spPr bwMode="auto">
              <a:xfrm>
                <a:off x="457200" y="4775201"/>
                <a:ext cx="1905000" cy="1280160"/>
              </a:xfrm>
              <a:prstGeom prst="rect">
                <a:avLst/>
              </a:prstGeom>
              <a:solidFill>
                <a:srgbClr val="E8D3A2"/>
              </a:solidFill>
              <a:ln w="9525">
                <a:solidFill>
                  <a:srgbClr val="917B4C"/>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n-US" b="1" dirty="0">
                    <a:solidFill>
                      <a:srgbClr val="4B2E83"/>
                    </a:solidFill>
                    <a:latin typeface="+mj-lt"/>
                  </a:rPr>
                  <a:t>Provider Education</a:t>
                </a:r>
                <a:br>
                  <a:rPr lang="en-US" b="1" dirty="0">
                    <a:solidFill>
                      <a:srgbClr val="4B2E83"/>
                    </a:solidFill>
                    <a:latin typeface="+mj-lt"/>
                  </a:rPr>
                </a:br>
                <a:r>
                  <a:rPr lang="en-US" b="1" dirty="0">
                    <a:solidFill>
                      <a:srgbClr val="4B2E83"/>
                    </a:solidFill>
                    <a:latin typeface="+mj-lt"/>
                  </a:rPr>
                  <a:t>(Intrapersonal)</a:t>
                </a:r>
                <a:r>
                  <a:rPr lang="en-US" b="1" dirty="0">
                    <a:solidFill>
                      <a:schemeClr val="bg1"/>
                    </a:solidFill>
                    <a:latin typeface="+mj-lt"/>
                  </a:rPr>
                  <a:t>)</a:t>
                </a:r>
              </a:p>
            </p:txBody>
          </p:sp>
          <p:sp>
            <p:nvSpPr>
              <p:cNvPr id="15" name="AutoShape 5"/>
              <p:cNvSpPr>
                <a:spLocks noChangeArrowheads="1"/>
              </p:cNvSpPr>
              <p:nvPr/>
            </p:nvSpPr>
            <p:spPr bwMode="auto">
              <a:xfrm>
                <a:off x="2971800" y="3190241"/>
                <a:ext cx="2819400" cy="1280160"/>
              </a:xfrm>
              <a:prstGeom prst="diamond">
                <a:avLst/>
              </a:prstGeom>
              <a:gradFill flip="none" rotWithShape="1">
                <a:gsLst>
                  <a:gs pos="0">
                    <a:srgbClr val="4B2E83">
                      <a:tint val="66000"/>
                      <a:satMod val="160000"/>
                    </a:srgbClr>
                  </a:gs>
                  <a:gs pos="50000">
                    <a:srgbClr val="4B2E83">
                      <a:tint val="44500"/>
                      <a:satMod val="160000"/>
                    </a:srgbClr>
                  </a:gs>
                  <a:gs pos="100000">
                    <a:srgbClr val="4B2E83">
                      <a:tint val="23500"/>
                      <a:satMod val="160000"/>
                    </a:srgbClr>
                  </a:gs>
                </a:gsLst>
                <a:lin ang="5400000" scaled="1"/>
                <a:tileRect/>
              </a:gradFill>
              <a:ln w="9525">
                <a:solidFill>
                  <a:srgbClr val="4B2E83"/>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b="1" dirty="0">
                    <a:latin typeface="+mj-lt"/>
                  </a:rPr>
                  <a:t>Coordinated Care</a:t>
                </a:r>
              </a:p>
            </p:txBody>
          </p:sp>
          <p:cxnSp>
            <p:nvCxnSpPr>
              <p:cNvPr id="16" name="AutoShape 6"/>
              <p:cNvCxnSpPr>
                <a:cxnSpLocks noChangeShapeType="1"/>
              </p:cNvCxnSpPr>
              <p:nvPr/>
            </p:nvCxnSpPr>
            <p:spPr bwMode="auto">
              <a:xfrm>
                <a:off x="2362200" y="2281830"/>
                <a:ext cx="609600" cy="1543526"/>
              </a:xfrm>
              <a:prstGeom prst="bentConnector3">
                <a:avLst>
                  <a:gd name="adj1" fmla="val 50000"/>
                </a:avLst>
              </a:prstGeom>
              <a:noFill/>
              <a:ln w="19050">
                <a:solidFill>
                  <a:srgbClr val="000000"/>
                </a:solidFill>
                <a:miter lim="800000"/>
                <a:headEnd/>
                <a:tailEnd type="arrow" w="med" len="med"/>
              </a:ln>
            </p:spPr>
          </p:cxnSp>
          <p:cxnSp>
            <p:nvCxnSpPr>
              <p:cNvPr id="17" name="Elbow Connector 16"/>
              <p:cNvCxnSpPr/>
              <p:nvPr/>
            </p:nvCxnSpPr>
            <p:spPr>
              <a:xfrm>
                <a:off x="5791200" y="3828733"/>
                <a:ext cx="533400" cy="158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2374900" y="3828733"/>
                <a:ext cx="533400" cy="158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0" name="Text Box 11"/>
            <p:cNvSpPr txBox="1">
              <a:spLocks noChangeArrowheads="1"/>
            </p:cNvSpPr>
            <p:nvPr/>
          </p:nvSpPr>
          <p:spPr bwMode="auto">
            <a:xfrm>
              <a:off x="6590507" y="3536951"/>
              <a:ext cx="1982787"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lnSpc>
                  <a:spcPts val="2000"/>
                </a:lnSpc>
                <a:spcBef>
                  <a:spcPct val="0"/>
                </a:spcBef>
                <a:spcAft>
                  <a:spcPts val="1000"/>
                </a:spcAft>
              </a:pPr>
              <a:r>
                <a:rPr lang="en-US" b="1" dirty="0">
                  <a:solidFill>
                    <a:srgbClr val="4B2E83"/>
                  </a:solidFill>
                  <a:latin typeface="+mj-lt"/>
                  <a:cs typeface="Arial"/>
                </a:rPr>
                <a:t>Better Care and Better Outcomes</a:t>
              </a:r>
              <a:endParaRPr lang="en-US" sz="3200" b="1" dirty="0">
                <a:solidFill>
                  <a:srgbClr val="4B2E83"/>
                </a:solidFill>
                <a:latin typeface="+mj-lt"/>
                <a:cs typeface="Arial"/>
              </a:endParaRPr>
            </a:p>
          </p:txBody>
        </p:sp>
      </p:grpSp>
      <p:sp>
        <p:nvSpPr>
          <p:cNvPr id="19" name="Rectangle 18"/>
          <p:cNvSpPr/>
          <p:nvPr/>
        </p:nvSpPr>
        <p:spPr>
          <a:xfrm>
            <a:off x="5111154" y="1563104"/>
            <a:ext cx="5541264" cy="1200329"/>
          </a:xfrm>
          <a:prstGeom prst="rect">
            <a:avLst/>
          </a:prstGeom>
        </p:spPr>
        <p:txBody>
          <a:bodyPr wrap="square">
            <a:spAutoFit/>
          </a:bodyPr>
          <a:lstStyle/>
          <a:p>
            <a:pPr fontAlgn="base"/>
            <a:r>
              <a:rPr lang="en-US" dirty="0">
                <a:latin typeface="Open Sans" panose="020B0606030504020204" pitchFamily="34" charset="0"/>
                <a:ea typeface="Open Sans" panose="020B0606030504020204" pitchFamily="34" charset="0"/>
                <a:cs typeface="Open Sans" panose="020B0606030504020204" pitchFamily="34" charset="0"/>
              </a:rPr>
              <a:t>*For expositional purposes, the diagram depicts interventions rather than determinants as causes.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To keep the concept simple, a single mediating pathway is presented.</a:t>
            </a:r>
          </a:p>
        </p:txBody>
      </p:sp>
    </p:spTree>
    <p:extLst>
      <p:ext uri="{BB962C8B-B14F-4D97-AF65-F5344CB8AC3E}">
        <p14:creationId xmlns:p14="http://schemas.microsoft.com/office/powerpoint/2010/main" val="261073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2. AMPLIFICATION STRATEGY</a:t>
            </a:r>
          </a:p>
        </p:txBody>
      </p:sp>
      <p:grpSp>
        <p:nvGrpSpPr>
          <p:cNvPr id="5" name="Group 4"/>
          <p:cNvGrpSpPr/>
          <p:nvPr/>
        </p:nvGrpSpPr>
        <p:grpSpPr>
          <a:xfrm>
            <a:off x="1981200" y="2074208"/>
            <a:ext cx="5931408" cy="4138612"/>
            <a:chOff x="457200" y="2311952"/>
            <a:chExt cx="5931408" cy="4138612"/>
          </a:xfrm>
        </p:grpSpPr>
        <p:sp>
          <p:nvSpPr>
            <p:cNvPr id="6" name="Text Box 2"/>
            <p:cNvSpPr txBox="1">
              <a:spLocks noChangeArrowheads="1"/>
            </p:cNvSpPr>
            <p:nvPr/>
          </p:nvSpPr>
          <p:spPr bwMode="auto">
            <a:xfrm>
              <a:off x="457200" y="2311952"/>
              <a:ext cx="1905000" cy="1280160"/>
            </a:xfrm>
            <a:prstGeom prst="rect">
              <a:avLst/>
            </a:prstGeom>
            <a:solidFill>
              <a:srgbClr val="4B2E83"/>
            </a:solidFill>
            <a:ln w="9525">
              <a:solidFill>
                <a:srgbClr val="4B2E83"/>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n-US" b="1" dirty="0">
                  <a:solidFill>
                    <a:schemeClr val="bg2"/>
                  </a:solidFill>
                  <a:latin typeface="+mj-lt"/>
                </a:rPr>
                <a:t>Patient-Centered Medical Home</a:t>
              </a:r>
              <a:br>
                <a:rPr lang="en-US" b="1" dirty="0">
                  <a:solidFill>
                    <a:schemeClr val="bg2"/>
                  </a:solidFill>
                  <a:latin typeface="+mj-lt"/>
                </a:rPr>
              </a:br>
              <a:r>
                <a:rPr lang="en-US" b="1" dirty="0">
                  <a:solidFill>
                    <a:schemeClr val="bg2"/>
                  </a:solidFill>
                  <a:latin typeface="+mj-lt"/>
                </a:rPr>
                <a:t>(Organizational)</a:t>
              </a:r>
            </a:p>
          </p:txBody>
        </p:sp>
        <p:sp>
          <p:nvSpPr>
            <p:cNvPr id="7" name="Text Box 3"/>
            <p:cNvSpPr txBox="1">
              <a:spLocks noChangeArrowheads="1"/>
            </p:cNvSpPr>
            <p:nvPr/>
          </p:nvSpPr>
          <p:spPr bwMode="auto">
            <a:xfrm>
              <a:off x="457200" y="3859764"/>
              <a:ext cx="1905000" cy="1295400"/>
            </a:xfrm>
            <a:prstGeom prst="rect">
              <a:avLst/>
            </a:prstGeom>
            <a:solidFill>
              <a:srgbClr val="917B4C"/>
            </a:solidFill>
            <a:ln w="9525">
              <a:solidFill>
                <a:srgbClr val="917B4C"/>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n-US" b="1" dirty="0">
                  <a:solidFill>
                    <a:schemeClr val="bg2"/>
                  </a:solidFill>
                  <a:latin typeface="+mj-lt"/>
                  <a:cs typeface="Arial"/>
                </a:rPr>
                <a:t>Survivorship Care Plan</a:t>
              </a:r>
              <a:br>
                <a:rPr lang="en-US" b="1" dirty="0">
                  <a:solidFill>
                    <a:schemeClr val="bg2"/>
                  </a:solidFill>
                  <a:latin typeface="+mj-lt"/>
                  <a:cs typeface="Arial"/>
                </a:rPr>
              </a:br>
              <a:r>
                <a:rPr lang="en-US" b="1" dirty="0">
                  <a:solidFill>
                    <a:schemeClr val="bg2"/>
                  </a:solidFill>
                  <a:latin typeface="+mj-lt"/>
                  <a:cs typeface="Arial"/>
                </a:rPr>
                <a:t>(Interpersonal)</a:t>
              </a:r>
            </a:p>
          </p:txBody>
        </p:sp>
        <p:sp>
          <p:nvSpPr>
            <p:cNvPr id="8" name="Text Box 4"/>
            <p:cNvSpPr txBox="1">
              <a:spLocks noChangeArrowheads="1"/>
            </p:cNvSpPr>
            <p:nvPr/>
          </p:nvSpPr>
          <p:spPr bwMode="auto">
            <a:xfrm>
              <a:off x="2346195" y="5369476"/>
              <a:ext cx="1905000" cy="1081088"/>
            </a:xfrm>
            <a:prstGeom prst="rect">
              <a:avLst/>
            </a:prstGeom>
            <a:solidFill>
              <a:srgbClr val="E8D3A2"/>
            </a:solidFill>
            <a:ln w="9525">
              <a:solidFill>
                <a:srgbClr val="917B4C"/>
              </a:solidFill>
              <a:miter lim="800000"/>
              <a:headEnd/>
              <a:tailEnd/>
            </a:ln>
          </p:spPr>
          <p:txBody>
            <a:bodyPr vert="horz" wrap="square" lIns="91440" tIns="45720" rIns="91440" bIns="45720" numCol="1" anchor="ctr" anchorCtr="0" compatLnSpc="1">
              <a:prstTxWarp prst="textNoShape">
                <a:avLst/>
              </a:prstTxWarp>
            </a:bodyPr>
            <a:lstStyle/>
            <a:p>
              <a:pPr algn="ctr" fontAlgn="base">
                <a:lnSpc>
                  <a:spcPts val="2000"/>
                </a:lnSpc>
                <a:spcBef>
                  <a:spcPct val="0"/>
                </a:spcBef>
                <a:spcAft>
                  <a:spcPts val="1000"/>
                </a:spcAft>
              </a:pPr>
              <a:r>
                <a:rPr lang="en-US" b="1" dirty="0">
                  <a:solidFill>
                    <a:srgbClr val="4B2E83"/>
                  </a:solidFill>
                  <a:latin typeface="+mj-lt"/>
                  <a:cs typeface="Arial"/>
                </a:rPr>
                <a:t>Audit and feedback</a:t>
              </a:r>
              <a:br>
                <a:rPr lang="en-US" b="1" dirty="0">
                  <a:solidFill>
                    <a:srgbClr val="4B2E83"/>
                  </a:solidFill>
                  <a:latin typeface="+mj-lt"/>
                  <a:cs typeface="Arial"/>
                </a:rPr>
              </a:br>
              <a:r>
                <a:rPr lang="en-US" b="1" dirty="0">
                  <a:solidFill>
                    <a:srgbClr val="4B2E83"/>
                  </a:solidFill>
                  <a:latin typeface="+mj-lt"/>
                  <a:cs typeface="Arial"/>
                </a:rPr>
                <a:t>(Intrapersonal)</a:t>
              </a:r>
              <a:endParaRPr lang="en-US" sz="3200" b="1" dirty="0">
                <a:solidFill>
                  <a:srgbClr val="4B2E83"/>
                </a:solidFill>
                <a:latin typeface="+mj-lt"/>
                <a:cs typeface="Arial"/>
              </a:endParaRPr>
            </a:p>
          </p:txBody>
        </p:sp>
        <p:cxnSp>
          <p:nvCxnSpPr>
            <p:cNvPr id="10" name="AutoShape 6"/>
            <p:cNvCxnSpPr>
              <a:cxnSpLocks noChangeShapeType="1"/>
              <a:stCxn id="6" idx="3"/>
            </p:cNvCxnSpPr>
            <p:nvPr/>
          </p:nvCxnSpPr>
          <p:spPr bwMode="auto">
            <a:xfrm>
              <a:off x="2362200" y="2952032"/>
              <a:ext cx="762000" cy="862012"/>
            </a:xfrm>
            <a:prstGeom prst="bentConnector3">
              <a:avLst>
                <a:gd name="adj1" fmla="val 33279"/>
              </a:avLst>
            </a:prstGeom>
            <a:noFill/>
            <a:ln w="19050">
              <a:solidFill>
                <a:srgbClr val="000000"/>
              </a:solidFill>
              <a:miter lim="800000"/>
              <a:headEnd/>
              <a:tailEnd type="triangle" w="med" len="med"/>
            </a:ln>
          </p:spPr>
        </p:cxnSp>
        <p:cxnSp>
          <p:nvCxnSpPr>
            <p:cNvPr id="11" name="AutoShape 7"/>
            <p:cNvCxnSpPr>
              <a:cxnSpLocks noChangeShapeType="1"/>
              <a:stCxn id="7" idx="3"/>
            </p:cNvCxnSpPr>
            <p:nvPr/>
          </p:nvCxnSpPr>
          <p:spPr bwMode="auto">
            <a:xfrm flipV="1">
              <a:off x="2362200" y="3814044"/>
              <a:ext cx="762000" cy="693420"/>
            </a:xfrm>
            <a:prstGeom prst="bentConnector3">
              <a:avLst>
                <a:gd name="adj1" fmla="val 32857"/>
              </a:avLst>
            </a:prstGeom>
            <a:noFill/>
            <a:ln w="19050">
              <a:solidFill>
                <a:srgbClr val="000000"/>
              </a:solidFill>
              <a:miter lim="800000"/>
              <a:headEnd/>
              <a:tailEnd type="arrow" w="med" len="med"/>
            </a:ln>
          </p:spPr>
        </p:cxnSp>
        <p:cxnSp>
          <p:nvCxnSpPr>
            <p:cNvPr id="12" name="AutoShape 8"/>
            <p:cNvCxnSpPr>
              <a:cxnSpLocks noChangeShapeType="1"/>
            </p:cNvCxnSpPr>
            <p:nvPr/>
          </p:nvCxnSpPr>
          <p:spPr bwMode="auto">
            <a:xfrm rot="5400000" flipH="1" flipV="1">
              <a:off x="2171700" y="4597713"/>
              <a:ext cx="1524000" cy="1588"/>
            </a:xfrm>
            <a:prstGeom prst="straightConnector1">
              <a:avLst/>
            </a:prstGeom>
            <a:noFill/>
            <a:ln w="19050">
              <a:solidFill>
                <a:srgbClr val="000000"/>
              </a:solidFill>
              <a:miter lim="800000"/>
              <a:headEnd/>
              <a:tailEnd type="arrow" w="med" len="med"/>
            </a:ln>
          </p:spPr>
        </p:cxnSp>
        <p:cxnSp>
          <p:nvCxnSpPr>
            <p:cNvPr id="15" name="Elbow Connector 14"/>
            <p:cNvCxnSpPr/>
            <p:nvPr/>
          </p:nvCxnSpPr>
          <p:spPr>
            <a:xfrm>
              <a:off x="6007608" y="3814044"/>
              <a:ext cx="381000" cy="794"/>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a:spLocks noChangeArrowheads="1"/>
          </p:cNvSpPr>
          <p:nvPr/>
        </p:nvSpPr>
        <p:spPr bwMode="auto">
          <a:xfrm>
            <a:off x="7949184" y="2934209"/>
            <a:ext cx="2514600" cy="1280160"/>
          </a:xfrm>
          <a:prstGeom prst="ellipse">
            <a:avLst/>
          </a:prstGeom>
          <a:gradFill flip="none" rotWithShape="1">
            <a:gsLst>
              <a:gs pos="0">
                <a:srgbClr val="E8D3A2">
                  <a:tint val="66000"/>
                  <a:satMod val="160000"/>
                </a:srgbClr>
              </a:gs>
              <a:gs pos="50000">
                <a:srgbClr val="E8D3A2">
                  <a:tint val="44500"/>
                  <a:satMod val="160000"/>
                </a:srgbClr>
              </a:gs>
              <a:gs pos="100000">
                <a:srgbClr val="E8D3A2">
                  <a:tint val="23500"/>
                  <a:satMod val="160000"/>
                </a:srgbClr>
              </a:gs>
            </a:gsLst>
            <a:path path="circle">
              <a:fillToRect l="100000" b="100000"/>
            </a:path>
            <a:tileRect t="-100000" r="-100000"/>
          </a:gradFill>
          <a:ln w="9525">
            <a:solidFill>
              <a:srgbClr val="917B4C"/>
            </a:solidFill>
            <a:round/>
            <a:headEnd/>
            <a:tailEnd/>
          </a:ln>
        </p:spPr>
        <p:txBody>
          <a:bodyPr vert="horz" wrap="square" lIns="91440" tIns="45720" rIns="91440" bIns="45720" numCol="1" anchor="t" anchorCtr="0" compatLnSpc="1">
            <a:prstTxWarp prst="textNoShape">
              <a:avLst/>
            </a:prstTxWarp>
          </a:bodyPr>
          <a:lstStyle/>
          <a:p>
            <a:endParaRPr lang="en-US" sz="3600" dirty="0"/>
          </a:p>
        </p:txBody>
      </p:sp>
      <p:sp>
        <p:nvSpPr>
          <p:cNvPr id="18" name="AutoShape 5"/>
          <p:cNvSpPr>
            <a:spLocks noChangeArrowheads="1"/>
          </p:cNvSpPr>
          <p:nvPr/>
        </p:nvSpPr>
        <p:spPr bwMode="auto">
          <a:xfrm>
            <a:off x="4660392" y="2934209"/>
            <a:ext cx="2819400" cy="1280160"/>
          </a:xfrm>
          <a:prstGeom prst="diamond">
            <a:avLst/>
          </a:prstGeom>
          <a:gradFill flip="none" rotWithShape="1">
            <a:gsLst>
              <a:gs pos="0">
                <a:srgbClr val="4B2E83">
                  <a:tint val="66000"/>
                  <a:satMod val="160000"/>
                </a:srgbClr>
              </a:gs>
              <a:gs pos="50000">
                <a:srgbClr val="4B2E83">
                  <a:tint val="44500"/>
                  <a:satMod val="160000"/>
                </a:srgbClr>
              </a:gs>
              <a:gs pos="100000">
                <a:srgbClr val="4B2E83">
                  <a:tint val="23500"/>
                  <a:satMod val="160000"/>
                </a:srgbClr>
              </a:gs>
            </a:gsLst>
            <a:lin ang="5400000" scaled="1"/>
            <a:tileRect/>
          </a:gradFill>
          <a:ln w="9525">
            <a:solidFill>
              <a:srgbClr val="4B2E83"/>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b="1" dirty="0">
                <a:latin typeface="+mj-lt"/>
              </a:rPr>
              <a:t>Coordinated Care</a:t>
            </a:r>
          </a:p>
        </p:txBody>
      </p:sp>
      <p:sp>
        <p:nvSpPr>
          <p:cNvPr id="19" name="Text Box 11"/>
          <p:cNvSpPr txBox="1">
            <a:spLocks noChangeArrowheads="1"/>
          </p:cNvSpPr>
          <p:nvPr/>
        </p:nvSpPr>
        <p:spPr bwMode="auto">
          <a:xfrm>
            <a:off x="8224235" y="3286900"/>
            <a:ext cx="1982787" cy="5627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lnSpc>
                <a:spcPts val="2000"/>
              </a:lnSpc>
              <a:spcBef>
                <a:spcPct val="0"/>
              </a:spcBef>
              <a:spcAft>
                <a:spcPts val="1000"/>
              </a:spcAft>
            </a:pPr>
            <a:r>
              <a:rPr lang="en-US" b="1" dirty="0">
                <a:solidFill>
                  <a:srgbClr val="4B2E83"/>
                </a:solidFill>
                <a:latin typeface="+mj-lt"/>
                <a:cs typeface="Arial"/>
              </a:rPr>
              <a:t>Better Care and Better Outcomes</a:t>
            </a:r>
            <a:endParaRPr lang="en-US" sz="3200" b="1" dirty="0">
              <a:solidFill>
                <a:srgbClr val="4B2E83"/>
              </a:solidFill>
              <a:latin typeface="+mj-lt"/>
              <a:cs typeface="Arial"/>
            </a:endParaRPr>
          </a:p>
        </p:txBody>
      </p:sp>
    </p:spTree>
    <p:extLst>
      <p:ext uri="{BB962C8B-B14F-4D97-AF65-F5344CB8AC3E}">
        <p14:creationId xmlns:p14="http://schemas.microsoft.com/office/powerpoint/2010/main" val="105123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spc="100" dirty="0"/>
              <a:t>3. FACILITATION STRATEGY</a:t>
            </a:r>
          </a:p>
        </p:txBody>
      </p:sp>
      <p:grpSp>
        <p:nvGrpSpPr>
          <p:cNvPr id="5" name="Group 4"/>
          <p:cNvGrpSpPr/>
          <p:nvPr/>
        </p:nvGrpSpPr>
        <p:grpSpPr>
          <a:xfrm>
            <a:off x="1905000" y="2015300"/>
            <a:ext cx="6629400" cy="4214812"/>
            <a:chOff x="457200" y="1500188"/>
            <a:chExt cx="6629400" cy="4214812"/>
          </a:xfrm>
        </p:grpSpPr>
        <p:sp>
          <p:nvSpPr>
            <p:cNvPr id="6" name="Text Box 2"/>
            <p:cNvSpPr txBox="1">
              <a:spLocks noChangeArrowheads="1"/>
            </p:cNvSpPr>
            <p:nvPr/>
          </p:nvSpPr>
          <p:spPr bwMode="auto">
            <a:xfrm>
              <a:off x="457200" y="1500188"/>
              <a:ext cx="1905000" cy="1280160"/>
            </a:xfrm>
            <a:prstGeom prst="rect">
              <a:avLst/>
            </a:prstGeom>
            <a:solidFill>
              <a:srgbClr val="4B2E83"/>
            </a:solidFill>
            <a:ln w="9525">
              <a:solidFill>
                <a:srgbClr val="4B2E83"/>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n-US" b="1" spc="100" dirty="0">
                  <a:solidFill>
                    <a:schemeClr val="bg2"/>
                  </a:solidFill>
                  <a:latin typeface="+mj-lt"/>
                </a:rPr>
                <a:t>Patient- Centered Medical Home</a:t>
              </a:r>
              <a:br>
                <a:rPr lang="en-US" b="1" spc="100" dirty="0">
                  <a:solidFill>
                    <a:schemeClr val="bg2"/>
                  </a:solidFill>
                  <a:latin typeface="+mj-lt"/>
                </a:rPr>
              </a:br>
              <a:r>
                <a:rPr lang="en-US" b="1" spc="100" dirty="0">
                  <a:solidFill>
                    <a:schemeClr val="bg2"/>
                  </a:solidFill>
                  <a:latin typeface="+mj-lt"/>
                </a:rPr>
                <a:t>(Organizational)</a:t>
              </a:r>
            </a:p>
          </p:txBody>
        </p:sp>
        <p:grpSp>
          <p:nvGrpSpPr>
            <p:cNvPr id="7" name="Group 6"/>
            <p:cNvGrpSpPr/>
            <p:nvPr/>
          </p:nvGrpSpPr>
          <p:grpSpPr>
            <a:xfrm>
              <a:off x="457200" y="2140268"/>
              <a:ext cx="6629400" cy="3574732"/>
              <a:chOff x="457200" y="2140268"/>
              <a:chExt cx="6629400" cy="3574732"/>
            </a:xfrm>
          </p:grpSpPr>
          <p:sp>
            <p:nvSpPr>
              <p:cNvPr id="8" name="Text Box 3"/>
              <p:cNvSpPr txBox="1">
                <a:spLocks noChangeArrowheads="1"/>
              </p:cNvSpPr>
              <p:nvPr/>
            </p:nvSpPr>
            <p:spPr bwMode="auto">
              <a:xfrm>
                <a:off x="457200" y="2987040"/>
                <a:ext cx="1905000" cy="1203960"/>
              </a:xfrm>
              <a:prstGeom prst="rect">
                <a:avLst/>
              </a:prstGeom>
              <a:solidFill>
                <a:srgbClr val="917B4C"/>
              </a:solidFill>
              <a:ln w="9525">
                <a:solidFill>
                  <a:srgbClr val="917B4C"/>
                </a:solidFill>
                <a:miter lim="800000"/>
                <a:headEnd/>
                <a:tailEnd/>
              </a:ln>
            </p:spPr>
            <p:txBody>
              <a:bodyPr vert="horz" wrap="square" lIns="91440" tIns="45720" rIns="91440" bIns="45720" numCol="1" anchor="ctr" anchorCtr="0" compatLnSpc="1">
                <a:prstTxWarp prst="textNoShape">
                  <a:avLst/>
                </a:prstTxWarp>
              </a:bodyPr>
              <a:lstStyle/>
              <a:p>
                <a:pPr algn="ctr" fontAlgn="base">
                  <a:lnSpc>
                    <a:spcPts val="2000"/>
                  </a:lnSpc>
                  <a:spcBef>
                    <a:spcPct val="0"/>
                  </a:spcBef>
                  <a:spcAft>
                    <a:spcPts val="1000"/>
                  </a:spcAft>
                </a:pPr>
                <a:r>
                  <a:rPr lang="en-US" b="1" spc="100" dirty="0">
                    <a:solidFill>
                      <a:schemeClr val="bg2"/>
                    </a:solidFill>
                    <a:latin typeface="+mj-lt"/>
                  </a:rPr>
                  <a:t>Survivorship Care Plan</a:t>
                </a:r>
                <a:br>
                  <a:rPr lang="en-US" sz="2000" b="1" spc="100" dirty="0">
                    <a:solidFill>
                      <a:schemeClr val="bg2"/>
                    </a:solidFill>
                    <a:latin typeface="+mj-lt"/>
                  </a:rPr>
                </a:br>
                <a:r>
                  <a:rPr lang="en-US" b="1" spc="100" dirty="0">
                    <a:solidFill>
                      <a:schemeClr val="bg2"/>
                    </a:solidFill>
                    <a:latin typeface="+mj-lt"/>
                  </a:rPr>
                  <a:t>(Interpersonal)</a:t>
                </a:r>
                <a:endParaRPr lang="en-US" sz="3200" b="1" spc="100" dirty="0">
                  <a:solidFill>
                    <a:schemeClr val="bg2"/>
                  </a:solidFill>
                  <a:latin typeface="+mj-lt"/>
                </a:endParaRPr>
              </a:p>
            </p:txBody>
          </p:sp>
          <p:sp>
            <p:nvSpPr>
              <p:cNvPr id="9" name="Text Box 4"/>
              <p:cNvSpPr txBox="1">
                <a:spLocks noChangeArrowheads="1"/>
              </p:cNvSpPr>
              <p:nvPr/>
            </p:nvSpPr>
            <p:spPr bwMode="auto">
              <a:xfrm>
                <a:off x="5181600" y="4572000"/>
                <a:ext cx="1905000" cy="1143000"/>
              </a:xfrm>
              <a:prstGeom prst="rect">
                <a:avLst/>
              </a:prstGeom>
              <a:solidFill>
                <a:srgbClr val="E8D3A2"/>
              </a:solidFill>
              <a:ln w="9525">
                <a:solidFill>
                  <a:srgbClr val="917B4C"/>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n-US" b="1" spc="100" dirty="0">
                    <a:solidFill>
                      <a:srgbClr val="4B2E83"/>
                    </a:solidFill>
                    <a:latin typeface="+mj-lt"/>
                  </a:rPr>
                  <a:t>Health Information Exchange</a:t>
                </a:r>
                <a:br>
                  <a:rPr lang="en-US" b="1" spc="100" dirty="0">
                    <a:solidFill>
                      <a:srgbClr val="4B2E83"/>
                    </a:solidFill>
                    <a:latin typeface="+mj-lt"/>
                  </a:rPr>
                </a:br>
                <a:r>
                  <a:rPr lang="en-US" b="1" spc="100" dirty="0">
                    <a:solidFill>
                      <a:srgbClr val="4B2E83"/>
                    </a:solidFill>
                    <a:latin typeface="+mj-lt"/>
                  </a:rPr>
                  <a:t>(Community)</a:t>
                </a:r>
              </a:p>
            </p:txBody>
          </p:sp>
          <p:cxnSp>
            <p:nvCxnSpPr>
              <p:cNvPr id="11" name="AutoShape 6"/>
              <p:cNvCxnSpPr>
                <a:cxnSpLocks noChangeShapeType="1"/>
                <a:stCxn id="6" idx="3"/>
              </p:cNvCxnSpPr>
              <p:nvPr/>
            </p:nvCxnSpPr>
            <p:spPr bwMode="auto">
              <a:xfrm>
                <a:off x="2362200" y="2140268"/>
                <a:ext cx="762000" cy="862012"/>
              </a:xfrm>
              <a:prstGeom prst="bentConnector3">
                <a:avLst>
                  <a:gd name="adj1" fmla="val 33279"/>
                </a:avLst>
              </a:prstGeom>
              <a:noFill/>
              <a:ln w="19050">
                <a:solidFill>
                  <a:srgbClr val="000000"/>
                </a:solidFill>
                <a:miter lim="800000"/>
                <a:headEnd/>
                <a:tailEnd type="triangle" w="med" len="med"/>
              </a:ln>
            </p:spPr>
          </p:cxnSp>
          <p:cxnSp>
            <p:nvCxnSpPr>
              <p:cNvPr id="12" name="AutoShape 7"/>
              <p:cNvCxnSpPr>
                <a:cxnSpLocks noChangeShapeType="1"/>
                <a:stCxn id="8" idx="3"/>
              </p:cNvCxnSpPr>
              <p:nvPr/>
            </p:nvCxnSpPr>
            <p:spPr bwMode="auto">
              <a:xfrm flipV="1">
                <a:off x="2362200" y="3002280"/>
                <a:ext cx="762000" cy="586740"/>
              </a:xfrm>
              <a:prstGeom prst="bentConnector3">
                <a:avLst>
                  <a:gd name="adj1" fmla="val 32857"/>
                </a:avLst>
              </a:prstGeom>
              <a:noFill/>
              <a:ln w="19050">
                <a:solidFill>
                  <a:srgbClr val="000000"/>
                </a:solidFill>
                <a:miter lim="800000"/>
                <a:headEnd/>
                <a:tailEnd type="arrow" w="med" len="med"/>
              </a:ln>
            </p:spPr>
          </p:cxnSp>
          <p:cxnSp>
            <p:nvCxnSpPr>
              <p:cNvPr id="13" name="AutoShape 8"/>
              <p:cNvCxnSpPr>
                <a:cxnSpLocks noChangeShapeType="1"/>
                <a:stCxn id="9" idx="0"/>
              </p:cNvCxnSpPr>
              <p:nvPr/>
            </p:nvCxnSpPr>
            <p:spPr bwMode="auto">
              <a:xfrm flipV="1">
                <a:off x="6134100" y="3048794"/>
                <a:ext cx="794" cy="1523206"/>
              </a:xfrm>
              <a:prstGeom prst="straightConnector1">
                <a:avLst/>
              </a:prstGeom>
              <a:noFill/>
              <a:ln w="19050">
                <a:solidFill>
                  <a:srgbClr val="000000"/>
                </a:solidFill>
                <a:miter lim="800000"/>
                <a:headEnd/>
                <a:tailEnd type="arrow" w="med" len="med"/>
              </a:ln>
            </p:spPr>
          </p:cxnSp>
          <p:cxnSp>
            <p:nvCxnSpPr>
              <p:cNvPr id="16" name="Elbow Connector 15"/>
              <p:cNvCxnSpPr/>
              <p:nvPr/>
            </p:nvCxnSpPr>
            <p:spPr>
              <a:xfrm>
                <a:off x="6007608" y="3002280"/>
                <a:ext cx="381000" cy="794"/>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8" name="Oval 17"/>
          <p:cNvSpPr>
            <a:spLocks noChangeArrowheads="1"/>
          </p:cNvSpPr>
          <p:nvPr/>
        </p:nvSpPr>
        <p:spPr bwMode="auto">
          <a:xfrm>
            <a:off x="7885176" y="2879345"/>
            <a:ext cx="2514600" cy="1280160"/>
          </a:xfrm>
          <a:prstGeom prst="ellipse">
            <a:avLst/>
          </a:prstGeom>
          <a:gradFill flip="none" rotWithShape="1">
            <a:gsLst>
              <a:gs pos="0">
                <a:srgbClr val="E8D3A2">
                  <a:tint val="66000"/>
                  <a:satMod val="160000"/>
                </a:srgbClr>
              </a:gs>
              <a:gs pos="50000">
                <a:srgbClr val="E8D3A2">
                  <a:tint val="44500"/>
                  <a:satMod val="160000"/>
                </a:srgbClr>
              </a:gs>
              <a:gs pos="100000">
                <a:srgbClr val="E8D3A2">
                  <a:tint val="23500"/>
                  <a:satMod val="160000"/>
                </a:srgbClr>
              </a:gs>
            </a:gsLst>
            <a:path path="circle">
              <a:fillToRect l="100000" b="100000"/>
            </a:path>
            <a:tileRect t="-100000" r="-100000"/>
          </a:gradFill>
          <a:ln w="9525">
            <a:solidFill>
              <a:srgbClr val="917B4C"/>
            </a:solidFill>
            <a:round/>
            <a:headEnd/>
            <a:tailEnd/>
          </a:ln>
        </p:spPr>
        <p:txBody>
          <a:bodyPr vert="horz" wrap="square" lIns="91440" tIns="45720" rIns="91440" bIns="45720" numCol="1" anchor="t" anchorCtr="0" compatLnSpc="1">
            <a:prstTxWarp prst="textNoShape">
              <a:avLst/>
            </a:prstTxWarp>
          </a:bodyPr>
          <a:lstStyle/>
          <a:p>
            <a:endParaRPr lang="en-US" sz="3600" dirty="0"/>
          </a:p>
        </p:txBody>
      </p:sp>
      <p:sp>
        <p:nvSpPr>
          <p:cNvPr id="19" name="AutoShape 5"/>
          <p:cNvSpPr>
            <a:spLocks noChangeArrowheads="1"/>
          </p:cNvSpPr>
          <p:nvPr/>
        </p:nvSpPr>
        <p:spPr bwMode="auto">
          <a:xfrm>
            <a:off x="4596384" y="2879345"/>
            <a:ext cx="2819400" cy="1280160"/>
          </a:xfrm>
          <a:prstGeom prst="diamond">
            <a:avLst/>
          </a:prstGeom>
          <a:gradFill flip="none" rotWithShape="1">
            <a:gsLst>
              <a:gs pos="0">
                <a:srgbClr val="4B2E83">
                  <a:tint val="66000"/>
                  <a:satMod val="160000"/>
                </a:srgbClr>
              </a:gs>
              <a:gs pos="50000">
                <a:srgbClr val="4B2E83">
                  <a:tint val="44500"/>
                  <a:satMod val="160000"/>
                </a:srgbClr>
              </a:gs>
              <a:gs pos="100000">
                <a:srgbClr val="4B2E83">
                  <a:tint val="23500"/>
                  <a:satMod val="160000"/>
                </a:srgbClr>
              </a:gs>
            </a:gsLst>
            <a:lin ang="5400000" scaled="1"/>
            <a:tileRect/>
          </a:gradFill>
          <a:ln w="9525">
            <a:solidFill>
              <a:srgbClr val="4B2E83"/>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b="1" dirty="0">
                <a:latin typeface="+mj-lt"/>
              </a:rPr>
              <a:t>Coordinated Care</a:t>
            </a:r>
          </a:p>
        </p:txBody>
      </p:sp>
      <p:sp>
        <p:nvSpPr>
          <p:cNvPr id="20" name="Text Box 11"/>
          <p:cNvSpPr txBox="1">
            <a:spLocks noChangeArrowheads="1"/>
          </p:cNvSpPr>
          <p:nvPr/>
        </p:nvSpPr>
        <p:spPr bwMode="auto">
          <a:xfrm>
            <a:off x="8160227" y="3232036"/>
            <a:ext cx="1982787" cy="5627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lnSpc>
                <a:spcPts val="2000"/>
              </a:lnSpc>
              <a:spcBef>
                <a:spcPct val="0"/>
              </a:spcBef>
              <a:spcAft>
                <a:spcPts val="1000"/>
              </a:spcAft>
            </a:pPr>
            <a:r>
              <a:rPr lang="en-US" b="1" dirty="0">
                <a:solidFill>
                  <a:srgbClr val="4B2E83"/>
                </a:solidFill>
                <a:latin typeface="+mj-lt"/>
                <a:cs typeface="Arial"/>
              </a:rPr>
              <a:t>Better Care and Better Outcomes</a:t>
            </a:r>
            <a:endParaRPr lang="en-US" sz="3200" b="1" dirty="0">
              <a:solidFill>
                <a:srgbClr val="4B2E83"/>
              </a:solidFill>
              <a:latin typeface="+mj-lt"/>
              <a:cs typeface="Arial"/>
            </a:endParaRPr>
          </a:p>
        </p:txBody>
      </p:sp>
    </p:spTree>
    <p:extLst>
      <p:ext uri="{BB962C8B-B14F-4D97-AF65-F5344CB8AC3E}">
        <p14:creationId xmlns:p14="http://schemas.microsoft.com/office/powerpoint/2010/main" val="333194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a:t>4. CASCADE STRATEGY</a:t>
            </a:r>
          </a:p>
        </p:txBody>
      </p:sp>
      <p:grpSp>
        <p:nvGrpSpPr>
          <p:cNvPr id="5" name="Group 4"/>
          <p:cNvGrpSpPr>
            <a:grpSpLocks noChangeAspect="1"/>
          </p:cNvGrpSpPr>
          <p:nvPr/>
        </p:nvGrpSpPr>
        <p:grpSpPr>
          <a:xfrm>
            <a:off x="1801072" y="1638739"/>
            <a:ext cx="8090247" cy="4851487"/>
            <a:chOff x="-446924" y="1295400"/>
            <a:chExt cx="8752724" cy="5248756"/>
          </a:xfrm>
        </p:grpSpPr>
        <p:sp>
          <p:nvSpPr>
            <p:cNvPr id="6" name="Oval 10"/>
            <p:cNvSpPr>
              <a:spLocks noChangeArrowheads="1"/>
            </p:cNvSpPr>
            <p:nvPr/>
          </p:nvSpPr>
          <p:spPr bwMode="auto">
            <a:xfrm>
              <a:off x="3028301" y="5263996"/>
              <a:ext cx="2514600" cy="1280160"/>
            </a:xfrm>
            <a:prstGeom prst="ellipse">
              <a:avLst/>
            </a:prstGeom>
            <a:solidFill>
              <a:srgbClr val="917B4C"/>
            </a:solidFill>
            <a:ln w="9525">
              <a:solidFill>
                <a:srgbClr val="4B2E83"/>
              </a:solidFill>
              <a:round/>
              <a:headEnd/>
              <a:tailEnd/>
            </a:ln>
          </p:spPr>
          <p:txBody>
            <a:bodyPr vert="horz" wrap="square" lIns="91440" tIns="45720" rIns="91440" bIns="45720" numCol="1" anchor="t" anchorCtr="0" compatLnSpc="1">
              <a:prstTxWarp prst="textNoShape">
                <a:avLst/>
              </a:prstTxWarp>
            </a:bodyPr>
            <a:lstStyle/>
            <a:p>
              <a:endParaRPr lang="en-US" sz="3600" dirty="0"/>
            </a:p>
          </p:txBody>
        </p:sp>
        <p:cxnSp>
          <p:nvCxnSpPr>
            <p:cNvPr id="7" name="AutoShape 7"/>
            <p:cNvCxnSpPr>
              <a:cxnSpLocks noChangeShapeType="1"/>
              <a:endCxn id="15" idx="1"/>
            </p:cNvCxnSpPr>
            <p:nvPr/>
          </p:nvCxnSpPr>
          <p:spPr bwMode="auto">
            <a:xfrm>
              <a:off x="2667000" y="4232910"/>
              <a:ext cx="533400" cy="1588"/>
            </a:xfrm>
            <a:prstGeom prst="bentConnector3">
              <a:avLst>
                <a:gd name="adj1" fmla="val 50000"/>
              </a:avLst>
            </a:prstGeom>
            <a:noFill/>
            <a:ln w="19050">
              <a:solidFill>
                <a:srgbClr val="000000"/>
              </a:solidFill>
              <a:miter lim="800000"/>
              <a:headEnd/>
              <a:tailEnd type="arrow" w="med" len="med"/>
            </a:ln>
          </p:spPr>
        </p:cxnSp>
        <p:sp>
          <p:nvSpPr>
            <p:cNvPr id="8" name="AutoShape 5"/>
            <p:cNvSpPr>
              <a:spLocks noChangeArrowheads="1"/>
            </p:cNvSpPr>
            <p:nvPr/>
          </p:nvSpPr>
          <p:spPr bwMode="auto">
            <a:xfrm>
              <a:off x="-446924" y="3529648"/>
              <a:ext cx="3199684" cy="1436370"/>
            </a:xfrm>
            <a:prstGeom prst="diamond">
              <a:avLst/>
            </a:prstGeom>
            <a:solidFill>
              <a:srgbClr val="4B2E83"/>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b="1" dirty="0">
                  <a:solidFill>
                    <a:srgbClr val="E8D3A2"/>
                  </a:solidFill>
                  <a:latin typeface="+mj-lt"/>
                </a:rPr>
                <a:t>Manager* Motivation</a:t>
              </a:r>
            </a:p>
          </p:txBody>
        </p:sp>
        <p:sp>
          <p:nvSpPr>
            <p:cNvPr id="9" name="Text Box 11"/>
            <p:cNvSpPr txBox="1">
              <a:spLocks noChangeArrowheads="1"/>
            </p:cNvSpPr>
            <p:nvPr/>
          </p:nvSpPr>
          <p:spPr bwMode="auto">
            <a:xfrm>
              <a:off x="3294209" y="5551651"/>
              <a:ext cx="1982787" cy="704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lnSpc>
                  <a:spcPts val="2200"/>
                </a:lnSpc>
                <a:spcBef>
                  <a:spcPct val="0"/>
                </a:spcBef>
              </a:pPr>
              <a:r>
                <a:rPr lang="en-US" sz="2000" b="1" dirty="0">
                  <a:solidFill>
                    <a:schemeClr val="bg2"/>
                  </a:solidFill>
                  <a:latin typeface="+mj-lt"/>
                </a:rPr>
                <a:t>Better Care and Better Outcomes</a:t>
              </a:r>
            </a:p>
          </p:txBody>
        </p:sp>
        <p:sp>
          <p:nvSpPr>
            <p:cNvPr id="10" name="Text Box 3"/>
            <p:cNvSpPr txBox="1">
              <a:spLocks noChangeArrowheads="1"/>
            </p:cNvSpPr>
            <p:nvPr/>
          </p:nvSpPr>
          <p:spPr bwMode="auto">
            <a:xfrm>
              <a:off x="6209004" y="1636315"/>
              <a:ext cx="1905000" cy="1045686"/>
            </a:xfrm>
            <a:prstGeom prst="rect">
              <a:avLst/>
            </a:prstGeom>
            <a:solidFill>
              <a:srgbClr val="4B2E83"/>
            </a:solidFill>
            <a:ln w="9525">
              <a:solidFill>
                <a:srgbClr val="4B2E83"/>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n-US" b="1" dirty="0">
                  <a:solidFill>
                    <a:schemeClr val="bg2"/>
                  </a:solidFill>
                  <a:latin typeface="+mj-lt"/>
                  <a:cs typeface="Arial"/>
                </a:rPr>
                <a:t>Accreditation</a:t>
              </a:r>
              <a:br>
                <a:rPr lang="en-US" b="1" dirty="0">
                  <a:solidFill>
                    <a:schemeClr val="bg2"/>
                  </a:solidFill>
                  <a:latin typeface="+mj-lt"/>
                  <a:cs typeface="Arial"/>
                </a:rPr>
              </a:br>
              <a:r>
                <a:rPr lang="en-US" b="1" dirty="0">
                  <a:solidFill>
                    <a:schemeClr val="bg2"/>
                  </a:solidFill>
                  <a:latin typeface="+mj-lt"/>
                  <a:cs typeface="Arial"/>
                </a:rPr>
                <a:t>(Organizational)</a:t>
              </a:r>
            </a:p>
          </p:txBody>
        </p:sp>
        <p:sp>
          <p:nvSpPr>
            <p:cNvPr id="11" name="AutoShape 5"/>
            <p:cNvSpPr>
              <a:spLocks noChangeArrowheads="1"/>
            </p:cNvSpPr>
            <p:nvPr/>
          </p:nvSpPr>
          <p:spPr bwMode="auto">
            <a:xfrm>
              <a:off x="5486400" y="3592830"/>
              <a:ext cx="2819400" cy="1280160"/>
            </a:xfrm>
            <a:prstGeom prst="diamond">
              <a:avLst/>
            </a:prstGeom>
            <a:gradFill flip="none" rotWithShape="1">
              <a:gsLst>
                <a:gs pos="0">
                  <a:srgbClr val="4B2E83">
                    <a:tint val="66000"/>
                    <a:satMod val="160000"/>
                  </a:srgbClr>
                </a:gs>
                <a:gs pos="50000">
                  <a:srgbClr val="4B2E83">
                    <a:tint val="44500"/>
                    <a:satMod val="160000"/>
                  </a:srgbClr>
                </a:gs>
                <a:gs pos="100000">
                  <a:srgbClr val="4B2E83">
                    <a:tint val="23500"/>
                    <a:satMod val="160000"/>
                  </a:srgbClr>
                </a:gs>
              </a:gsLst>
              <a:lin ang="10800000" scaled="1"/>
              <a:tileRect/>
            </a:gradFill>
            <a:ln w="9525">
              <a:solidFill>
                <a:srgbClr val="4B2E83"/>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b="1" dirty="0">
                  <a:latin typeface="+mj-lt"/>
                </a:rPr>
                <a:t>Coordinated Care</a:t>
              </a:r>
            </a:p>
          </p:txBody>
        </p:sp>
        <p:cxnSp>
          <p:nvCxnSpPr>
            <p:cNvPr id="12" name="Elbow Connector 11"/>
            <p:cNvCxnSpPr>
              <a:stCxn id="10" idx="2"/>
              <a:endCxn id="8" idx="0"/>
            </p:cNvCxnSpPr>
            <p:nvPr/>
          </p:nvCxnSpPr>
          <p:spPr>
            <a:xfrm rot="5400000">
              <a:off x="3733388" y="101533"/>
              <a:ext cx="847647" cy="6008585"/>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AutoShape 7"/>
            <p:cNvCxnSpPr>
              <a:cxnSpLocks noChangeShapeType="1"/>
              <a:stCxn id="11" idx="2"/>
              <a:endCxn id="6" idx="0"/>
            </p:cNvCxnSpPr>
            <p:nvPr/>
          </p:nvCxnSpPr>
          <p:spPr bwMode="auto">
            <a:xfrm rot="5400000">
              <a:off x="5395350" y="3763244"/>
              <a:ext cx="391006" cy="2610499"/>
            </a:xfrm>
            <a:prstGeom prst="bentConnector3">
              <a:avLst>
                <a:gd name="adj1" fmla="val 50000"/>
              </a:avLst>
            </a:prstGeom>
            <a:noFill/>
            <a:ln w="19050">
              <a:solidFill>
                <a:srgbClr val="000000"/>
              </a:solidFill>
              <a:miter lim="800000"/>
              <a:headEnd/>
              <a:tailEnd type="arrow" w="med" len="med"/>
            </a:ln>
          </p:spPr>
        </p:cxnSp>
        <p:cxnSp>
          <p:nvCxnSpPr>
            <p:cNvPr id="14" name="AutoShape 7"/>
            <p:cNvCxnSpPr>
              <a:cxnSpLocks noChangeShapeType="1"/>
            </p:cNvCxnSpPr>
            <p:nvPr/>
          </p:nvCxnSpPr>
          <p:spPr bwMode="auto">
            <a:xfrm>
              <a:off x="4953000" y="4232910"/>
              <a:ext cx="533400" cy="1588"/>
            </a:xfrm>
            <a:prstGeom prst="bentConnector3">
              <a:avLst>
                <a:gd name="adj1" fmla="val 50000"/>
              </a:avLst>
            </a:prstGeom>
            <a:noFill/>
            <a:ln w="19050">
              <a:solidFill>
                <a:srgbClr val="000000"/>
              </a:solidFill>
              <a:miter lim="800000"/>
              <a:headEnd/>
              <a:tailEnd type="arrow" w="med" len="med"/>
            </a:ln>
          </p:spPr>
        </p:cxnSp>
        <p:sp>
          <p:nvSpPr>
            <p:cNvPr id="15" name="Text Box 3"/>
            <p:cNvSpPr txBox="1">
              <a:spLocks noChangeArrowheads="1"/>
            </p:cNvSpPr>
            <p:nvPr/>
          </p:nvSpPr>
          <p:spPr bwMode="auto">
            <a:xfrm>
              <a:off x="3200400" y="3859530"/>
              <a:ext cx="1905000" cy="746760"/>
            </a:xfrm>
            <a:prstGeom prst="rect">
              <a:avLst/>
            </a:prstGeom>
            <a:gradFill flip="none" rotWithShape="1">
              <a:gsLst>
                <a:gs pos="0">
                  <a:srgbClr val="E8D3A2">
                    <a:tint val="66000"/>
                    <a:satMod val="160000"/>
                  </a:srgbClr>
                </a:gs>
                <a:gs pos="50000">
                  <a:srgbClr val="E8D3A2">
                    <a:tint val="44500"/>
                    <a:satMod val="160000"/>
                  </a:srgbClr>
                </a:gs>
                <a:gs pos="100000">
                  <a:srgbClr val="E8D3A2">
                    <a:tint val="23500"/>
                    <a:satMod val="160000"/>
                  </a:srgbClr>
                </a:gs>
              </a:gsLst>
              <a:path path="circle">
                <a:fillToRect l="100000" t="100000"/>
              </a:path>
              <a:tileRect r="-100000" b="-100000"/>
            </a:gradFill>
            <a:ln w="9525">
              <a:solidFill>
                <a:srgbClr val="917B4C"/>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b="1" dirty="0">
                  <a:solidFill>
                    <a:srgbClr val="4B2E83"/>
                  </a:solidFill>
                  <a:latin typeface="+mj-lt"/>
                </a:rPr>
                <a:t>SCPs</a:t>
              </a:r>
              <a:br>
                <a:rPr lang="en-US" b="1" dirty="0">
                  <a:solidFill>
                    <a:srgbClr val="4B2E83"/>
                  </a:solidFill>
                  <a:latin typeface="+mj-lt"/>
                </a:rPr>
              </a:br>
              <a:r>
                <a:rPr lang="en-US" b="1" dirty="0">
                  <a:solidFill>
                    <a:srgbClr val="4B2E83"/>
                  </a:solidFill>
                  <a:latin typeface="+mj-lt"/>
                </a:rPr>
                <a:t>(Intrapersonal)</a:t>
              </a:r>
            </a:p>
          </p:txBody>
        </p:sp>
        <p:cxnSp>
          <p:nvCxnSpPr>
            <p:cNvPr id="16" name="AutoShape 7"/>
            <p:cNvCxnSpPr>
              <a:cxnSpLocks noChangeShapeType="1"/>
            </p:cNvCxnSpPr>
            <p:nvPr/>
          </p:nvCxnSpPr>
          <p:spPr bwMode="auto">
            <a:xfrm flipV="1">
              <a:off x="5562600" y="2135188"/>
              <a:ext cx="647700" cy="47942"/>
            </a:xfrm>
            <a:prstGeom prst="bentConnector3">
              <a:avLst>
                <a:gd name="adj1" fmla="val -980"/>
              </a:avLst>
            </a:prstGeom>
            <a:noFill/>
            <a:ln w="19050">
              <a:solidFill>
                <a:srgbClr val="000000"/>
              </a:solidFill>
              <a:miter lim="800000"/>
              <a:headEnd/>
              <a:tailEnd type="triangle" w="med" len="med"/>
            </a:ln>
          </p:spPr>
        </p:cxnSp>
        <p:sp>
          <p:nvSpPr>
            <p:cNvPr id="17" name="AutoShape 5"/>
            <p:cNvSpPr>
              <a:spLocks noChangeAspect="1" noChangeArrowheads="1"/>
            </p:cNvSpPr>
            <p:nvPr/>
          </p:nvSpPr>
          <p:spPr bwMode="auto">
            <a:xfrm>
              <a:off x="2819400" y="1295400"/>
              <a:ext cx="2895600" cy="1661160"/>
            </a:xfrm>
            <a:prstGeom prst="diamond">
              <a:avLst/>
            </a:prstGeom>
            <a:gradFill flip="none" rotWithShape="1">
              <a:gsLst>
                <a:gs pos="0">
                  <a:srgbClr val="917B4C">
                    <a:shade val="30000"/>
                    <a:satMod val="115000"/>
                  </a:srgbClr>
                </a:gs>
                <a:gs pos="34000">
                  <a:srgbClr val="917B4C">
                    <a:shade val="67500"/>
                    <a:satMod val="115000"/>
                  </a:srgbClr>
                </a:gs>
                <a:gs pos="65000">
                  <a:srgbClr val="917B4C">
                    <a:shade val="100000"/>
                    <a:satMod val="115000"/>
                  </a:srgbClr>
                </a:gs>
              </a:gsLst>
              <a:path path="circle">
                <a:fillToRect t="100000" r="100000"/>
              </a:path>
              <a:tileRect l="-100000" b="-100000"/>
            </a:gradFill>
            <a:ln w="9525">
              <a:solidFill>
                <a:srgbClr val="917B4C"/>
              </a:solidFill>
              <a:miter lim="800000"/>
              <a:headEnd/>
              <a:tailEnd/>
            </a:ln>
          </p:spPr>
          <p:txBody>
            <a:bodyPr vert="horz" wrap="square" lIns="91440" tIns="45720" rIns="91440" bIns="45720" numCol="1" anchor="ctr" anchorCtr="0" compatLnSpc="1">
              <a:prstTxWarp prst="textNoShape">
                <a:avLst/>
              </a:prstTxWarp>
            </a:bodyPr>
            <a:lstStyle/>
            <a:p>
              <a:pPr algn="ctr" fontAlgn="base">
                <a:lnSpc>
                  <a:spcPts val="2000"/>
                </a:lnSpc>
                <a:spcBef>
                  <a:spcPct val="0"/>
                </a:spcBef>
                <a:spcAft>
                  <a:spcPts val="1000"/>
                </a:spcAft>
              </a:pPr>
              <a:r>
                <a:rPr lang="en-US" b="1" dirty="0">
                  <a:solidFill>
                    <a:schemeClr val="bg2"/>
                  </a:solidFill>
                  <a:latin typeface="+mj-lt"/>
                  <a:cs typeface="Arial"/>
                </a:rPr>
                <a:t>Professional Society Motivation</a:t>
              </a:r>
            </a:p>
          </p:txBody>
        </p:sp>
        <p:cxnSp>
          <p:nvCxnSpPr>
            <p:cNvPr id="18" name="AutoShape 7"/>
            <p:cNvCxnSpPr>
              <a:cxnSpLocks noChangeShapeType="1"/>
              <a:stCxn id="19" idx="3"/>
            </p:cNvCxnSpPr>
            <p:nvPr/>
          </p:nvCxnSpPr>
          <p:spPr bwMode="auto">
            <a:xfrm flipV="1">
              <a:off x="2247900" y="2135188"/>
              <a:ext cx="647700" cy="47942"/>
            </a:xfrm>
            <a:prstGeom prst="bentConnector3">
              <a:avLst>
                <a:gd name="adj1" fmla="val -980"/>
              </a:avLst>
            </a:prstGeom>
            <a:noFill/>
            <a:ln w="19050">
              <a:solidFill>
                <a:srgbClr val="000000"/>
              </a:solidFill>
              <a:miter lim="800000"/>
              <a:headEnd/>
              <a:tailEnd type="triangle" w="med" len="med"/>
            </a:ln>
          </p:spPr>
        </p:cxnSp>
        <p:sp>
          <p:nvSpPr>
            <p:cNvPr id="19" name="Text Box 2"/>
            <p:cNvSpPr txBox="1">
              <a:spLocks noChangeArrowheads="1"/>
            </p:cNvSpPr>
            <p:nvPr/>
          </p:nvSpPr>
          <p:spPr bwMode="auto">
            <a:xfrm>
              <a:off x="457200" y="1676400"/>
              <a:ext cx="1790700" cy="1013460"/>
            </a:xfrm>
            <a:prstGeom prst="rect">
              <a:avLst/>
            </a:prstGeom>
            <a:solidFill>
              <a:srgbClr val="E8D3A2"/>
            </a:solidFill>
            <a:ln w="9525">
              <a:solidFill>
                <a:srgbClr val="917B4C"/>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b="1" dirty="0">
                  <a:solidFill>
                    <a:srgbClr val="4B2E83"/>
                  </a:solidFill>
                  <a:latin typeface="+mj-lt"/>
                  <a:cs typeface="Arial"/>
                </a:rPr>
                <a:t>Advocacy</a:t>
              </a:r>
              <a:br>
                <a:rPr lang="en-US" b="1" dirty="0">
                  <a:solidFill>
                    <a:srgbClr val="4B2E83"/>
                  </a:solidFill>
                  <a:latin typeface="+mj-lt"/>
                  <a:cs typeface="Arial"/>
                </a:rPr>
              </a:br>
              <a:r>
                <a:rPr lang="en-US" b="1" dirty="0">
                  <a:solidFill>
                    <a:srgbClr val="4B2E83"/>
                  </a:solidFill>
                  <a:latin typeface="+mj-lt"/>
                  <a:cs typeface="Arial"/>
                </a:rPr>
                <a:t>(Macro Policy)</a:t>
              </a:r>
            </a:p>
          </p:txBody>
        </p:sp>
      </p:grpSp>
      <p:sp>
        <p:nvSpPr>
          <p:cNvPr id="4" name="TextBox 3"/>
          <p:cNvSpPr txBox="1"/>
          <p:nvPr/>
        </p:nvSpPr>
        <p:spPr>
          <a:xfrm>
            <a:off x="1801072" y="6079524"/>
            <a:ext cx="2354427" cy="369332"/>
          </a:xfrm>
          <a:prstGeom prst="rect">
            <a:avLst/>
          </a:prstGeom>
          <a:noFill/>
        </p:spPr>
        <p:txBody>
          <a:bodyPr wrap="none" rtlCol="0">
            <a:spAutoFit/>
          </a:bodyPr>
          <a:lstStyle/>
          <a:p>
            <a:r>
              <a:rPr lang="en-US" dirty="0"/>
              <a:t>* Physician Motivation </a:t>
            </a:r>
          </a:p>
        </p:txBody>
      </p:sp>
    </p:spTree>
    <p:extLst>
      <p:ext uri="{BB962C8B-B14F-4D97-AF65-F5344CB8AC3E}">
        <p14:creationId xmlns:p14="http://schemas.microsoft.com/office/powerpoint/2010/main" val="372556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a:t>5. CONVERGENCE STRATEGY</a:t>
            </a:r>
          </a:p>
        </p:txBody>
      </p:sp>
      <p:grpSp>
        <p:nvGrpSpPr>
          <p:cNvPr id="5" name="Group 4"/>
          <p:cNvGrpSpPr/>
          <p:nvPr/>
        </p:nvGrpSpPr>
        <p:grpSpPr>
          <a:xfrm>
            <a:off x="1914525" y="1747838"/>
            <a:ext cx="8382000" cy="3952684"/>
            <a:chOff x="457200" y="1500188"/>
            <a:chExt cx="8382000" cy="3952684"/>
          </a:xfrm>
        </p:grpSpPr>
        <p:sp>
          <p:nvSpPr>
            <p:cNvPr id="6" name="Text Box 2"/>
            <p:cNvSpPr txBox="1">
              <a:spLocks noChangeArrowheads="1"/>
            </p:cNvSpPr>
            <p:nvPr/>
          </p:nvSpPr>
          <p:spPr bwMode="auto">
            <a:xfrm>
              <a:off x="457200" y="1500188"/>
              <a:ext cx="1905000" cy="949642"/>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n-US" b="1" dirty="0">
                  <a:solidFill>
                    <a:schemeClr val="bg2"/>
                  </a:solidFill>
                  <a:latin typeface="+mj-lt"/>
                </a:rPr>
                <a:t>Patient-Centered Medical Home</a:t>
              </a:r>
              <a:br>
                <a:rPr lang="en-US" b="1" dirty="0">
                  <a:solidFill>
                    <a:schemeClr val="bg2"/>
                  </a:solidFill>
                  <a:latin typeface="+mj-lt"/>
                </a:rPr>
              </a:br>
              <a:r>
                <a:rPr lang="en-US" b="1" dirty="0">
                  <a:solidFill>
                    <a:schemeClr val="bg2"/>
                  </a:solidFill>
                  <a:latin typeface="+mj-lt"/>
                </a:rPr>
                <a:t>(Organizational)</a:t>
              </a:r>
            </a:p>
          </p:txBody>
        </p:sp>
        <p:sp>
          <p:nvSpPr>
            <p:cNvPr id="7" name="Text Box 3"/>
            <p:cNvSpPr txBox="1">
              <a:spLocks noChangeArrowheads="1"/>
            </p:cNvSpPr>
            <p:nvPr/>
          </p:nvSpPr>
          <p:spPr bwMode="auto">
            <a:xfrm>
              <a:off x="457200" y="2647950"/>
              <a:ext cx="1905000" cy="937260"/>
            </a:xfrm>
            <a:prstGeom prst="rect">
              <a:avLst/>
            </a:prstGeom>
            <a:solidFill>
              <a:srgbClr val="917B4C"/>
            </a:solidFill>
            <a:ln w="9525">
              <a:solidFill>
                <a:srgbClr val="917B4C"/>
              </a:solidFill>
              <a:miter lim="800000"/>
              <a:headEnd/>
              <a:tailEnd/>
            </a:ln>
          </p:spPr>
          <p:txBody>
            <a:bodyPr vert="horz" wrap="square" lIns="91440" tIns="45720" rIns="91440" bIns="45720" numCol="1" anchor="ctr" anchorCtr="0" compatLnSpc="1">
              <a:prstTxWarp prst="textNoShape">
                <a:avLst/>
              </a:prstTxWarp>
            </a:bodyPr>
            <a:lstStyle/>
            <a:p>
              <a:pPr algn="ctr" fontAlgn="base">
                <a:lnSpc>
                  <a:spcPts val="2000"/>
                </a:lnSpc>
                <a:spcBef>
                  <a:spcPct val="0"/>
                </a:spcBef>
                <a:spcAft>
                  <a:spcPts val="1000"/>
                </a:spcAft>
              </a:pPr>
              <a:r>
                <a:rPr lang="en-US" b="1" dirty="0">
                  <a:solidFill>
                    <a:schemeClr val="bg2"/>
                  </a:solidFill>
                  <a:latin typeface="+mj-lt"/>
                  <a:cs typeface="Arial"/>
                </a:rPr>
                <a:t>Survivorship Care Plan (Interpersonal)</a:t>
              </a:r>
            </a:p>
          </p:txBody>
        </p:sp>
        <p:sp>
          <p:nvSpPr>
            <p:cNvPr id="8" name="Text Box 4"/>
            <p:cNvSpPr txBox="1">
              <a:spLocks noChangeArrowheads="1"/>
            </p:cNvSpPr>
            <p:nvPr/>
          </p:nvSpPr>
          <p:spPr bwMode="auto">
            <a:xfrm>
              <a:off x="457200" y="3783330"/>
              <a:ext cx="1905000" cy="897636"/>
            </a:xfrm>
            <a:prstGeom prst="rect">
              <a:avLst/>
            </a:prstGeom>
            <a:solidFill>
              <a:srgbClr val="E8D3A2"/>
            </a:solidFill>
            <a:ln w="9525">
              <a:solidFill>
                <a:srgbClr val="917B4C"/>
              </a:solidFill>
              <a:miter lim="800000"/>
              <a:headEnd/>
              <a:tailEnd/>
            </a:ln>
          </p:spPr>
          <p:txBody>
            <a:bodyPr vert="horz" wrap="square" lIns="91440" tIns="45720" rIns="91440" bIns="45720" numCol="1" anchor="ctr" anchorCtr="0" compatLnSpc="1">
              <a:prstTxWarp prst="textNoShape">
                <a:avLst/>
              </a:prstTxWarp>
            </a:bodyPr>
            <a:lstStyle/>
            <a:p>
              <a:pPr algn="ctr" fontAlgn="base">
                <a:lnSpc>
                  <a:spcPts val="2000"/>
                </a:lnSpc>
                <a:spcBef>
                  <a:spcPct val="0"/>
                </a:spcBef>
                <a:spcAft>
                  <a:spcPts val="1000"/>
                </a:spcAft>
              </a:pPr>
              <a:r>
                <a:rPr lang="en-US" b="1" dirty="0">
                  <a:solidFill>
                    <a:srgbClr val="4B2E83"/>
                  </a:solidFill>
                  <a:latin typeface="Arial"/>
                  <a:cs typeface="Arial"/>
                </a:rPr>
                <a:t> </a:t>
              </a:r>
              <a:r>
                <a:rPr lang="en-US" b="1" dirty="0">
                  <a:solidFill>
                    <a:srgbClr val="4B2E83"/>
                  </a:solidFill>
                  <a:latin typeface="+mj-lt"/>
                  <a:cs typeface="Arial"/>
                </a:rPr>
                <a:t>Patient Education </a:t>
              </a:r>
              <a:br>
                <a:rPr lang="en-US" b="1" dirty="0">
                  <a:solidFill>
                    <a:srgbClr val="4B2E83"/>
                  </a:solidFill>
                  <a:latin typeface="+mj-lt"/>
                  <a:cs typeface="Arial"/>
                </a:rPr>
              </a:br>
              <a:r>
                <a:rPr lang="en-US" b="1" dirty="0">
                  <a:solidFill>
                    <a:srgbClr val="4B2E83"/>
                  </a:solidFill>
                  <a:latin typeface="+mj-lt"/>
                  <a:cs typeface="Arial"/>
                </a:rPr>
                <a:t>(intrapersonal)</a:t>
              </a:r>
              <a:endParaRPr lang="en-US" sz="3200" b="1" dirty="0">
                <a:solidFill>
                  <a:srgbClr val="4B2E83"/>
                </a:solidFill>
                <a:latin typeface="+mj-lt"/>
                <a:cs typeface="Arial"/>
              </a:endParaRPr>
            </a:p>
          </p:txBody>
        </p:sp>
        <p:sp>
          <p:nvSpPr>
            <p:cNvPr id="9" name="AutoShape 5"/>
            <p:cNvSpPr>
              <a:spLocks noChangeArrowheads="1"/>
            </p:cNvSpPr>
            <p:nvPr/>
          </p:nvSpPr>
          <p:spPr bwMode="auto">
            <a:xfrm>
              <a:off x="2705100" y="1867045"/>
              <a:ext cx="2819400" cy="1280160"/>
            </a:xfrm>
            <a:prstGeom prst="diamond">
              <a:avLst/>
            </a:prstGeom>
            <a:gradFill flip="none" rotWithShape="1">
              <a:gsLst>
                <a:gs pos="0">
                  <a:srgbClr val="4B2E83">
                    <a:tint val="66000"/>
                    <a:satMod val="160000"/>
                  </a:srgbClr>
                </a:gs>
                <a:gs pos="50000">
                  <a:srgbClr val="4B2E83">
                    <a:tint val="44500"/>
                    <a:satMod val="160000"/>
                  </a:srgbClr>
                </a:gs>
                <a:gs pos="100000">
                  <a:srgbClr val="4B2E83">
                    <a:tint val="23500"/>
                    <a:satMod val="160000"/>
                  </a:srgbClr>
                </a:gs>
              </a:gsLst>
              <a:lin ang="8100000" scaled="1"/>
              <a:tileRect/>
            </a:gradFill>
            <a:ln w="9525">
              <a:solidFill>
                <a:srgbClr val="4B2E83"/>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b="1" dirty="0">
                  <a:latin typeface="+mj-lt"/>
                </a:rPr>
                <a:t>Coordinated Care</a:t>
              </a:r>
            </a:p>
          </p:txBody>
        </p:sp>
        <p:cxnSp>
          <p:nvCxnSpPr>
            <p:cNvPr id="10" name="AutoShape 6"/>
            <p:cNvCxnSpPr>
              <a:cxnSpLocks noChangeShapeType="1"/>
              <a:stCxn id="6" idx="3"/>
              <a:endCxn id="9" idx="1"/>
            </p:cNvCxnSpPr>
            <p:nvPr/>
          </p:nvCxnSpPr>
          <p:spPr bwMode="auto">
            <a:xfrm>
              <a:off x="2362200" y="1975009"/>
              <a:ext cx="342900" cy="532116"/>
            </a:xfrm>
            <a:prstGeom prst="bentConnector3">
              <a:avLst>
                <a:gd name="adj1" fmla="val 50000"/>
              </a:avLst>
            </a:prstGeom>
            <a:noFill/>
            <a:ln w="19050">
              <a:solidFill>
                <a:srgbClr val="000000"/>
              </a:solidFill>
              <a:miter lim="800000"/>
              <a:headEnd/>
              <a:tailEnd type="triangle" w="med" len="med"/>
            </a:ln>
          </p:spPr>
        </p:cxnSp>
        <p:cxnSp>
          <p:nvCxnSpPr>
            <p:cNvPr id="11" name="AutoShape 7"/>
            <p:cNvCxnSpPr>
              <a:cxnSpLocks noChangeShapeType="1"/>
              <a:stCxn id="7" idx="3"/>
              <a:endCxn id="9" idx="1"/>
            </p:cNvCxnSpPr>
            <p:nvPr/>
          </p:nvCxnSpPr>
          <p:spPr bwMode="auto">
            <a:xfrm flipV="1">
              <a:off x="2362200" y="2507125"/>
              <a:ext cx="342900" cy="609455"/>
            </a:xfrm>
            <a:prstGeom prst="bentConnector3">
              <a:avLst>
                <a:gd name="adj1" fmla="val 50000"/>
              </a:avLst>
            </a:prstGeom>
            <a:noFill/>
            <a:ln w="19050">
              <a:solidFill>
                <a:srgbClr val="000000"/>
              </a:solidFill>
              <a:miter lim="800000"/>
              <a:headEnd/>
              <a:tailEnd type="arrow" w="med" len="med"/>
            </a:ln>
          </p:spPr>
        </p:cxnSp>
        <p:sp>
          <p:nvSpPr>
            <p:cNvPr id="12" name="Oval 10"/>
            <p:cNvSpPr>
              <a:spLocks noChangeArrowheads="1"/>
            </p:cNvSpPr>
            <p:nvPr/>
          </p:nvSpPr>
          <p:spPr bwMode="auto">
            <a:xfrm>
              <a:off x="6324600" y="4172712"/>
              <a:ext cx="2514600" cy="1280160"/>
            </a:xfrm>
            <a:prstGeom prst="ellipse">
              <a:avLst/>
            </a:prstGeom>
            <a:solidFill>
              <a:srgbClr val="917B4C"/>
            </a:solidFill>
            <a:ln w="9525">
              <a:solidFill>
                <a:srgbClr val="917B4C"/>
              </a:solidFill>
              <a:round/>
              <a:headEnd/>
              <a:tailEnd/>
            </a:ln>
          </p:spPr>
          <p:txBody>
            <a:bodyPr vert="horz" wrap="square" lIns="91440" tIns="45720" rIns="91440" bIns="45720" numCol="1" anchor="t" anchorCtr="0" compatLnSpc="1">
              <a:prstTxWarp prst="textNoShape">
                <a:avLst/>
              </a:prstTxWarp>
            </a:bodyPr>
            <a:lstStyle/>
            <a:p>
              <a:endParaRPr lang="en-US" sz="3600" dirty="0"/>
            </a:p>
          </p:txBody>
        </p:sp>
        <p:sp>
          <p:nvSpPr>
            <p:cNvPr id="13" name="Text Box 11"/>
            <p:cNvSpPr txBox="1">
              <a:spLocks noChangeArrowheads="1"/>
            </p:cNvSpPr>
            <p:nvPr/>
          </p:nvSpPr>
          <p:spPr bwMode="auto">
            <a:xfrm>
              <a:off x="6629400" y="4524752"/>
              <a:ext cx="1982787"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b="1" dirty="0">
                  <a:solidFill>
                    <a:schemeClr val="bg2"/>
                  </a:solidFill>
                  <a:latin typeface="+mj-lt"/>
                </a:rPr>
                <a:t>Better Care and Better Outcomes</a:t>
              </a:r>
            </a:p>
          </p:txBody>
        </p:sp>
        <p:cxnSp>
          <p:nvCxnSpPr>
            <p:cNvPr id="14" name="Elbow Connector 13"/>
            <p:cNvCxnSpPr>
              <a:stCxn id="9" idx="2"/>
              <a:endCxn id="16" idx="1"/>
            </p:cNvCxnSpPr>
            <p:nvPr/>
          </p:nvCxnSpPr>
          <p:spPr>
            <a:xfrm rot="16200000" flipH="1">
              <a:off x="4312804" y="2949201"/>
              <a:ext cx="213592" cy="6096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AutoShape 5"/>
            <p:cNvSpPr>
              <a:spLocks noChangeArrowheads="1"/>
            </p:cNvSpPr>
            <p:nvPr/>
          </p:nvSpPr>
          <p:spPr bwMode="auto">
            <a:xfrm>
              <a:off x="2705100" y="3594354"/>
              <a:ext cx="2819400" cy="1280160"/>
            </a:xfrm>
            <a:prstGeom prst="diamond">
              <a:avLst/>
            </a:prstGeom>
            <a:solidFill>
              <a:srgbClr val="4B2E83"/>
            </a:solidFill>
            <a:ln w="9525">
              <a:solidFill>
                <a:srgbClr val="917B4C"/>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b="1" dirty="0">
                  <a:solidFill>
                    <a:srgbClr val="E8D3A2"/>
                  </a:solidFill>
                  <a:latin typeface="+mj-lt"/>
                  <a:cs typeface="Arial"/>
                </a:rPr>
                <a:t>Knowledge Motivation</a:t>
              </a:r>
            </a:p>
          </p:txBody>
        </p:sp>
        <p:sp>
          <p:nvSpPr>
            <p:cNvPr id="16" name="AutoShape 5"/>
            <p:cNvSpPr>
              <a:spLocks noChangeArrowheads="1"/>
            </p:cNvSpPr>
            <p:nvPr/>
          </p:nvSpPr>
          <p:spPr bwMode="auto">
            <a:xfrm>
              <a:off x="4724400" y="2484497"/>
              <a:ext cx="2667000" cy="1752600"/>
            </a:xfrm>
            <a:prstGeom prst="diamond">
              <a:avLst/>
            </a:prstGeom>
            <a:gradFill flip="none" rotWithShape="1">
              <a:gsLst>
                <a:gs pos="0">
                  <a:srgbClr val="E8D3A2">
                    <a:shade val="30000"/>
                    <a:satMod val="115000"/>
                  </a:srgbClr>
                </a:gs>
                <a:gs pos="100000">
                  <a:srgbClr val="E8E3D3"/>
                </a:gs>
              </a:gsLst>
              <a:lin ang="10200000" scaled="0"/>
              <a:tileRect/>
            </a:gradFill>
            <a:ln w="9525">
              <a:solidFill>
                <a:srgbClr val="917B4C"/>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b="1" dirty="0">
                  <a:latin typeface="+mj-lt"/>
                  <a:cs typeface="Arial"/>
                </a:rPr>
                <a:t>Physician-Patient Interaction</a:t>
              </a:r>
            </a:p>
          </p:txBody>
        </p:sp>
        <p:cxnSp>
          <p:nvCxnSpPr>
            <p:cNvPr id="17" name="Elbow Connector 16"/>
            <p:cNvCxnSpPr>
              <a:stCxn id="8" idx="3"/>
              <a:endCxn id="15" idx="1"/>
            </p:cNvCxnSpPr>
            <p:nvPr/>
          </p:nvCxnSpPr>
          <p:spPr>
            <a:xfrm>
              <a:off x="2362200" y="4232148"/>
              <a:ext cx="342900" cy="2286"/>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3"/>
            <p:cNvCxnSpPr>
              <a:stCxn id="15" idx="0"/>
              <a:endCxn id="16" idx="1"/>
            </p:cNvCxnSpPr>
            <p:nvPr/>
          </p:nvCxnSpPr>
          <p:spPr>
            <a:xfrm rot="5400000" flipH="1" flipV="1">
              <a:off x="4302822" y="3172776"/>
              <a:ext cx="233557" cy="6096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3"/>
            <p:cNvCxnSpPr>
              <a:stCxn id="16" idx="3"/>
              <a:endCxn id="12" idx="0"/>
            </p:cNvCxnSpPr>
            <p:nvPr/>
          </p:nvCxnSpPr>
          <p:spPr>
            <a:xfrm>
              <a:off x="7391400" y="3360797"/>
              <a:ext cx="190500" cy="81191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993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GUIDING WISDOM</a:t>
            </a:r>
          </a:p>
        </p:txBody>
      </p:sp>
      <p:sp>
        <p:nvSpPr>
          <p:cNvPr id="3" name="Text Placeholder 2"/>
          <p:cNvSpPr>
            <a:spLocks noGrp="1"/>
          </p:cNvSpPr>
          <p:nvPr>
            <p:ph type="body" sz="quarter" idx="11"/>
          </p:nvPr>
        </p:nvSpPr>
        <p:spPr/>
        <p:txBody>
          <a:bodyPr numCol="2"/>
          <a:lstStyle/>
          <a:p>
            <a:pPr marL="0" indent="0" algn="ctr">
              <a:buNone/>
            </a:pPr>
            <a:endParaRPr lang="en-US" sz="4000" b="0" dirty="0"/>
          </a:p>
          <a:p>
            <a:pPr marL="0" indent="0" algn="ctr">
              <a:buNone/>
            </a:pPr>
            <a:r>
              <a:rPr lang="en-US" b="0" dirty="0"/>
              <a:t>You think because you understand 'one' you must also understand 'two', because one and one make two. But you must also understand 'and'.</a:t>
            </a:r>
          </a:p>
          <a:p>
            <a:pPr marL="0" indent="0" algn="ctr">
              <a:lnSpc>
                <a:spcPct val="150000"/>
              </a:lnSpc>
              <a:buNone/>
            </a:pPr>
            <a:r>
              <a:rPr lang="en-US" dirty="0"/>
              <a:t>                            ~ Rumi </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4786" y="1736726"/>
            <a:ext cx="3078479" cy="3778567"/>
          </a:xfrm>
          <a:prstGeom prst="rect">
            <a:avLst/>
          </a:prstGeom>
        </p:spPr>
      </p:pic>
    </p:spTree>
    <p:extLst>
      <p:ext uri="{BB962C8B-B14F-4D97-AF65-F5344CB8AC3E}">
        <p14:creationId xmlns:p14="http://schemas.microsoft.com/office/powerpoint/2010/main" val="186511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WHAT IS ORGANIZATION THEORY?</a:t>
            </a:r>
          </a:p>
        </p:txBody>
      </p:sp>
      <p:sp>
        <p:nvSpPr>
          <p:cNvPr id="5" name="Text Placeholder 4"/>
          <p:cNvSpPr>
            <a:spLocks noGrp="1"/>
          </p:cNvSpPr>
          <p:nvPr>
            <p:ph type="body" sz="quarter" idx="11"/>
          </p:nvPr>
        </p:nvSpPr>
        <p:spPr/>
        <p:txBody>
          <a:bodyPr/>
          <a:lstStyle/>
          <a:p>
            <a:pPr marL="0" indent="0">
              <a:buNone/>
            </a:pPr>
            <a:endParaRPr lang="en-US" dirty="0"/>
          </a:p>
        </p:txBody>
      </p:sp>
      <p:graphicFrame>
        <p:nvGraphicFramePr>
          <p:cNvPr id="6" name="Chart Placeholder 5"/>
          <p:cNvGraphicFramePr>
            <a:graphicFrameLocks/>
          </p:cNvGraphicFramePr>
          <p:nvPr/>
        </p:nvGraphicFramePr>
        <p:xfrm>
          <a:off x="1894703" y="1680518"/>
          <a:ext cx="8464378" cy="4200814"/>
        </p:xfrm>
        <a:graphic>
          <a:graphicData uri="http://schemas.openxmlformats.org/drawingml/2006/table">
            <a:tbl>
              <a:tblPr firstRow="1" bandRow="1">
                <a:tableStyleId>{5C22544A-7EE6-4342-B048-85BDC9FD1C3A}</a:tableStyleId>
              </a:tblPr>
              <a:tblGrid>
                <a:gridCol w="2703811">
                  <a:extLst>
                    <a:ext uri="{9D8B030D-6E8A-4147-A177-3AD203B41FA5}">
                      <a16:colId xmlns:a16="http://schemas.microsoft.com/office/drawing/2014/main" val="20000"/>
                    </a:ext>
                  </a:extLst>
                </a:gridCol>
                <a:gridCol w="5760567">
                  <a:extLst>
                    <a:ext uri="{9D8B030D-6E8A-4147-A177-3AD203B41FA5}">
                      <a16:colId xmlns:a16="http://schemas.microsoft.com/office/drawing/2014/main" val="20001"/>
                    </a:ext>
                  </a:extLst>
                </a:gridCol>
              </a:tblGrid>
              <a:tr h="326594">
                <a:tc>
                  <a:txBody>
                    <a:bodyPr/>
                    <a:lstStyle/>
                    <a:p>
                      <a:r>
                        <a:rPr lang="en-US" sz="2000" dirty="0">
                          <a:latin typeface="Open Sans" panose="020B0606030504020204" pitchFamily="34" charset="0"/>
                          <a:ea typeface="Open Sans" panose="020B0606030504020204" pitchFamily="34" charset="0"/>
                          <a:cs typeface="Open Sans" panose="020B0606030504020204" pitchFamily="34" charset="0"/>
                        </a:rPr>
                        <a:t>Level of Influence</a:t>
                      </a:r>
                    </a:p>
                  </a:txBody>
                  <a:tcPr/>
                </a:tc>
                <a:tc>
                  <a:txBody>
                    <a:bodyPr/>
                    <a:lstStyle/>
                    <a:p>
                      <a:r>
                        <a:rPr lang="en-US" sz="2000" dirty="0">
                          <a:latin typeface="Open Sans" panose="020B0606030504020204" pitchFamily="34" charset="0"/>
                          <a:ea typeface="Open Sans" panose="020B0606030504020204" pitchFamily="34" charset="0"/>
                          <a:cs typeface="Open Sans" panose="020B0606030504020204" pitchFamily="34" charset="0"/>
                        </a:rPr>
                        <a:t>Organization</a:t>
                      </a:r>
                      <a:r>
                        <a:rPr lang="en-US" sz="2000" baseline="0" dirty="0">
                          <a:latin typeface="Open Sans" panose="020B0606030504020204" pitchFamily="34" charset="0"/>
                          <a:ea typeface="Open Sans" panose="020B0606030504020204" pitchFamily="34" charset="0"/>
                          <a:cs typeface="Open Sans" panose="020B0606030504020204" pitchFamily="34" charset="0"/>
                        </a:rPr>
                        <a:t> theories</a:t>
                      </a:r>
                      <a:endParaRPr lang="en-US" sz="20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0000"/>
                  </a:ext>
                </a:extLst>
              </a:tr>
              <a:tr h="973263">
                <a:tc>
                  <a:txBody>
                    <a:bodyPr/>
                    <a:lstStyle/>
                    <a:p>
                      <a:r>
                        <a:rPr lang="en-US" sz="1800" b="1" dirty="0">
                          <a:latin typeface="Open Sans" panose="020B0606030504020204" pitchFamily="34" charset="0"/>
                          <a:ea typeface="Open Sans" panose="020B0606030504020204" pitchFamily="34" charset="0"/>
                          <a:cs typeface="Open Sans" panose="020B0606030504020204" pitchFamily="34" charset="0"/>
                        </a:rPr>
                        <a:t>Micro</a:t>
                      </a:r>
                    </a:p>
                    <a:p>
                      <a:r>
                        <a:rPr lang="en-US" sz="1800" b="1" dirty="0">
                          <a:latin typeface="Open Sans" panose="020B0606030504020204" pitchFamily="34" charset="0"/>
                          <a:ea typeface="Open Sans" panose="020B0606030504020204" pitchFamily="34" charset="0"/>
                          <a:cs typeface="Open Sans" panose="020B0606030504020204" pitchFamily="34" charset="0"/>
                        </a:rPr>
                        <a:t>(individual)</a:t>
                      </a:r>
                    </a:p>
                  </a:txBody>
                  <a:tcPr/>
                </a:tc>
                <a:tc>
                  <a:txBody>
                    <a:bodyPr/>
                    <a:lstStyle/>
                    <a:p>
                      <a:pPr marL="285750" indent="-285750">
                        <a:buFont typeface="Arial" panose="020B0604020202020204" pitchFamily="34" charset="0"/>
                        <a:buChar char="•"/>
                      </a:pPr>
                      <a:r>
                        <a:rPr lang="en-US" sz="1800" baseline="0" dirty="0">
                          <a:latin typeface="Open Sans" panose="020B0606030504020204" pitchFamily="34" charset="0"/>
                          <a:ea typeface="Open Sans" panose="020B0606030504020204" pitchFamily="34" charset="0"/>
                          <a:cs typeface="Open Sans" panose="020B0606030504020204" pitchFamily="34" charset="0"/>
                        </a:rPr>
                        <a:t>Expectancy theory</a:t>
                      </a:r>
                    </a:p>
                    <a:p>
                      <a:pPr marL="285750" indent="-285750">
                        <a:buFont typeface="Arial" panose="020B0604020202020204" pitchFamily="34" charset="0"/>
                        <a:buChar char="•"/>
                      </a:pPr>
                      <a:r>
                        <a:rPr lang="en-US" sz="1800" baseline="0" dirty="0">
                          <a:latin typeface="Open Sans" panose="020B0606030504020204" pitchFamily="34" charset="0"/>
                          <a:ea typeface="Open Sans" panose="020B0606030504020204" pitchFamily="34" charset="0"/>
                          <a:cs typeface="Open Sans" panose="020B0606030504020204" pitchFamily="34" charset="0"/>
                        </a:rPr>
                        <a:t>Role theory</a:t>
                      </a:r>
                    </a:p>
                    <a:p>
                      <a:pPr marL="285750" indent="-285750">
                        <a:buFont typeface="Arial" panose="020B0604020202020204" pitchFamily="34" charset="0"/>
                        <a:buChar char="•"/>
                      </a:pPr>
                      <a:r>
                        <a:rPr lang="en-US" sz="1800" baseline="0" dirty="0">
                          <a:latin typeface="Open Sans" panose="020B0606030504020204" pitchFamily="34" charset="0"/>
                          <a:ea typeface="Open Sans" panose="020B0606030504020204" pitchFamily="34" charset="0"/>
                          <a:cs typeface="Open Sans" panose="020B0606030504020204" pitchFamily="34" charset="0"/>
                        </a:rPr>
                        <a:t>Decision-making theory</a:t>
                      </a:r>
                    </a:p>
                  </a:txBody>
                  <a:tcPr/>
                </a:tc>
                <a:extLst>
                  <a:ext uri="{0D108BD9-81ED-4DB2-BD59-A6C34878D82A}">
                    <a16:rowId xmlns:a16="http://schemas.microsoft.com/office/drawing/2014/main" val="10001"/>
                  </a:ext>
                </a:extLst>
              </a:tr>
              <a:tr h="973263">
                <a:tc>
                  <a:txBody>
                    <a:bodyPr/>
                    <a:lstStyle/>
                    <a:p>
                      <a:r>
                        <a:rPr lang="en-US" sz="1800" b="1" dirty="0" err="1">
                          <a:latin typeface="Open Sans" panose="020B0606030504020204" pitchFamily="34" charset="0"/>
                          <a:ea typeface="Open Sans" panose="020B0606030504020204" pitchFamily="34" charset="0"/>
                          <a:cs typeface="Open Sans" panose="020B0606030504020204" pitchFamily="34" charset="0"/>
                        </a:rPr>
                        <a:t>Meso</a:t>
                      </a:r>
                      <a:endParaRPr lang="en-US" sz="1800" b="1" dirty="0">
                        <a:latin typeface="Open Sans" panose="020B0606030504020204" pitchFamily="34" charset="0"/>
                        <a:ea typeface="Open Sans" panose="020B0606030504020204" pitchFamily="34" charset="0"/>
                        <a:cs typeface="Open Sans" panose="020B0606030504020204" pitchFamily="34" charset="0"/>
                      </a:endParaRPr>
                    </a:p>
                    <a:p>
                      <a:r>
                        <a:rPr lang="en-US" sz="1800" b="1" dirty="0">
                          <a:latin typeface="Open Sans" panose="020B0606030504020204" pitchFamily="34" charset="0"/>
                          <a:ea typeface="Open Sans" panose="020B0606030504020204" pitchFamily="34" charset="0"/>
                          <a:cs typeface="Open Sans" panose="020B0606030504020204" pitchFamily="34" charset="0"/>
                        </a:rPr>
                        <a:t>(groups/teams)</a:t>
                      </a:r>
                    </a:p>
                  </a:txBody>
                  <a:tcPr/>
                </a:tc>
                <a:tc>
                  <a:txBody>
                    <a:bodyPr/>
                    <a:lstStyle/>
                    <a:p>
                      <a:pPr marL="285750" indent="-285750">
                        <a:buFont typeface="Arial" panose="020B0604020202020204" pitchFamily="34" charset="0"/>
                        <a:buChar char="•"/>
                      </a:pPr>
                      <a:r>
                        <a:rPr lang="en-US" sz="1800" baseline="0" dirty="0">
                          <a:latin typeface="Open Sans" panose="020B0606030504020204" pitchFamily="34" charset="0"/>
                          <a:ea typeface="Open Sans" panose="020B0606030504020204" pitchFamily="34" charset="0"/>
                          <a:cs typeface="Open Sans" panose="020B0606030504020204" pitchFamily="34" charset="0"/>
                        </a:rPr>
                        <a:t>Psychological safety theory</a:t>
                      </a:r>
                    </a:p>
                    <a:p>
                      <a:pPr marL="285750" indent="-285750">
                        <a:buFont typeface="Arial" panose="020B0604020202020204" pitchFamily="34" charset="0"/>
                        <a:buChar char="•"/>
                      </a:pPr>
                      <a:r>
                        <a:rPr lang="en-US" sz="1800" baseline="0" dirty="0">
                          <a:latin typeface="Open Sans" panose="020B0606030504020204" pitchFamily="34" charset="0"/>
                          <a:ea typeface="Open Sans" panose="020B0606030504020204" pitchFamily="34" charset="0"/>
                          <a:cs typeface="Open Sans" panose="020B0606030504020204" pitchFamily="34" charset="0"/>
                        </a:rPr>
                        <a:t>Relational coordination theory</a:t>
                      </a:r>
                    </a:p>
                    <a:p>
                      <a:pPr marL="285750" indent="-285750">
                        <a:buFont typeface="Arial" panose="020B0604020202020204" pitchFamily="34" charset="0"/>
                        <a:buChar char="•"/>
                      </a:pPr>
                      <a:r>
                        <a:rPr lang="en-US" sz="1800" baseline="0" dirty="0">
                          <a:latin typeface="Open Sans" panose="020B0606030504020204" pitchFamily="34" charset="0"/>
                          <a:ea typeface="Open Sans" panose="020B0606030504020204" pitchFamily="34" charset="0"/>
                          <a:cs typeface="Open Sans" panose="020B0606030504020204" pitchFamily="34" charset="0"/>
                        </a:rPr>
                        <a:t>Theories of work team performance</a:t>
                      </a:r>
                    </a:p>
                  </a:txBody>
                  <a:tcPr/>
                </a:tc>
                <a:extLst>
                  <a:ext uri="{0D108BD9-81ED-4DB2-BD59-A6C34878D82A}">
                    <a16:rowId xmlns:a16="http://schemas.microsoft.com/office/drawing/2014/main" val="10002"/>
                  </a:ext>
                </a:extLst>
              </a:tr>
              <a:tr h="1858048">
                <a:tc>
                  <a:txBody>
                    <a:bodyPr/>
                    <a:lstStyle/>
                    <a:p>
                      <a:r>
                        <a:rPr lang="en-US" sz="1800" b="1" dirty="0">
                          <a:latin typeface="Open Sans" panose="020B0606030504020204" pitchFamily="34" charset="0"/>
                          <a:ea typeface="Open Sans" panose="020B0606030504020204" pitchFamily="34" charset="0"/>
                          <a:cs typeface="Open Sans" panose="020B0606030504020204" pitchFamily="34" charset="0"/>
                        </a:rPr>
                        <a:t>Macro</a:t>
                      </a:r>
                    </a:p>
                    <a:p>
                      <a:r>
                        <a:rPr lang="en-US" sz="1800" b="1" dirty="0">
                          <a:latin typeface="Open Sans" panose="020B0606030504020204" pitchFamily="34" charset="0"/>
                          <a:ea typeface="Open Sans" panose="020B0606030504020204" pitchFamily="34" charset="0"/>
                          <a:cs typeface="Open Sans" panose="020B0606030504020204" pitchFamily="34" charset="0"/>
                        </a:rPr>
                        <a:t>(organization, environment)</a:t>
                      </a:r>
                    </a:p>
                  </a:txBody>
                  <a:tcPr/>
                </a:tc>
                <a:tc>
                  <a:txBody>
                    <a:bodyPr/>
                    <a:lstStyle/>
                    <a:p>
                      <a:pPr marL="285750" indent="-285750">
                        <a:buFont typeface="Arial" panose="020B0604020202020204" pitchFamily="34" charset="0"/>
                        <a:buChar char="•"/>
                      </a:pPr>
                      <a:r>
                        <a:rPr lang="en-US" sz="1800" baseline="0" dirty="0">
                          <a:latin typeface="Open Sans" panose="020B0606030504020204" pitchFamily="34" charset="0"/>
                          <a:ea typeface="Open Sans" panose="020B0606030504020204" pitchFamily="34" charset="0"/>
                          <a:cs typeface="Open Sans" panose="020B0606030504020204" pitchFamily="34" charset="0"/>
                        </a:rPr>
                        <a:t>Structural contingency theory</a:t>
                      </a:r>
                    </a:p>
                    <a:p>
                      <a:pPr marL="285750" indent="-285750">
                        <a:buFont typeface="Arial" panose="020B0604020202020204" pitchFamily="34" charset="0"/>
                        <a:buChar char="•"/>
                      </a:pPr>
                      <a:r>
                        <a:rPr lang="en-US" sz="1800" baseline="0" dirty="0">
                          <a:latin typeface="Open Sans" panose="020B0606030504020204" pitchFamily="34" charset="0"/>
                          <a:ea typeface="Open Sans" panose="020B0606030504020204" pitchFamily="34" charset="0"/>
                          <a:cs typeface="Open Sans" panose="020B0606030504020204" pitchFamily="34" charset="0"/>
                        </a:rPr>
                        <a:t>Resource dependence theory</a:t>
                      </a:r>
                    </a:p>
                    <a:p>
                      <a:pPr marL="285750" indent="-285750">
                        <a:buFont typeface="Arial" panose="020B0604020202020204" pitchFamily="34" charset="0"/>
                        <a:buChar char="•"/>
                      </a:pPr>
                      <a:r>
                        <a:rPr lang="en-US" sz="1800" baseline="0" dirty="0">
                          <a:latin typeface="Open Sans" panose="020B0606030504020204" pitchFamily="34" charset="0"/>
                          <a:ea typeface="Open Sans" panose="020B0606030504020204" pitchFamily="34" charset="0"/>
                          <a:cs typeface="Open Sans" panose="020B0606030504020204" pitchFamily="34" charset="0"/>
                        </a:rPr>
                        <a:t>Neo-institutional theory</a:t>
                      </a:r>
                    </a:p>
                    <a:p>
                      <a:pPr marL="285750" indent="-285750">
                        <a:buFont typeface="Arial" panose="020B0604020202020204" pitchFamily="34" charset="0"/>
                        <a:buChar char="•"/>
                      </a:pPr>
                      <a:r>
                        <a:rPr lang="en-US" sz="1800" baseline="0" dirty="0">
                          <a:latin typeface="Open Sans" panose="020B0606030504020204" pitchFamily="34" charset="0"/>
                          <a:ea typeface="Open Sans" panose="020B0606030504020204" pitchFamily="34" charset="0"/>
                          <a:cs typeface="Open Sans" panose="020B0606030504020204" pitchFamily="34" charset="0"/>
                        </a:rPr>
                        <a:t>Resource view of the firm</a:t>
                      </a:r>
                    </a:p>
                    <a:p>
                      <a:pPr marL="285750" indent="-285750">
                        <a:buFont typeface="Arial" panose="020B0604020202020204" pitchFamily="34" charset="0"/>
                        <a:buChar char="•"/>
                      </a:pPr>
                      <a:r>
                        <a:rPr lang="en-US" sz="1800" baseline="0" dirty="0">
                          <a:latin typeface="Open Sans" panose="020B0606030504020204" pitchFamily="34" charset="0"/>
                          <a:ea typeface="Open Sans" panose="020B0606030504020204" pitchFamily="34" charset="0"/>
                          <a:cs typeface="Open Sans" panose="020B0606030504020204" pitchFamily="34" charset="0"/>
                        </a:rPr>
                        <a:t>Organizational learning theory</a:t>
                      </a:r>
                    </a:p>
                    <a:p>
                      <a:pPr marL="285750" indent="-285750">
                        <a:buFont typeface="Arial" panose="020B0604020202020204" pitchFamily="34" charset="0"/>
                        <a:buChar char="•"/>
                      </a:pPr>
                      <a:r>
                        <a:rPr lang="en-US" sz="1800" baseline="0" dirty="0">
                          <a:latin typeface="Open Sans" panose="020B0606030504020204" pitchFamily="34" charset="0"/>
                          <a:ea typeface="Open Sans" panose="020B0606030504020204" pitchFamily="34" charset="0"/>
                          <a:cs typeface="Open Sans" panose="020B0606030504020204" pitchFamily="34" charset="0"/>
                        </a:rPr>
                        <a:t>Organizational readiness for change theory</a:t>
                      </a:r>
                    </a:p>
                  </a:txBody>
                  <a:tcPr/>
                </a:tc>
                <a:extLst>
                  <a:ext uri="{0D108BD9-81ED-4DB2-BD59-A6C34878D82A}">
                    <a16:rowId xmlns:a16="http://schemas.microsoft.com/office/drawing/2014/main" val="3506088317"/>
                  </a:ext>
                </a:extLst>
              </a:tr>
            </a:tbl>
          </a:graphicData>
        </a:graphic>
      </p:graphicFrame>
    </p:spTree>
    <p:extLst>
      <p:ext uri="{BB962C8B-B14F-4D97-AF65-F5344CB8AC3E}">
        <p14:creationId xmlns:p14="http://schemas.microsoft.com/office/powerpoint/2010/main" val="421515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CONNECTING THE DOTS</a:t>
            </a:r>
          </a:p>
        </p:txBody>
      </p:sp>
      <p:sp>
        <p:nvSpPr>
          <p:cNvPr id="11" name="Rectangle 10"/>
          <p:cNvSpPr/>
          <p:nvPr/>
        </p:nvSpPr>
        <p:spPr>
          <a:xfrm>
            <a:off x="7702379" y="1680521"/>
            <a:ext cx="2678041" cy="465849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t"/>
          <a:lstStyle/>
          <a:p>
            <a:r>
              <a:rPr lang="en-US" b="1" u="sng" dirty="0">
                <a:solidFill>
                  <a:srgbClr val="002060"/>
                </a:solidFill>
              </a:rPr>
              <a:t>Organization</a:t>
            </a:r>
          </a:p>
          <a:p>
            <a:r>
              <a:rPr lang="en-US" b="1" u="sng" dirty="0">
                <a:solidFill>
                  <a:srgbClr val="002060"/>
                </a:solidFill>
              </a:rPr>
              <a:t>Theories</a:t>
            </a:r>
          </a:p>
          <a:p>
            <a:r>
              <a:rPr lang="en-US" dirty="0">
                <a:solidFill>
                  <a:srgbClr val="002060"/>
                </a:solidFill>
              </a:rPr>
              <a:t>Culture, climate theories</a:t>
            </a:r>
          </a:p>
          <a:p>
            <a:r>
              <a:rPr lang="en-US" dirty="0">
                <a:solidFill>
                  <a:srgbClr val="002060"/>
                </a:solidFill>
              </a:rPr>
              <a:t>Leadership theories</a:t>
            </a:r>
          </a:p>
          <a:p>
            <a:r>
              <a:rPr lang="en-US" dirty="0">
                <a:solidFill>
                  <a:srgbClr val="002060"/>
                </a:solidFill>
              </a:rPr>
              <a:t>Communication theory</a:t>
            </a:r>
          </a:p>
          <a:p>
            <a:r>
              <a:rPr lang="en-US" dirty="0">
                <a:solidFill>
                  <a:srgbClr val="002060"/>
                </a:solidFill>
              </a:rPr>
              <a:t>Structural contingency </a:t>
            </a:r>
          </a:p>
          <a:p>
            <a:r>
              <a:rPr lang="en-US" dirty="0">
                <a:solidFill>
                  <a:srgbClr val="002060"/>
                </a:solidFill>
              </a:rPr>
              <a:t>Resource dependence</a:t>
            </a:r>
          </a:p>
          <a:p>
            <a:r>
              <a:rPr lang="en-US" dirty="0">
                <a:solidFill>
                  <a:srgbClr val="002060"/>
                </a:solidFill>
              </a:rPr>
              <a:t>Institutional theory</a:t>
            </a:r>
          </a:p>
          <a:p>
            <a:r>
              <a:rPr lang="en-US" dirty="0">
                <a:solidFill>
                  <a:srgbClr val="002060"/>
                </a:solidFill>
              </a:rPr>
              <a:t>Coordination theory</a:t>
            </a:r>
          </a:p>
          <a:p>
            <a:r>
              <a:rPr lang="en-US" dirty="0">
                <a:solidFill>
                  <a:srgbClr val="002060"/>
                </a:solidFill>
              </a:rPr>
              <a:t>Org Readiness theory</a:t>
            </a:r>
          </a:p>
          <a:p>
            <a:r>
              <a:rPr lang="en-US" dirty="0">
                <a:solidFill>
                  <a:srgbClr val="002060"/>
                </a:solidFill>
              </a:rPr>
              <a:t>Implementation theory</a:t>
            </a:r>
          </a:p>
          <a:p>
            <a:r>
              <a:rPr lang="en-US" dirty="0">
                <a:solidFill>
                  <a:srgbClr val="002060"/>
                </a:solidFill>
              </a:rPr>
              <a:t>Resource view of the firm</a:t>
            </a:r>
          </a:p>
          <a:p>
            <a:r>
              <a:rPr lang="en-US" dirty="0">
                <a:solidFill>
                  <a:srgbClr val="002060"/>
                </a:solidFill>
              </a:rPr>
              <a:t>Org learning theory</a:t>
            </a:r>
          </a:p>
          <a:p>
            <a:r>
              <a:rPr lang="en-US" dirty="0">
                <a:solidFill>
                  <a:srgbClr val="002060"/>
                </a:solidFill>
              </a:rPr>
              <a:t>Power, politics theory</a:t>
            </a:r>
          </a:p>
          <a:p>
            <a:r>
              <a:rPr lang="en-US" dirty="0">
                <a:solidFill>
                  <a:srgbClr val="002060"/>
                </a:solidFill>
              </a:rPr>
              <a:t>Strategic management</a:t>
            </a:r>
          </a:p>
        </p:txBody>
      </p:sp>
      <p:sp>
        <p:nvSpPr>
          <p:cNvPr id="12" name="Rectangle 11"/>
          <p:cNvSpPr/>
          <p:nvPr/>
        </p:nvSpPr>
        <p:spPr>
          <a:xfrm>
            <a:off x="4949068" y="1680521"/>
            <a:ext cx="2678041" cy="465849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t"/>
          <a:lstStyle/>
          <a:p>
            <a:r>
              <a:rPr lang="en-US" b="1" u="sng" dirty="0">
                <a:solidFill>
                  <a:srgbClr val="002060"/>
                </a:solidFill>
              </a:rPr>
              <a:t>Organizational Determinants</a:t>
            </a:r>
          </a:p>
          <a:p>
            <a:r>
              <a:rPr lang="en-US" dirty="0">
                <a:solidFill>
                  <a:srgbClr val="002060"/>
                </a:solidFill>
              </a:rPr>
              <a:t>Climate/culture</a:t>
            </a:r>
          </a:p>
          <a:p>
            <a:r>
              <a:rPr lang="en-US" dirty="0">
                <a:solidFill>
                  <a:srgbClr val="002060"/>
                </a:solidFill>
              </a:rPr>
              <a:t>Coordination, communication</a:t>
            </a:r>
          </a:p>
          <a:p>
            <a:r>
              <a:rPr lang="en-US" dirty="0">
                <a:solidFill>
                  <a:srgbClr val="002060"/>
                </a:solidFill>
              </a:rPr>
              <a:t>Formalization</a:t>
            </a:r>
          </a:p>
          <a:p>
            <a:r>
              <a:rPr lang="en-US" dirty="0">
                <a:solidFill>
                  <a:srgbClr val="002060"/>
                </a:solidFill>
              </a:rPr>
              <a:t>Centralization</a:t>
            </a:r>
          </a:p>
          <a:p>
            <a:r>
              <a:rPr lang="en-US" dirty="0">
                <a:solidFill>
                  <a:srgbClr val="002060"/>
                </a:solidFill>
              </a:rPr>
              <a:t>Standardization</a:t>
            </a:r>
          </a:p>
          <a:p>
            <a:r>
              <a:rPr lang="en-US" dirty="0">
                <a:solidFill>
                  <a:srgbClr val="002060"/>
                </a:solidFill>
              </a:rPr>
              <a:t>Work flow</a:t>
            </a:r>
          </a:p>
          <a:p>
            <a:r>
              <a:rPr lang="en-US" dirty="0">
                <a:solidFill>
                  <a:srgbClr val="002060"/>
                </a:solidFill>
              </a:rPr>
              <a:t>Division of labor </a:t>
            </a:r>
          </a:p>
          <a:p>
            <a:r>
              <a:rPr lang="en-US" dirty="0">
                <a:solidFill>
                  <a:srgbClr val="002060"/>
                </a:solidFill>
              </a:rPr>
              <a:t>Power and politics</a:t>
            </a:r>
          </a:p>
          <a:p>
            <a:r>
              <a:rPr lang="en-US" dirty="0">
                <a:solidFill>
                  <a:srgbClr val="002060"/>
                </a:solidFill>
              </a:rPr>
              <a:t>Leadership</a:t>
            </a:r>
          </a:p>
          <a:p>
            <a:r>
              <a:rPr lang="en-US" dirty="0">
                <a:solidFill>
                  <a:srgbClr val="002060"/>
                </a:solidFill>
              </a:rPr>
              <a:t>Organizational readiness</a:t>
            </a:r>
          </a:p>
          <a:p>
            <a:r>
              <a:rPr lang="en-US" dirty="0">
                <a:solidFill>
                  <a:srgbClr val="002060"/>
                </a:solidFill>
              </a:rPr>
              <a:t>Resources + capabilities</a:t>
            </a:r>
          </a:p>
          <a:p>
            <a:r>
              <a:rPr lang="en-US" dirty="0">
                <a:solidFill>
                  <a:srgbClr val="002060"/>
                </a:solidFill>
              </a:rPr>
              <a:t>Organizational learning</a:t>
            </a:r>
          </a:p>
          <a:p>
            <a:endParaRPr lang="en-US" dirty="0">
              <a:solidFill>
                <a:srgbClr val="002060"/>
              </a:solidFill>
            </a:endParaRPr>
          </a:p>
        </p:txBody>
      </p:sp>
      <p:sp>
        <p:nvSpPr>
          <p:cNvPr id="13" name="Rectangle 12"/>
          <p:cNvSpPr/>
          <p:nvPr/>
        </p:nvSpPr>
        <p:spPr>
          <a:xfrm>
            <a:off x="2195758" y="1680521"/>
            <a:ext cx="2678041" cy="465849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t"/>
          <a:lstStyle/>
          <a:p>
            <a:r>
              <a:rPr lang="en-US" b="1" u="sng" dirty="0">
                <a:solidFill>
                  <a:srgbClr val="002060"/>
                </a:solidFill>
              </a:rPr>
              <a:t>Organizational Interventions</a:t>
            </a:r>
          </a:p>
          <a:p>
            <a:r>
              <a:rPr lang="en-US" dirty="0">
                <a:solidFill>
                  <a:srgbClr val="002060"/>
                </a:solidFill>
              </a:rPr>
              <a:t>Culture interventions</a:t>
            </a:r>
          </a:p>
          <a:p>
            <a:r>
              <a:rPr lang="en-US" dirty="0">
                <a:solidFill>
                  <a:srgbClr val="002060"/>
                </a:solidFill>
              </a:rPr>
              <a:t>Leadership interventions</a:t>
            </a:r>
          </a:p>
          <a:p>
            <a:r>
              <a:rPr lang="en-US" dirty="0">
                <a:solidFill>
                  <a:srgbClr val="002060"/>
                </a:solidFill>
              </a:rPr>
              <a:t>QI, Lean, Six Sigma</a:t>
            </a:r>
          </a:p>
          <a:p>
            <a:r>
              <a:rPr lang="en-US" dirty="0">
                <a:solidFill>
                  <a:srgbClr val="002060"/>
                </a:solidFill>
              </a:rPr>
              <a:t>Task-shifting</a:t>
            </a:r>
          </a:p>
          <a:p>
            <a:r>
              <a:rPr lang="en-US" dirty="0">
                <a:solidFill>
                  <a:srgbClr val="002060"/>
                </a:solidFill>
              </a:rPr>
              <a:t>Role expansion</a:t>
            </a:r>
          </a:p>
          <a:p>
            <a:r>
              <a:rPr lang="en-US" dirty="0">
                <a:solidFill>
                  <a:srgbClr val="002060"/>
                </a:solidFill>
              </a:rPr>
              <a:t>Staffing models</a:t>
            </a:r>
          </a:p>
          <a:p>
            <a:r>
              <a:rPr lang="en-US" dirty="0">
                <a:solidFill>
                  <a:srgbClr val="002060"/>
                </a:solidFill>
              </a:rPr>
              <a:t>Colocation, relocation</a:t>
            </a:r>
          </a:p>
          <a:p>
            <a:r>
              <a:rPr lang="en-US" dirty="0">
                <a:solidFill>
                  <a:srgbClr val="002060"/>
                </a:solidFill>
              </a:rPr>
              <a:t>Work redesign</a:t>
            </a:r>
          </a:p>
          <a:p>
            <a:r>
              <a:rPr lang="en-US" dirty="0">
                <a:solidFill>
                  <a:srgbClr val="002060"/>
                </a:solidFill>
              </a:rPr>
              <a:t>Decentralization</a:t>
            </a:r>
          </a:p>
          <a:p>
            <a:r>
              <a:rPr lang="en-US" dirty="0">
                <a:solidFill>
                  <a:srgbClr val="002060"/>
                </a:solidFill>
              </a:rPr>
              <a:t>Integration interventions</a:t>
            </a:r>
          </a:p>
          <a:p>
            <a:r>
              <a:rPr lang="en-US" dirty="0">
                <a:solidFill>
                  <a:srgbClr val="002060"/>
                </a:solidFill>
              </a:rPr>
              <a:t>Queuing strategies</a:t>
            </a:r>
          </a:p>
          <a:p>
            <a:r>
              <a:rPr lang="en-US" dirty="0">
                <a:solidFill>
                  <a:srgbClr val="002060"/>
                </a:solidFill>
              </a:rPr>
              <a:t>Readiness enhancement</a:t>
            </a:r>
          </a:p>
          <a:p>
            <a:r>
              <a:rPr lang="en-US" dirty="0">
                <a:solidFill>
                  <a:srgbClr val="002060"/>
                </a:solidFill>
              </a:rPr>
              <a:t>Resource reallocation</a:t>
            </a:r>
          </a:p>
          <a:p>
            <a:r>
              <a:rPr lang="en-US" dirty="0">
                <a:solidFill>
                  <a:srgbClr val="002060"/>
                </a:solidFill>
              </a:rPr>
              <a:t>Coalition building</a:t>
            </a:r>
          </a:p>
          <a:p>
            <a:endParaRPr lang="en-US" dirty="0">
              <a:solidFill>
                <a:srgbClr val="002060"/>
              </a:solidFill>
            </a:endParaRPr>
          </a:p>
          <a:p>
            <a:r>
              <a:rPr lang="en-US" dirty="0">
                <a:solidFill>
                  <a:srgbClr val="002060"/>
                </a:solidFill>
              </a:rPr>
              <a:t> </a:t>
            </a:r>
          </a:p>
          <a:p>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273323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a:t>
            </a:r>
          </a:p>
        </p:txBody>
      </p:sp>
      <p:sp>
        <p:nvSpPr>
          <p:cNvPr id="3" name="Content Placeholder 2"/>
          <p:cNvSpPr>
            <a:spLocks noGrp="1"/>
          </p:cNvSpPr>
          <p:nvPr>
            <p:ph idx="1"/>
          </p:nvPr>
        </p:nvSpPr>
        <p:spPr/>
        <p:txBody>
          <a:bodyPr/>
          <a:lstStyle/>
          <a:p>
            <a:r>
              <a:rPr lang="en-US" dirty="0"/>
              <a:t>Theory overview</a:t>
            </a:r>
          </a:p>
          <a:p>
            <a:pPr lvl="1"/>
            <a:r>
              <a:rPr lang="en-US" dirty="0"/>
              <a:t>What is theory?</a:t>
            </a:r>
          </a:p>
          <a:p>
            <a:pPr lvl="1"/>
            <a:r>
              <a:rPr lang="en-US" dirty="0"/>
              <a:t>Why is theory important?</a:t>
            </a:r>
          </a:p>
          <a:p>
            <a:pPr lvl="1"/>
            <a:r>
              <a:rPr lang="en-US" dirty="0"/>
              <a:t>How do I select theory? </a:t>
            </a:r>
          </a:p>
          <a:p>
            <a:pPr lvl="1"/>
            <a:r>
              <a:rPr lang="en-US" dirty="0"/>
              <a:t>How do I apply theory?</a:t>
            </a:r>
          </a:p>
          <a:p>
            <a:r>
              <a:rPr lang="en-US" dirty="0"/>
              <a:t>Theory for multilevel research</a:t>
            </a:r>
          </a:p>
          <a:p>
            <a:r>
              <a:rPr lang="en-US" dirty="0"/>
              <a:t>Case example</a:t>
            </a:r>
          </a:p>
          <a:p>
            <a:r>
              <a:rPr lang="en-US" dirty="0"/>
              <a:t>Conclusions and resources</a:t>
            </a:r>
          </a:p>
        </p:txBody>
      </p:sp>
      <p:sp>
        <p:nvSpPr>
          <p:cNvPr id="4" name="TextBox 3"/>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solidFill>
                  <a:schemeClr val="bg1">
                    <a:lumMod val="65000"/>
                  </a:schemeClr>
                </a:solidFill>
              </a:rPr>
              <a:t>Theory overview		Theory for multilevel research		Case example		Conclusions &amp; resources</a:t>
            </a:r>
          </a:p>
        </p:txBody>
      </p:sp>
      <p:pic>
        <p:nvPicPr>
          <p:cNvPr id="5" name="Picture 4"/>
          <p:cNvPicPr>
            <a:picLocks noChangeAspect="1"/>
          </p:cNvPicPr>
          <p:nvPr/>
        </p:nvPicPr>
        <p:blipFill>
          <a:blip r:embed="rId3"/>
          <a:stretch>
            <a:fillRect/>
          </a:stretch>
        </p:blipFill>
        <p:spPr>
          <a:xfrm>
            <a:off x="7091681" y="1757681"/>
            <a:ext cx="5100320" cy="5100320"/>
          </a:xfrm>
          <a:prstGeom prst="rect">
            <a:avLst/>
          </a:prstGeom>
        </p:spPr>
      </p:pic>
      <p:sp>
        <p:nvSpPr>
          <p:cNvPr id="6" name="Slide Number Placeholder 5"/>
          <p:cNvSpPr>
            <a:spLocks noGrp="1"/>
          </p:cNvSpPr>
          <p:nvPr>
            <p:ph type="sldNum" sz="quarter" idx="12"/>
          </p:nvPr>
        </p:nvSpPr>
        <p:spPr/>
        <p:txBody>
          <a:bodyPr/>
          <a:lstStyle/>
          <a:p>
            <a:fld id="{88154F60-3A0F-4A71-A5B0-7A898B34BB41}" type="slidenum">
              <a:rPr lang="en-US" smtClean="0"/>
              <a:t>5</a:t>
            </a:fld>
            <a:endParaRPr lang="en-US"/>
          </a:p>
        </p:txBody>
      </p:sp>
    </p:spTree>
    <p:extLst>
      <p:ext uri="{BB962C8B-B14F-4D97-AF65-F5344CB8AC3E}">
        <p14:creationId xmlns:p14="http://schemas.microsoft.com/office/powerpoint/2010/main" val="310291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BUILDING A THEORY OF THE INTERVENTION</a:t>
            </a:r>
          </a:p>
        </p:txBody>
      </p:sp>
      <p:sp>
        <p:nvSpPr>
          <p:cNvPr id="7" name="Oval 6">
            <a:extLst>
              <a:ext uri="{FF2B5EF4-FFF2-40B4-BE49-F238E27FC236}">
                <a16:creationId xmlns:a16="http://schemas.microsoft.com/office/drawing/2014/main" id="{F40F450D-61DD-4EEE-98B4-48A7BD050206}"/>
              </a:ext>
            </a:extLst>
          </p:cNvPr>
          <p:cNvSpPr/>
          <p:nvPr/>
        </p:nvSpPr>
        <p:spPr>
          <a:xfrm>
            <a:off x="5738633" y="2684133"/>
            <a:ext cx="831120" cy="817855"/>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75D5E38-4E28-424D-BA3A-61B63672B886}"/>
              </a:ext>
            </a:extLst>
          </p:cNvPr>
          <p:cNvSpPr/>
          <p:nvPr/>
        </p:nvSpPr>
        <p:spPr>
          <a:xfrm rot="2700000">
            <a:off x="4564719" y="2737872"/>
            <a:ext cx="749504" cy="740663"/>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EC5711-0576-AF4F-84A7-5458D37A2191}"/>
              </a:ext>
            </a:extLst>
          </p:cNvPr>
          <p:cNvSpPr/>
          <p:nvPr/>
        </p:nvSpPr>
        <p:spPr>
          <a:xfrm>
            <a:off x="6321386" y="1931503"/>
            <a:ext cx="1109537" cy="44627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358A6A7-5581-F742-97DE-9E0F303A7567}"/>
              </a:ext>
            </a:extLst>
          </p:cNvPr>
          <p:cNvSpPr txBox="1"/>
          <p:nvPr/>
        </p:nvSpPr>
        <p:spPr>
          <a:xfrm>
            <a:off x="6146294" y="1960539"/>
            <a:ext cx="1463808" cy="3693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MODERATOR</a:t>
            </a:r>
          </a:p>
          <a:p>
            <a:pPr algn="ctr"/>
            <a:endParaRPr lang="en-US" sz="9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38B42E4-AAAB-C94C-AF0B-911360BAA419}"/>
              </a:ext>
            </a:extLst>
          </p:cNvPr>
          <p:cNvSpPr txBox="1"/>
          <p:nvPr/>
        </p:nvSpPr>
        <p:spPr>
          <a:xfrm>
            <a:off x="3246165" y="4023510"/>
            <a:ext cx="1835068" cy="484748"/>
          </a:xfrm>
          <a:prstGeom prst="rect">
            <a:avLst/>
          </a:prstGeom>
          <a:noFill/>
        </p:spPr>
        <p:txBody>
          <a:bodyPr wrap="square" rtlCol="0">
            <a:spAutoFit/>
          </a:bodyPr>
          <a:lstStyle/>
          <a:p>
            <a:pPr algn="ctr"/>
            <a:r>
              <a:rPr lang="en-US" sz="850" b="1" dirty="0">
                <a:latin typeface="Arial" panose="020B0604020202020204" pitchFamily="34" charset="0"/>
                <a:cs typeface="Arial" panose="020B0604020202020204" pitchFamily="34" charset="0"/>
              </a:rPr>
              <a:t>PRECONDITION</a:t>
            </a:r>
          </a:p>
          <a:p>
            <a:pPr algn="ctr"/>
            <a:r>
              <a:rPr lang="en-US" sz="850" b="1" dirty="0">
                <a:latin typeface="Arial" panose="020B0604020202020204" pitchFamily="34" charset="0"/>
                <a:cs typeface="Arial" panose="020B0604020202020204" pitchFamily="34" charset="0"/>
              </a:rPr>
              <a:t> FOR MECHANISM         ACTIVATION</a:t>
            </a:r>
          </a:p>
        </p:txBody>
      </p:sp>
      <p:sp>
        <p:nvSpPr>
          <p:cNvPr id="15" name="TextBox 14">
            <a:extLst>
              <a:ext uri="{FF2B5EF4-FFF2-40B4-BE49-F238E27FC236}">
                <a16:creationId xmlns:a16="http://schemas.microsoft.com/office/drawing/2014/main" id="{EC3D64AD-B0ED-AB4E-8B9E-6904E4B1133D}"/>
              </a:ext>
            </a:extLst>
          </p:cNvPr>
          <p:cNvSpPr txBox="1"/>
          <p:nvPr/>
        </p:nvSpPr>
        <p:spPr>
          <a:xfrm>
            <a:off x="5958620" y="4023510"/>
            <a:ext cx="1835068" cy="484748"/>
          </a:xfrm>
          <a:prstGeom prst="rect">
            <a:avLst/>
          </a:prstGeom>
          <a:noFill/>
        </p:spPr>
        <p:txBody>
          <a:bodyPr wrap="square" rtlCol="0">
            <a:spAutoFit/>
          </a:bodyPr>
          <a:lstStyle/>
          <a:p>
            <a:pPr algn="ctr"/>
            <a:r>
              <a:rPr lang="en-US" sz="850" b="1" dirty="0">
                <a:latin typeface="Arial" panose="020B0604020202020204" pitchFamily="34" charset="0"/>
                <a:cs typeface="Arial" panose="020B0604020202020204" pitchFamily="34" charset="0"/>
              </a:rPr>
              <a:t>PRECONDITION </a:t>
            </a:r>
          </a:p>
          <a:p>
            <a:pPr algn="ctr"/>
            <a:r>
              <a:rPr lang="en-US" sz="850" b="1" dirty="0">
                <a:latin typeface="Arial" panose="020B0604020202020204" pitchFamily="34" charset="0"/>
                <a:cs typeface="Arial" panose="020B0604020202020204" pitchFamily="34" charset="0"/>
              </a:rPr>
              <a:t>FOR PROXIMAL </a:t>
            </a:r>
          </a:p>
          <a:p>
            <a:pPr algn="ctr"/>
            <a:r>
              <a:rPr lang="en-US" sz="850" b="1" dirty="0">
                <a:latin typeface="Arial" panose="020B0604020202020204" pitchFamily="34" charset="0"/>
                <a:cs typeface="Arial" panose="020B0604020202020204" pitchFamily="34" charset="0"/>
              </a:rPr>
              <a:t>OUTCOME</a:t>
            </a:r>
          </a:p>
        </p:txBody>
      </p:sp>
      <p:sp>
        <p:nvSpPr>
          <p:cNvPr id="16" name="TextBox 15">
            <a:extLst>
              <a:ext uri="{FF2B5EF4-FFF2-40B4-BE49-F238E27FC236}">
                <a16:creationId xmlns:a16="http://schemas.microsoft.com/office/drawing/2014/main" id="{F044F858-B991-D147-A162-172912235200}"/>
              </a:ext>
            </a:extLst>
          </p:cNvPr>
          <p:cNvSpPr txBox="1"/>
          <p:nvPr/>
        </p:nvSpPr>
        <p:spPr>
          <a:xfrm>
            <a:off x="8361540" y="2877182"/>
            <a:ext cx="1463808" cy="484748"/>
          </a:xfrm>
          <a:prstGeom prst="rect">
            <a:avLst/>
          </a:prstGeom>
          <a:noFill/>
        </p:spPr>
        <p:txBody>
          <a:bodyPr wrap="square" rtlCol="0">
            <a:spAutoFit/>
          </a:bodyPr>
          <a:lstStyle/>
          <a:p>
            <a:pPr algn="ctr"/>
            <a:r>
              <a:rPr lang="en-US" sz="820" b="1" dirty="0">
                <a:latin typeface="Arial" panose="020B0604020202020204" pitchFamily="34" charset="0"/>
                <a:cs typeface="Arial" panose="020B0604020202020204" pitchFamily="34" charset="0"/>
              </a:rPr>
              <a:t>DISTAL</a:t>
            </a:r>
          </a:p>
          <a:p>
            <a:pPr algn="ctr"/>
            <a:r>
              <a:rPr lang="en-US" sz="820" b="1" dirty="0">
                <a:latin typeface="Arial" panose="020B0604020202020204" pitchFamily="34" charset="0"/>
                <a:cs typeface="Arial" panose="020B0604020202020204" pitchFamily="34" charset="0"/>
              </a:rPr>
              <a:t>IMPLEMENTATION</a:t>
            </a:r>
          </a:p>
          <a:p>
            <a:pPr algn="ctr"/>
            <a:r>
              <a:rPr lang="en-US" sz="820" b="1" dirty="0">
                <a:latin typeface="Arial" panose="020B0604020202020204" pitchFamily="34" charset="0"/>
                <a:cs typeface="Arial" panose="020B0604020202020204" pitchFamily="34" charset="0"/>
              </a:rPr>
              <a:t>OUTCOME</a:t>
            </a:r>
          </a:p>
        </p:txBody>
      </p:sp>
      <p:sp>
        <p:nvSpPr>
          <p:cNvPr id="17" name="TextBox 16">
            <a:extLst>
              <a:ext uri="{FF2B5EF4-FFF2-40B4-BE49-F238E27FC236}">
                <a16:creationId xmlns:a16="http://schemas.microsoft.com/office/drawing/2014/main" id="{1C14CA56-69B1-2D41-85D4-5F7BEBAD225F}"/>
              </a:ext>
            </a:extLst>
          </p:cNvPr>
          <p:cNvSpPr txBox="1"/>
          <p:nvPr/>
        </p:nvSpPr>
        <p:spPr>
          <a:xfrm>
            <a:off x="4396633" y="2974359"/>
            <a:ext cx="1078553" cy="253672"/>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MECHANISM</a:t>
            </a:r>
          </a:p>
        </p:txBody>
      </p:sp>
      <p:sp>
        <p:nvSpPr>
          <p:cNvPr id="18" name="TextBox 17">
            <a:extLst>
              <a:ext uri="{FF2B5EF4-FFF2-40B4-BE49-F238E27FC236}">
                <a16:creationId xmlns:a16="http://schemas.microsoft.com/office/drawing/2014/main" id="{C860F35F-A206-664F-94A5-66B9E3C2C72D}"/>
              </a:ext>
            </a:extLst>
          </p:cNvPr>
          <p:cNvSpPr txBox="1"/>
          <p:nvPr/>
        </p:nvSpPr>
        <p:spPr>
          <a:xfrm>
            <a:off x="7214429" y="2915206"/>
            <a:ext cx="1027553" cy="400110"/>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PROXIMAL</a:t>
            </a:r>
          </a:p>
          <a:p>
            <a:pPr algn="ctr"/>
            <a:r>
              <a:rPr lang="en-US" sz="1000" b="1" dirty="0">
                <a:latin typeface="Arial" panose="020B0604020202020204" pitchFamily="34" charset="0"/>
                <a:cs typeface="Arial" panose="020B0604020202020204" pitchFamily="34" charset="0"/>
              </a:rPr>
              <a:t>OUTCOME(S)</a:t>
            </a:r>
          </a:p>
        </p:txBody>
      </p:sp>
      <p:sp>
        <p:nvSpPr>
          <p:cNvPr id="19" name="Rectangle 18">
            <a:extLst>
              <a:ext uri="{FF2B5EF4-FFF2-40B4-BE49-F238E27FC236}">
                <a16:creationId xmlns:a16="http://schemas.microsoft.com/office/drawing/2014/main" id="{684A8EE7-F7E4-A44C-9E0A-42065B1D23F9}"/>
              </a:ext>
            </a:extLst>
          </p:cNvPr>
          <p:cNvSpPr/>
          <p:nvPr/>
        </p:nvSpPr>
        <p:spPr>
          <a:xfrm>
            <a:off x="3601955" y="1934490"/>
            <a:ext cx="1109537" cy="44627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4A2EAD2-B403-2A4F-B5F3-ECB8473AC239}"/>
              </a:ext>
            </a:extLst>
          </p:cNvPr>
          <p:cNvSpPr/>
          <p:nvPr/>
        </p:nvSpPr>
        <p:spPr>
          <a:xfrm>
            <a:off x="7236897" y="2630065"/>
            <a:ext cx="962527" cy="96252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3A56C3A-E310-8443-BD04-CE307B2A5394}"/>
              </a:ext>
            </a:extLst>
          </p:cNvPr>
          <p:cNvSpPr/>
          <p:nvPr/>
        </p:nvSpPr>
        <p:spPr>
          <a:xfrm>
            <a:off x="8612182" y="2633998"/>
            <a:ext cx="962527" cy="96252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5">
            <a:extLst>
              <a:ext uri="{FF2B5EF4-FFF2-40B4-BE49-F238E27FC236}">
                <a16:creationId xmlns:a16="http://schemas.microsoft.com/office/drawing/2014/main" id="{9D3E8F23-295B-A048-8978-4A1D8D7DE680}"/>
              </a:ext>
            </a:extLst>
          </p:cNvPr>
          <p:cNvSpPr/>
          <p:nvPr/>
        </p:nvSpPr>
        <p:spPr>
          <a:xfrm>
            <a:off x="3504648" y="3446307"/>
            <a:ext cx="1318102" cy="1028289"/>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F0A681C0-09A9-AA4D-BBEA-2E9DA958F27F}"/>
              </a:ext>
            </a:extLst>
          </p:cNvPr>
          <p:cNvCxnSpPr>
            <a:cxnSpLocks/>
          </p:cNvCxnSpPr>
          <p:nvPr/>
        </p:nvCxnSpPr>
        <p:spPr>
          <a:xfrm flipV="1">
            <a:off x="3918764" y="3111329"/>
            <a:ext cx="477869" cy="707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F9073A0-01E6-9B49-A9F8-85A4643BC009}"/>
              </a:ext>
            </a:extLst>
          </p:cNvPr>
          <p:cNvSpPr/>
          <p:nvPr/>
        </p:nvSpPr>
        <p:spPr>
          <a:xfrm>
            <a:off x="2870509" y="2667945"/>
            <a:ext cx="1109537" cy="83791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5F7A83C6-1FA1-244D-88E5-C04FD60E2171}"/>
              </a:ext>
            </a:extLst>
          </p:cNvPr>
          <p:cNvCxnSpPr>
            <a:cxnSpLocks/>
            <a:endCxn id="20" idx="2"/>
          </p:cNvCxnSpPr>
          <p:nvPr/>
        </p:nvCxnSpPr>
        <p:spPr>
          <a:xfrm>
            <a:off x="6569754" y="3108202"/>
            <a:ext cx="667143" cy="312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A8EF4DC-A414-5A41-B529-4286F42B872C}"/>
              </a:ext>
            </a:extLst>
          </p:cNvPr>
          <p:cNvCxnSpPr>
            <a:cxnSpLocks/>
          </p:cNvCxnSpPr>
          <p:nvPr/>
        </p:nvCxnSpPr>
        <p:spPr>
          <a:xfrm>
            <a:off x="8213129" y="3111327"/>
            <a:ext cx="399053" cy="393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riangle 43">
            <a:extLst>
              <a:ext uri="{FF2B5EF4-FFF2-40B4-BE49-F238E27FC236}">
                <a16:creationId xmlns:a16="http://schemas.microsoft.com/office/drawing/2014/main" id="{E3CB4474-8F38-D049-B05A-D568393040AD}"/>
              </a:ext>
            </a:extLst>
          </p:cNvPr>
          <p:cNvSpPr/>
          <p:nvPr/>
        </p:nvSpPr>
        <p:spPr>
          <a:xfrm>
            <a:off x="6233381" y="3446307"/>
            <a:ext cx="1318102" cy="1028289"/>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46CE06E2-6871-7B4B-B216-5A4093C681AC}"/>
              </a:ext>
            </a:extLst>
          </p:cNvPr>
          <p:cNvCxnSpPr>
            <a:cxnSpLocks/>
          </p:cNvCxnSpPr>
          <p:nvPr/>
        </p:nvCxnSpPr>
        <p:spPr>
          <a:xfrm>
            <a:off x="6884324" y="2385997"/>
            <a:ext cx="0" cy="70943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E4CC577-D4A6-0F40-8272-9D645211C5FC}"/>
              </a:ext>
            </a:extLst>
          </p:cNvPr>
          <p:cNvCxnSpPr>
            <a:cxnSpLocks/>
          </p:cNvCxnSpPr>
          <p:nvPr/>
        </p:nvCxnSpPr>
        <p:spPr>
          <a:xfrm>
            <a:off x="4156723" y="2385997"/>
            <a:ext cx="0" cy="70943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A4410CF-6CEF-A840-962A-4392356554B2}"/>
              </a:ext>
            </a:extLst>
          </p:cNvPr>
          <p:cNvCxnSpPr>
            <a:cxnSpLocks/>
          </p:cNvCxnSpPr>
          <p:nvPr/>
        </p:nvCxnSpPr>
        <p:spPr>
          <a:xfrm flipV="1">
            <a:off x="6884325" y="3152064"/>
            <a:ext cx="0" cy="29424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7E6DBC5-5297-8548-82B2-86F962176314}"/>
              </a:ext>
            </a:extLst>
          </p:cNvPr>
          <p:cNvCxnSpPr>
            <a:cxnSpLocks/>
          </p:cNvCxnSpPr>
          <p:nvPr/>
        </p:nvCxnSpPr>
        <p:spPr>
          <a:xfrm flipV="1">
            <a:off x="4156723" y="3152064"/>
            <a:ext cx="0" cy="29424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E697BF8-FF15-7E43-A69F-B1D33A7DA892}"/>
              </a:ext>
            </a:extLst>
          </p:cNvPr>
          <p:cNvSpPr txBox="1"/>
          <p:nvPr/>
        </p:nvSpPr>
        <p:spPr>
          <a:xfrm>
            <a:off x="2731427" y="2915206"/>
            <a:ext cx="1382739" cy="3693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IMPLEMENTATION</a:t>
            </a:r>
          </a:p>
          <a:p>
            <a:pPr algn="ctr"/>
            <a:r>
              <a:rPr lang="en-US" sz="900" b="1" dirty="0">
                <a:latin typeface="Arial" panose="020B0604020202020204" pitchFamily="34" charset="0"/>
                <a:cs typeface="Arial" panose="020B0604020202020204" pitchFamily="34" charset="0"/>
              </a:rPr>
              <a:t>STRATEGY</a:t>
            </a:r>
          </a:p>
        </p:txBody>
      </p:sp>
      <p:sp>
        <p:nvSpPr>
          <p:cNvPr id="33" name="TextBox 32">
            <a:extLst>
              <a:ext uri="{FF2B5EF4-FFF2-40B4-BE49-F238E27FC236}">
                <a16:creationId xmlns:a16="http://schemas.microsoft.com/office/drawing/2014/main" id="{02D78A37-BBC4-A245-8ADA-9C0CEF01F055}"/>
              </a:ext>
            </a:extLst>
          </p:cNvPr>
          <p:cNvSpPr txBox="1"/>
          <p:nvPr/>
        </p:nvSpPr>
        <p:spPr>
          <a:xfrm>
            <a:off x="3475456" y="1960540"/>
            <a:ext cx="1416968" cy="538609"/>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MODERATOR</a:t>
            </a:r>
          </a:p>
          <a:p>
            <a:pPr algn="ctr"/>
            <a:endParaRPr lang="en-US" sz="1000" b="1" dirty="0">
              <a:latin typeface="Arial" panose="020B0604020202020204" pitchFamily="34" charset="0"/>
              <a:cs typeface="Arial" panose="020B0604020202020204" pitchFamily="34" charset="0"/>
            </a:endParaRPr>
          </a:p>
          <a:p>
            <a:pPr algn="ctr"/>
            <a:endParaRPr lang="en-US" sz="900" b="1"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54A2F053-0D3B-4756-AE37-DF6C1ADA8ACA}"/>
              </a:ext>
            </a:extLst>
          </p:cNvPr>
          <p:cNvSpPr txBox="1"/>
          <p:nvPr/>
        </p:nvSpPr>
        <p:spPr>
          <a:xfrm>
            <a:off x="5579889" y="2985580"/>
            <a:ext cx="1132810" cy="24622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BARRIER</a:t>
            </a:r>
          </a:p>
        </p:txBody>
      </p:sp>
      <p:cxnSp>
        <p:nvCxnSpPr>
          <p:cNvPr id="35" name="Straight Arrow Connector 34">
            <a:extLst>
              <a:ext uri="{FF2B5EF4-FFF2-40B4-BE49-F238E27FC236}">
                <a16:creationId xmlns:a16="http://schemas.microsoft.com/office/drawing/2014/main" id="{27003347-D9CE-44AA-B526-D8636B1DA68C}"/>
              </a:ext>
            </a:extLst>
          </p:cNvPr>
          <p:cNvCxnSpPr>
            <a:cxnSpLocks/>
          </p:cNvCxnSpPr>
          <p:nvPr/>
        </p:nvCxnSpPr>
        <p:spPr>
          <a:xfrm flipV="1">
            <a:off x="5463846" y="3118402"/>
            <a:ext cx="285753" cy="313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1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Take-</a:t>
            </a:r>
            <a:r>
              <a:rPr lang="en-US" dirty="0" err="1"/>
              <a:t>Aways</a:t>
            </a:r>
            <a:endParaRPr lang="en-US" dirty="0"/>
          </a:p>
        </p:txBody>
      </p:sp>
      <p:sp>
        <p:nvSpPr>
          <p:cNvPr id="3" name="Text Placeholder 2"/>
          <p:cNvSpPr>
            <a:spLocks noGrp="1"/>
          </p:cNvSpPr>
          <p:nvPr>
            <p:ph type="body" sz="quarter" idx="11"/>
          </p:nvPr>
        </p:nvSpPr>
        <p:spPr/>
        <p:txBody>
          <a:bodyPr/>
          <a:lstStyle/>
          <a:p>
            <a:r>
              <a:rPr lang="en-US" b="0" dirty="0"/>
              <a:t>Recognize that “level” means different things to different people</a:t>
            </a:r>
          </a:p>
          <a:p>
            <a:r>
              <a:rPr lang="en-US" b="0" dirty="0"/>
              <a:t>We need a multilevel theory of the problem </a:t>
            </a:r>
            <a:r>
              <a:rPr lang="en-US" u="sng" dirty="0"/>
              <a:t>and</a:t>
            </a:r>
            <a:r>
              <a:rPr lang="en-US" b="0" dirty="0"/>
              <a:t> a multilevel theory of the intervention</a:t>
            </a:r>
          </a:p>
          <a:p>
            <a:r>
              <a:rPr lang="en-US" b="0" dirty="0"/>
              <a:t>Avoiding kitchen-sink approaches means thinking through the interdependence of the determinants and the strategy-mechanism-determinant path</a:t>
            </a:r>
          </a:p>
          <a:p>
            <a:r>
              <a:rPr lang="en-US" b="0" dirty="0"/>
              <a:t>There are many organizational determinants, organizational interventions, and organization theories – but the connections among them have yet to be clarified or elaborated </a:t>
            </a:r>
          </a:p>
        </p:txBody>
      </p:sp>
    </p:spTree>
    <p:extLst>
      <p:ext uri="{BB962C8B-B14F-4D97-AF65-F5344CB8AC3E}">
        <p14:creationId xmlns:p14="http://schemas.microsoft.com/office/powerpoint/2010/main" val="326216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26F8-5FCA-4E66-AAAF-F3809A37AE87}"/>
              </a:ext>
            </a:extLst>
          </p:cNvPr>
          <p:cNvSpPr>
            <a:spLocks noGrp="1"/>
          </p:cNvSpPr>
          <p:nvPr>
            <p:ph type="title"/>
          </p:nvPr>
        </p:nvSpPr>
        <p:spPr>
          <a:xfrm>
            <a:off x="2904068" y="2687722"/>
            <a:ext cx="9050867" cy="610022"/>
          </a:xfrm>
          <a:noFill/>
        </p:spPr>
        <p:txBody>
          <a:bodyPr/>
          <a:lstStyle/>
          <a:p>
            <a:r>
              <a:rPr lang="en-US" sz="4800" b="0" i="1" dirty="0"/>
              <a:t>Team Science for Multilevel Intervention Research in Healthcare</a:t>
            </a:r>
            <a:br>
              <a:rPr lang="en-US" dirty="0"/>
            </a:br>
            <a:br>
              <a:rPr lang="en-US" dirty="0"/>
            </a:br>
            <a:endParaRPr lang="en-US" sz="2800" dirty="0"/>
          </a:p>
        </p:txBody>
      </p:sp>
      <p:sp>
        <p:nvSpPr>
          <p:cNvPr id="6" name="Rectangle 5">
            <a:extLst>
              <a:ext uri="{FF2B5EF4-FFF2-40B4-BE49-F238E27FC236}">
                <a16:creationId xmlns:a16="http://schemas.microsoft.com/office/drawing/2014/main" id="{79FF2469-8187-40CF-B565-F33137C49D15}"/>
              </a:ext>
            </a:extLst>
          </p:cNvPr>
          <p:cNvSpPr/>
          <p:nvPr/>
        </p:nvSpPr>
        <p:spPr>
          <a:xfrm>
            <a:off x="89452" y="3962399"/>
            <a:ext cx="320423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Hector P. Rodriguez, M.D. Ph.D.</a:t>
            </a:r>
          </a:p>
          <a:p>
            <a:pPr algn="ctr"/>
            <a:r>
              <a:rPr lang="en-US" dirty="0"/>
              <a:t>University of California, Berkeley</a:t>
            </a:r>
          </a:p>
        </p:txBody>
      </p:sp>
      <p:pic>
        <p:nvPicPr>
          <p:cNvPr id="5" name="Picture 4">
            <a:extLst>
              <a:ext uri="{FF2B5EF4-FFF2-40B4-BE49-F238E27FC236}">
                <a16:creationId xmlns:a16="http://schemas.microsoft.com/office/drawing/2014/main" id="{70E94EE5-581E-4F13-913F-BCB5288B2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863" y="1842108"/>
            <a:ext cx="1604503" cy="2139337"/>
          </a:xfrm>
          <a:prstGeom prst="rect">
            <a:avLst/>
          </a:prstGeom>
          <a:ln w="38100" cap="sq">
            <a:solidFill>
              <a:schemeClr val="bg2">
                <a:lumMod val="75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04220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164" y="2686640"/>
            <a:ext cx="8815387" cy="1143000"/>
          </a:xfrm>
        </p:spPr>
        <p:txBody>
          <a:bodyPr>
            <a:noAutofit/>
          </a:bodyPr>
          <a:lstStyle/>
          <a:p>
            <a:pPr algn="ctr"/>
            <a:r>
              <a:rPr lang="en-US" sz="3600" b="1" dirty="0">
                <a:solidFill>
                  <a:srgbClr val="1F497D"/>
                </a:solidFill>
              </a:rPr>
              <a:t>Team Science for Multilevel Intervention Research in Health Care </a:t>
            </a:r>
            <a:br>
              <a:rPr lang="en-US" sz="3600" b="1" dirty="0"/>
            </a:br>
            <a:br>
              <a:rPr lang="en-US" sz="3600" b="1" dirty="0"/>
            </a:br>
            <a:endParaRPr lang="en-US" sz="2400" b="1" dirty="0"/>
          </a:p>
        </p:txBody>
      </p:sp>
      <p:sp>
        <p:nvSpPr>
          <p:cNvPr id="9" name="Rectangle 8"/>
          <p:cNvSpPr/>
          <p:nvPr/>
        </p:nvSpPr>
        <p:spPr>
          <a:xfrm>
            <a:off x="1924831" y="5155148"/>
            <a:ext cx="3339376" cy="1508105"/>
          </a:xfrm>
          <a:prstGeom prst="rect">
            <a:avLst/>
          </a:prstGeom>
        </p:spPr>
        <p:txBody>
          <a:bodyPr wrap="none">
            <a:spAutoFit/>
          </a:bodyPr>
          <a:lstStyle/>
          <a:p>
            <a:r>
              <a:rPr lang="en-US" sz="2800" b="1" dirty="0">
                <a:solidFill>
                  <a:srgbClr val="53626F"/>
                </a:solidFill>
              </a:rPr>
              <a:t>Hector P. Rodriguez</a:t>
            </a:r>
          </a:p>
          <a:p>
            <a:endParaRPr lang="en-US" sz="2800" b="1" dirty="0">
              <a:solidFill>
                <a:srgbClr val="53626F"/>
              </a:solidFill>
            </a:endParaRPr>
          </a:p>
          <a:p>
            <a:r>
              <a:rPr lang="en-US" b="1" dirty="0">
                <a:solidFill>
                  <a:srgbClr val="53626F"/>
                </a:solidFill>
              </a:rPr>
              <a:t>University of California, Berkeley</a:t>
            </a:r>
          </a:p>
          <a:p>
            <a:r>
              <a:rPr lang="en-US" b="1" dirty="0">
                <a:solidFill>
                  <a:srgbClr val="53626F"/>
                </a:solidFill>
              </a:rPr>
              <a:t>Email: </a:t>
            </a:r>
            <a:r>
              <a:rPr lang="en-US" b="1" dirty="0" err="1">
                <a:solidFill>
                  <a:srgbClr val="53626F"/>
                </a:solidFill>
              </a:rPr>
              <a:t>hrod@berkeley.edu</a:t>
            </a:r>
            <a:endParaRPr lang="en-US" b="1" dirty="0">
              <a:solidFill>
                <a:srgbClr val="53626F"/>
              </a:solidFill>
            </a:endParaRPr>
          </a:p>
        </p:txBody>
      </p:sp>
    </p:spTree>
    <p:extLst>
      <p:ext uri="{BB962C8B-B14F-4D97-AF65-F5344CB8AC3E}">
        <p14:creationId xmlns:p14="http://schemas.microsoft.com/office/powerpoint/2010/main" val="8945546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7777" y="1004394"/>
            <a:ext cx="2176917" cy="175920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b="1" u="sng" dirty="0">
              <a:solidFill>
                <a:schemeClr val="tx1"/>
              </a:solidFill>
            </a:endParaRPr>
          </a:p>
          <a:p>
            <a:pPr algn="ctr">
              <a:defRPr/>
            </a:pPr>
            <a:r>
              <a:rPr lang="en-US" sz="1200" b="1" u="sng" dirty="0">
                <a:solidFill>
                  <a:schemeClr val="tx1"/>
                </a:solidFill>
              </a:rPr>
              <a:t>Organizational Readiness</a:t>
            </a:r>
          </a:p>
          <a:p>
            <a:pPr algn="ctr">
              <a:defRPr/>
            </a:pPr>
            <a:endParaRPr lang="en-US" sz="800" dirty="0">
              <a:solidFill>
                <a:schemeClr val="tx1"/>
              </a:solidFill>
            </a:endParaRPr>
          </a:p>
          <a:p>
            <a:pPr marL="171450" indent="-171450">
              <a:buFont typeface="Arial" panose="020B0604020202020204" pitchFamily="34" charset="0"/>
              <a:buChar char="•"/>
              <a:defRPr/>
            </a:pPr>
            <a:r>
              <a:rPr lang="en-US" sz="1100" dirty="0">
                <a:solidFill>
                  <a:schemeClr val="tx1"/>
                </a:solidFill>
              </a:rPr>
              <a:t>Quality of organizational context (implementation climate)</a:t>
            </a:r>
          </a:p>
          <a:p>
            <a:pPr marL="171450" indent="-171450">
              <a:buFont typeface="Arial" panose="020B0604020202020204" pitchFamily="34" charset="0"/>
              <a:buChar char="•"/>
              <a:defRPr/>
            </a:pPr>
            <a:r>
              <a:rPr lang="en-US" sz="1100" dirty="0">
                <a:solidFill>
                  <a:schemeClr val="tx1"/>
                </a:solidFill>
              </a:rPr>
              <a:t>Leadership</a:t>
            </a:r>
          </a:p>
          <a:p>
            <a:pPr marL="171450" indent="-171450">
              <a:buFont typeface="Arial" panose="020B0604020202020204" pitchFamily="34" charset="0"/>
              <a:buChar char="•"/>
              <a:defRPr/>
            </a:pPr>
            <a:r>
              <a:rPr lang="en-US" sz="1100" dirty="0">
                <a:solidFill>
                  <a:schemeClr val="tx1"/>
                </a:solidFill>
              </a:rPr>
              <a:t>Capacity of internal facilitation</a:t>
            </a:r>
          </a:p>
          <a:p>
            <a:pPr marL="171450" indent="-171450">
              <a:buFont typeface="Arial" panose="020B0604020202020204" pitchFamily="34" charset="0"/>
              <a:buChar char="•"/>
              <a:defRPr/>
            </a:pPr>
            <a:r>
              <a:rPr lang="en-US" sz="1100" dirty="0">
                <a:solidFill>
                  <a:schemeClr val="tx1"/>
                </a:solidFill>
              </a:rPr>
              <a:t>Strength and extent of evidence</a:t>
            </a:r>
          </a:p>
          <a:p>
            <a:pPr marL="171450" indent="-171450">
              <a:buFont typeface="Arial" panose="020B0604020202020204" pitchFamily="34" charset="0"/>
              <a:buChar char="•"/>
              <a:defRPr/>
            </a:pPr>
            <a:r>
              <a:rPr lang="en-US" sz="1100" dirty="0">
                <a:solidFill>
                  <a:srgbClr val="000000"/>
                </a:solidFill>
              </a:rPr>
              <a:t>Implementation climate</a:t>
            </a:r>
          </a:p>
          <a:p>
            <a:pPr algn="ctr">
              <a:defRPr/>
            </a:pPr>
            <a:endParaRPr lang="en-US" sz="1100" dirty="0">
              <a:solidFill>
                <a:schemeClr val="tx1"/>
              </a:solidFill>
            </a:endParaRPr>
          </a:p>
          <a:p>
            <a:pPr algn="ctr">
              <a:defRPr/>
            </a:pPr>
            <a:endParaRPr lang="en-US" sz="1100" dirty="0">
              <a:solidFill>
                <a:schemeClr val="tx1"/>
              </a:solidFill>
            </a:endParaRPr>
          </a:p>
        </p:txBody>
      </p:sp>
      <p:sp>
        <p:nvSpPr>
          <p:cNvPr id="5" name="Rectangle 4"/>
          <p:cNvSpPr/>
          <p:nvPr/>
        </p:nvSpPr>
        <p:spPr>
          <a:xfrm>
            <a:off x="1699902" y="1004394"/>
            <a:ext cx="2176916" cy="1759208"/>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100" b="1" u="sng" dirty="0">
              <a:solidFill>
                <a:srgbClr val="000000"/>
              </a:solidFill>
              <a:ea typeface="ＭＳ Ｐゴシック" charset="-128"/>
              <a:cs typeface="ＭＳ Ｐゴシック" charset="-128"/>
            </a:endParaRPr>
          </a:p>
          <a:p>
            <a:pPr algn="ctr">
              <a:defRPr/>
            </a:pPr>
            <a:r>
              <a:rPr lang="en-US" sz="1400" b="1" u="sng" dirty="0">
                <a:solidFill>
                  <a:srgbClr val="000000"/>
                </a:solidFill>
                <a:ea typeface="ＭＳ Ｐゴシック" charset="-128"/>
                <a:cs typeface="ＭＳ Ｐゴシック" charset="-128"/>
              </a:rPr>
              <a:t>Organizational Structural Capabilities</a:t>
            </a:r>
          </a:p>
          <a:p>
            <a:pPr algn="ctr">
              <a:defRPr/>
            </a:pPr>
            <a:endParaRPr lang="en-US" sz="800" dirty="0">
              <a:solidFill>
                <a:srgbClr val="000000"/>
              </a:solidFill>
              <a:ea typeface="ＭＳ Ｐゴシック" charset="-128"/>
              <a:cs typeface="ＭＳ Ｐゴシック" charset="-128"/>
            </a:endParaRPr>
          </a:p>
          <a:p>
            <a:pPr marL="171450" indent="-171450">
              <a:buFont typeface="Arial" panose="020B0604020202020204" pitchFamily="34" charset="0"/>
              <a:buChar char="•"/>
              <a:defRPr/>
            </a:pPr>
            <a:r>
              <a:rPr lang="en-US" sz="1100" dirty="0">
                <a:solidFill>
                  <a:srgbClr val="000000"/>
                </a:solidFill>
                <a:ea typeface="ＭＳ Ｐゴシック" charset="-128"/>
                <a:cs typeface="ＭＳ Ｐゴシック" charset="-128"/>
              </a:rPr>
              <a:t>Cere management capabilities</a:t>
            </a:r>
          </a:p>
          <a:p>
            <a:pPr marL="171450" indent="-171450">
              <a:buFont typeface="Arial" panose="020B0604020202020204" pitchFamily="34" charset="0"/>
              <a:buChar char="•"/>
              <a:defRPr/>
            </a:pPr>
            <a:r>
              <a:rPr lang="en-US" sz="1100" dirty="0">
                <a:solidFill>
                  <a:srgbClr val="000000"/>
                </a:solidFill>
                <a:ea typeface="ＭＳ Ｐゴシック" charset="-128"/>
                <a:cs typeface="ＭＳ Ｐゴシック" charset="-128"/>
              </a:rPr>
              <a:t>Health information technology capabilities</a:t>
            </a:r>
          </a:p>
          <a:p>
            <a:pPr marL="171450" indent="-171450">
              <a:buFont typeface="Arial" panose="020B0604020202020204" pitchFamily="34" charset="0"/>
              <a:buChar char="•"/>
              <a:defRPr/>
            </a:pPr>
            <a:r>
              <a:rPr lang="en-US" sz="1100" dirty="0">
                <a:solidFill>
                  <a:srgbClr val="000000"/>
                </a:solidFill>
                <a:ea typeface="ＭＳ Ｐゴシック" charset="-128"/>
                <a:cs typeface="ＭＳ Ｐゴシック" charset="-128"/>
              </a:rPr>
              <a:t>Behavioral health integration</a:t>
            </a:r>
          </a:p>
          <a:p>
            <a:pPr marL="171450" indent="-171450">
              <a:buFont typeface="Arial" panose="020B0604020202020204" pitchFamily="34" charset="0"/>
              <a:buChar char="•"/>
              <a:defRPr/>
            </a:pPr>
            <a:r>
              <a:rPr lang="en-US" sz="1100" dirty="0">
                <a:solidFill>
                  <a:srgbClr val="000000"/>
                </a:solidFill>
                <a:ea typeface="ＭＳ Ｐゴシック" charset="-128"/>
                <a:cs typeface="ＭＳ Ｐゴシック" charset="-128"/>
              </a:rPr>
              <a:t>Transitional care management</a:t>
            </a:r>
          </a:p>
          <a:p>
            <a:pPr algn="ctr">
              <a:defRPr/>
            </a:pPr>
            <a:endParaRPr lang="en-US" dirty="0">
              <a:solidFill>
                <a:srgbClr val="FFFFFF"/>
              </a:solidFill>
              <a:ea typeface="ＭＳ Ｐゴシック" charset="-128"/>
              <a:cs typeface="ＭＳ Ｐゴシック" charset="-128"/>
            </a:endParaRPr>
          </a:p>
        </p:txBody>
      </p:sp>
      <p:sp>
        <p:nvSpPr>
          <p:cNvPr id="6" name="Rectangle 5"/>
          <p:cNvSpPr/>
          <p:nvPr/>
        </p:nvSpPr>
        <p:spPr>
          <a:xfrm>
            <a:off x="4197776" y="3787299"/>
            <a:ext cx="2172008" cy="2313451"/>
          </a:xfrm>
          <a:prstGeom prst="rect">
            <a:avLst/>
          </a:prstGeom>
          <a:noFill/>
          <a:ln w="19050"/>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u="sng" dirty="0">
                <a:solidFill>
                  <a:srgbClr val="000000"/>
                </a:solidFill>
              </a:rPr>
              <a:t>Care Team Functioning</a:t>
            </a:r>
          </a:p>
          <a:p>
            <a:pPr algn="ctr">
              <a:defRPr/>
            </a:pPr>
            <a:endParaRPr lang="en-US" sz="1100" dirty="0">
              <a:solidFill>
                <a:srgbClr val="000000"/>
              </a:solidFill>
            </a:endParaRPr>
          </a:p>
          <a:p>
            <a:pPr marL="171450" indent="-171450">
              <a:buFont typeface="Arial" panose="020B0604020202020204" pitchFamily="34" charset="0"/>
              <a:buChar char="•"/>
              <a:defRPr/>
            </a:pPr>
            <a:r>
              <a:rPr lang="en-US" sz="1100" dirty="0">
                <a:solidFill>
                  <a:srgbClr val="000000"/>
                </a:solidFill>
              </a:rPr>
              <a:t>Psychological safety (organizational learning)</a:t>
            </a:r>
          </a:p>
          <a:p>
            <a:pPr marL="171450" indent="-171450">
              <a:buFont typeface="Arial" panose="020B0604020202020204" pitchFamily="34" charset="0"/>
              <a:buChar char="•"/>
              <a:defRPr/>
            </a:pPr>
            <a:r>
              <a:rPr lang="en-US" sz="1100" dirty="0">
                <a:solidFill>
                  <a:srgbClr val="000000"/>
                </a:solidFill>
              </a:rPr>
              <a:t>Team Participation </a:t>
            </a:r>
          </a:p>
          <a:p>
            <a:pPr marL="171450" indent="-171450">
              <a:buFont typeface="Arial" panose="020B0604020202020204" pitchFamily="34" charset="0"/>
              <a:buChar char="•"/>
              <a:defRPr/>
            </a:pPr>
            <a:r>
              <a:rPr lang="en-US" sz="1100" dirty="0">
                <a:solidFill>
                  <a:srgbClr val="000000"/>
                </a:solidFill>
              </a:rPr>
              <a:t>Relational Coordination</a:t>
            </a:r>
          </a:p>
          <a:p>
            <a:pPr marL="171450" indent="-171450">
              <a:buFont typeface="Arial" panose="020B0604020202020204" pitchFamily="34" charset="0"/>
              <a:buChar char="•"/>
              <a:defRPr/>
            </a:pPr>
            <a:r>
              <a:rPr lang="en-US" sz="1100" dirty="0">
                <a:solidFill>
                  <a:srgbClr val="000000"/>
                </a:solidFill>
              </a:rPr>
              <a:t>Communication</a:t>
            </a:r>
          </a:p>
          <a:p>
            <a:pPr marL="171450" indent="-171450">
              <a:buFont typeface="Arial" panose="020B0604020202020204" pitchFamily="34" charset="0"/>
              <a:buChar char="•"/>
              <a:defRPr/>
            </a:pPr>
            <a:r>
              <a:rPr lang="en-US" sz="1100" dirty="0">
                <a:solidFill>
                  <a:srgbClr val="000000"/>
                </a:solidFill>
              </a:rPr>
              <a:t>Decision-making</a:t>
            </a:r>
          </a:p>
          <a:p>
            <a:pPr marL="171450" indent="-171450">
              <a:buFont typeface="Arial" panose="020B0604020202020204" pitchFamily="34" charset="0"/>
              <a:buChar char="•"/>
              <a:defRPr/>
            </a:pPr>
            <a:r>
              <a:rPr lang="en-US" sz="1100" dirty="0">
                <a:solidFill>
                  <a:srgbClr val="000000"/>
                </a:solidFill>
              </a:rPr>
              <a:t>Openness to New Ideas</a:t>
            </a:r>
          </a:p>
          <a:p>
            <a:pPr marL="171450" indent="-171450">
              <a:buFont typeface="Arial" panose="020B0604020202020204" pitchFamily="34" charset="0"/>
              <a:buChar char="•"/>
              <a:defRPr/>
            </a:pPr>
            <a:r>
              <a:rPr lang="en-US" sz="1100" dirty="0">
                <a:solidFill>
                  <a:srgbClr val="000000"/>
                </a:solidFill>
              </a:rPr>
              <a:t>Adaptability</a:t>
            </a:r>
          </a:p>
        </p:txBody>
      </p:sp>
      <p:sp>
        <p:nvSpPr>
          <p:cNvPr id="7" name="Rectangle 6"/>
          <p:cNvSpPr/>
          <p:nvPr/>
        </p:nvSpPr>
        <p:spPr>
          <a:xfrm>
            <a:off x="9233797" y="3127351"/>
            <a:ext cx="1230548" cy="1883725"/>
          </a:xfrm>
          <a:prstGeom prst="rect">
            <a:avLst/>
          </a:prstGeom>
          <a:no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sz="1200" b="1" u="sng" dirty="0">
                <a:solidFill>
                  <a:schemeClr val="tx1"/>
                </a:solidFill>
                <a:ea typeface="ＭＳ Ｐゴシック" charset="-128"/>
                <a:cs typeface="ＭＳ Ｐゴシック" charset="-128"/>
              </a:rPr>
              <a:t>Patient-Level Impacts</a:t>
            </a:r>
          </a:p>
          <a:p>
            <a:pPr algn="ctr"/>
            <a:endParaRPr lang="en-US" sz="1200" b="1" u="sng" dirty="0">
              <a:solidFill>
                <a:schemeClr val="tx1"/>
              </a:solidFill>
              <a:ea typeface="ＭＳ Ｐゴシック" charset="-128"/>
              <a:cs typeface="ＭＳ Ｐゴシック" charset="-128"/>
            </a:endParaRPr>
          </a:p>
          <a:p>
            <a:pPr algn="ctr"/>
            <a:r>
              <a:rPr lang="en-US" sz="1200" dirty="0">
                <a:solidFill>
                  <a:schemeClr val="tx1"/>
                </a:solidFill>
                <a:ea typeface="ＭＳ Ｐゴシック" charset="-128"/>
                <a:cs typeface="ＭＳ Ｐゴシック" charset="-128"/>
              </a:rPr>
              <a:t>Quality of Care</a:t>
            </a:r>
          </a:p>
          <a:p>
            <a:pPr algn="ctr"/>
            <a:r>
              <a:rPr lang="en-US" sz="1200" dirty="0">
                <a:solidFill>
                  <a:schemeClr val="tx1"/>
                </a:solidFill>
                <a:ea typeface="ＭＳ Ｐゴシック" charset="-128"/>
                <a:cs typeface="ＭＳ Ｐゴシック" charset="-128"/>
              </a:rPr>
              <a:t>Patients’ Experiences</a:t>
            </a:r>
          </a:p>
          <a:p>
            <a:pPr algn="ctr"/>
            <a:r>
              <a:rPr lang="en-US" sz="1200" dirty="0">
                <a:solidFill>
                  <a:schemeClr val="tx1"/>
                </a:solidFill>
                <a:ea typeface="ＭＳ Ｐゴシック" charset="-128"/>
                <a:cs typeface="ＭＳ Ｐゴシック" charset="-128"/>
              </a:rPr>
              <a:t>Costs / Efficiency</a:t>
            </a:r>
          </a:p>
          <a:p>
            <a:pPr algn="ctr"/>
            <a:r>
              <a:rPr lang="en-US" sz="1200" dirty="0">
                <a:solidFill>
                  <a:schemeClr val="tx1"/>
                </a:solidFill>
                <a:ea typeface="ＭＳ Ｐゴシック" charset="-128"/>
                <a:cs typeface="ＭＳ Ｐゴシック" charset="-128"/>
              </a:rPr>
              <a:t>Outcomes</a:t>
            </a:r>
          </a:p>
        </p:txBody>
      </p:sp>
      <p:sp>
        <p:nvSpPr>
          <p:cNvPr id="15" name="Rectangle 14"/>
          <p:cNvSpPr/>
          <p:nvPr/>
        </p:nvSpPr>
        <p:spPr>
          <a:xfrm>
            <a:off x="1694997" y="3787300"/>
            <a:ext cx="2176911" cy="2313463"/>
          </a:xfrm>
          <a:prstGeom prst="rect">
            <a:avLst/>
          </a:prstGeom>
          <a:noFill/>
          <a:ln w="19050"/>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u="sng" dirty="0">
                <a:solidFill>
                  <a:schemeClr val="tx1"/>
                </a:solidFill>
              </a:rPr>
              <a:t>Care Team Structure</a:t>
            </a:r>
          </a:p>
          <a:p>
            <a:pPr algn="ctr">
              <a:defRPr/>
            </a:pPr>
            <a:endParaRPr lang="en-US" sz="800" dirty="0">
              <a:solidFill>
                <a:schemeClr val="tx1"/>
              </a:solidFill>
            </a:endParaRPr>
          </a:p>
          <a:p>
            <a:pPr marL="171450" indent="-171450">
              <a:buFont typeface="Arial" panose="020B0604020202020204" pitchFamily="34" charset="0"/>
              <a:buChar char="•"/>
              <a:defRPr/>
            </a:pPr>
            <a:r>
              <a:rPr lang="en-US" sz="1100" dirty="0">
                <a:solidFill>
                  <a:schemeClr val="tx1"/>
                </a:solidFill>
              </a:rPr>
              <a:t>Team size</a:t>
            </a:r>
          </a:p>
          <a:p>
            <a:pPr marL="171450" indent="-171450">
              <a:buFont typeface="Arial" panose="020B0604020202020204" pitchFamily="34" charset="0"/>
              <a:buChar char="•"/>
              <a:defRPr/>
            </a:pPr>
            <a:r>
              <a:rPr lang="en-US" sz="1100" dirty="0">
                <a:solidFill>
                  <a:schemeClr val="tx1"/>
                </a:solidFill>
              </a:rPr>
              <a:t>“Real Team”- dedication and stability </a:t>
            </a:r>
          </a:p>
          <a:p>
            <a:pPr marL="171450" indent="-171450">
              <a:buFont typeface="Arial" panose="020B0604020202020204" pitchFamily="34" charset="0"/>
              <a:buChar char="•"/>
              <a:defRPr/>
            </a:pPr>
            <a:r>
              <a:rPr lang="en-US" sz="1100" dirty="0">
                <a:solidFill>
                  <a:schemeClr val="tx1"/>
                </a:solidFill>
              </a:rPr>
              <a:t>Role coverage and clarity</a:t>
            </a:r>
          </a:p>
          <a:p>
            <a:pPr marL="171450" indent="-171450">
              <a:buFont typeface="Arial" panose="020B0604020202020204" pitchFamily="34" charset="0"/>
              <a:buChar char="•"/>
              <a:defRPr/>
            </a:pPr>
            <a:r>
              <a:rPr lang="en-US" sz="1100" dirty="0">
                <a:solidFill>
                  <a:schemeClr val="tx1"/>
                </a:solidFill>
              </a:rPr>
              <a:t>Team composition</a:t>
            </a:r>
          </a:p>
          <a:p>
            <a:pPr marL="171450" indent="-171450">
              <a:buFont typeface="Arial" panose="020B0604020202020204" pitchFamily="34" charset="0"/>
              <a:buChar char="•"/>
              <a:defRPr/>
            </a:pPr>
            <a:r>
              <a:rPr lang="en-US" sz="1100" dirty="0">
                <a:solidFill>
                  <a:schemeClr val="tx1"/>
                </a:solidFill>
              </a:rPr>
              <a:t>Transactive memory systems</a:t>
            </a:r>
          </a:p>
          <a:p>
            <a:pPr marL="171450" indent="-171450">
              <a:buFont typeface="Arial" panose="020B0604020202020204" pitchFamily="34" charset="0"/>
              <a:buChar char="•"/>
              <a:defRPr/>
            </a:pPr>
            <a:r>
              <a:rPr lang="en-US" sz="1100" dirty="0">
                <a:solidFill>
                  <a:schemeClr val="tx1"/>
                </a:solidFill>
              </a:rPr>
              <a:t>Team age</a:t>
            </a:r>
          </a:p>
          <a:p>
            <a:pPr marL="171450" indent="-171450">
              <a:buFont typeface="Arial" panose="020B0604020202020204" pitchFamily="34" charset="0"/>
              <a:buChar char="•"/>
              <a:defRPr/>
            </a:pPr>
            <a:r>
              <a:rPr lang="en-US" sz="1100" dirty="0">
                <a:solidFill>
                  <a:schemeClr val="tx1"/>
                </a:solidFill>
              </a:rPr>
              <a:t>Team diversity </a:t>
            </a:r>
          </a:p>
          <a:p>
            <a:pPr marL="171450" indent="-171450">
              <a:buFont typeface="Arial" panose="020B0604020202020204" pitchFamily="34" charset="0"/>
              <a:buChar char="•"/>
              <a:defRPr/>
            </a:pPr>
            <a:r>
              <a:rPr lang="en-US" sz="1100" dirty="0">
                <a:solidFill>
                  <a:schemeClr val="tx1"/>
                </a:solidFill>
              </a:rPr>
              <a:t>Availability of specific expertise</a:t>
            </a:r>
          </a:p>
          <a:p>
            <a:pPr algn="ctr">
              <a:defRPr/>
            </a:pPr>
            <a:endParaRPr lang="en-US" sz="1100" dirty="0">
              <a:solidFill>
                <a:schemeClr val="tx1"/>
              </a:solidFill>
            </a:endParaRPr>
          </a:p>
        </p:txBody>
      </p:sp>
      <p:sp>
        <p:nvSpPr>
          <p:cNvPr id="26" name="Rectangle 25"/>
          <p:cNvSpPr/>
          <p:nvPr/>
        </p:nvSpPr>
        <p:spPr>
          <a:xfrm>
            <a:off x="8910639" y="679794"/>
            <a:ext cx="1553707" cy="2165641"/>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b="1" u="sng" dirty="0">
              <a:solidFill>
                <a:srgbClr val="000000"/>
              </a:solidFill>
            </a:endParaRPr>
          </a:p>
          <a:p>
            <a:pPr algn="ctr">
              <a:defRPr/>
            </a:pPr>
            <a:r>
              <a:rPr lang="en-US" sz="1400" b="1" u="sng" dirty="0">
                <a:solidFill>
                  <a:srgbClr val="000000"/>
                </a:solidFill>
              </a:rPr>
              <a:t>Implementation Outcomes</a:t>
            </a:r>
          </a:p>
          <a:p>
            <a:pPr algn="ctr">
              <a:defRPr/>
            </a:pPr>
            <a:endParaRPr lang="en-US" sz="1100" dirty="0">
              <a:solidFill>
                <a:srgbClr val="000000"/>
              </a:solidFill>
            </a:endParaRPr>
          </a:p>
          <a:p>
            <a:pPr marL="171450" indent="-171450">
              <a:buFont typeface="Arial" panose="020B0604020202020204" pitchFamily="34" charset="0"/>
              <a:buChar char="•"/>
              <a:defRPr/>
            </a:pPr>
            <a:r>
              <a:rPr lang="en-US" sz="1100" dirty="0">
                <a:solidFill>
                  <a:srgbClr val="000000"/>
                </a:solidFill>
              </a:rPr>
              <a:t>Adoption</a:t>
            </a:r>
          </a:p>
          <a:p>
            <a:pPr marL="171450" indent="-171450">
              <a:buFont typeface="Arial" panose="020B0604020202020204" pitchFamily="34" charset="0"/>
              <a:buChar char="•"/>
              <a:defRPr/>
            </a:pPr>
            <a:r>
              <a:rPr lang="en-US" sz="1100" dirty="0">
                <a:solidFill>
                  <a:srgbClr val="000000"/>
                </a:solidFill>
              </a:rPr>
              <a:t>Reach</a:t>
            </a:r>
          </a:p>
          <a:p>
            <a:pPr marL="171450" indent="-171450">
              <a:buFont typeface="Arial" panose="020B0604020202020204" pitchFamily="34" charset="0"/>
              <a:buChar char="•"/>
              <a:defRPr/>
            </a:pPr>
            <a:r>
              <a:rPr lang="en-US" sz="1100" dirty="0">
                <a:solidFill>
                  <a:srgbClr val="000000"/>
                </a:solidFill>
              </a:rPr>
              <a:t>Fidelity of implementation</a:t>
            </a:r>
          </a:p>
          <a:p>
            <a:pPr marL="171450" indent="-171450">
              <a:buFont typeface="Arial" panose="020B0604020202020204" pitchFamily="34" charset="0"/>
              <a:buChar char="•"/>
              <a:defRPr/>
            </a:pPr>
            <a:r>
              <a:rPr lang="en-US" sz="1100" dirty="0">
                <a:solidFill>
                  <a:srgbClr val="000000"/>
                </a:solidFill>
              </a:rPr>
              <a:t>Reach</a:t>
            </a:r>
          </a:p>
          <a:p>
            <a:pPr marL="171450" indent="-171450">
              <a:buFont typeface="Arial" panose="020B0604020202020204" pitchFamily="34" charset="0"/>
              <a:buChar char="•"/>
              <a:defRPr/>
            </a:pPr>
            <a:r>
              <a:rPr lang="en-US" sz="1100" dirty="0">
                <a:solidFill>
                  <a:srgbClr val="000000"/>
                </a:solidFill>
              </a:rPr>
              <a:t>Maintenance</a:t>
            </a:r>
          </a:p>
          <a:p>
            <a:pPr algn="ctr">
              <a:defRPr/>
            </a:pPr>
            <a:endParaRPr lang="en-US" sz="1100" dirty="0">
              <a:solidFill>
                <a:srgbClr val="000000"/>
              </a:solidFill>
            </a:endParaRPr>
          </a:p>
          <a:p>
            <a:pPr algn="ctr">
              <a:defRPr/>
            </a:pPr>
            <a:endParaRPr lang="en-US" sz="1100" dirty="0">
              <a:solidFill>
                <a:srgbClr val="000000"/>
              </a:solidFill>
            </a:endParaRPr>
          </a:p>
        </p:txBody>
      </p:sp>
      <p:sp>
        <p:nvSpPr>
          <p:cNvPr id="27" name="Rectangle 26"/>
          <p:cNvSpPr/>
          <p:nvPr/>
        </p:nvSpPr>
        <p:spPr>
          <a:xfrm>
            <a:off x="8745820" y="5268436"/>
            <a:ext cx="1718525" cy="1415940"/>
          </a:xfrm>
          <a:prstGeom prst="rect">
            <a:avLst/>
          </a:prstGeom>
          <a:noFill/>
          <a:ln w="19050"/>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sz="1200" b="1" u="sng" dirty="0">
                <a:solidFill>
                  <a:schemeClr val="tx1"/>
                </a:solidFill>
                <a:ea typeface="ＭＳ Ｐゴシック" charset="-128"/>
                <a:cs typeface="ＭＳ Ｐゴシック" charset="-128"/>
              </a:rPr>
              <a:t>Professional Impacts</a:t>
            </a:r>
          </a:p>
          <a:p>
            <a:pPr algn="ctr"/>
            <a:endParaRPr lang="en-US" sz="1200" b="1" u="sng" dirty="0">
              <a:solidFill>
                <a:schemeClr val="tx1"/>
              </a:solidFill>
              <a:ea typeface="ＭＳ Ｐゴシック" charset="-128"/>
              <a:cs typeface="ＭＳ Ｐゴシック" charset="-128"/>
            </a:endParaRPr>
          </a:p>
          <a:p>
            <a:pPr algn="ctr"/>
            <a:r>
              <a:rPr lang="en-US" sz="1200" dirty="0">
                <a:solidFill>
                  <a:schemeClr val="tx1"/>
                </a:solidFill>
                <a:ea typeface="ＭＳ Ｐゴシック" charset="-128"/>
                <a:cs typeface="ＭＳ Ｐゴシック" charset="-128"/>
              </a:rPr>
              <a:t>Clinician burnout</a:t>
            </a:r>
          </a:p>
          <a:p>
            <a:pPr algn="ctr"/>
            <a:r>
              <a:rPr lang="en-US" sz="1200" dirty="0">
                <a:solidFill>
                  <a:schemeClr val="tx1"/>
                </a:solidFill>
                <a:ea typeface="ＭＳ Ｐゴシック" charset="-128"/>
                <a:cs typeface="ＭＳ Ｐゴシック" charset="-128"/>
              </a:rPr>
              <a:t>Employee loyalty</a:t>
            </a:r>
          </a:p>
          <a:p>
            <a:pPr algn="ctr"/>
            <a:r>
              <a:rPr lang="en-US" sz="1200" dirty="0">
                <a:solidFill>
                  <a:schemeClr val="tx1"/>
                </a:solidFill>
                <a:ea typeface="ＭＳ Ｐゴシック" charset="-128"/>
                <a:cs typeface="ＭＳ Ｐゴシック" charset="-128"/>
              </a:rPr>
              <a:t>Intent to Quit</a:t>
            </a:r>
          </a:p>
          <a:p>
            <a:pPr algn="ctr"/>
            <a:endParaRPr lang="en-US" sz="1200" b="1" u="sng" dirty="0">
              <a:solidFill>
                <a:schemeClr val="tx1"/>
              </a:solidFill>
              <a:ea typeface="ＭＳ Ｐゴシック" charset="-128"/>
              <a:cs typeface="ＭＳ Ｐゴシック" charset="-128"/>
            </a:endParaRPr>
          </a:p>
        </p:txBody>
      </p:sp>
      <p:cxnSp>
        <p:nvCxnSpPr>
          <p:cNvPr id="29" name="Straight Arrow Connector 28"/>
          <p:cNvCxnSpPr>
            <a:cxnSpLocks/>
            <a:stCxn id="15" idx="3"/>
            <a:endCxn id="6" idx="1"/>
          </p:cNvCxnSpPr>
          <p:nvPr/>
        </p:nvCxnSpPr>
        <p:spPr>
          <a:xfrm flipV="1">
            <a:off x="3871908" y="4944025"/>
            <a:ext cx="325869" cy="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cxnSpLocks/>
          </p:cNvCxnSpPr>
          <p:nvPr/>
        </p:nvCxnSpPr>
        <p:spPr>
          <a:xfrm>
            <a:off x="6374688" y="4801888"/>
            <a:ext cx="3665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cxnSpLocks/>
          </p:cNvCxnSpPr>
          <p:nvPr/>
        </p:nvCxnSpPr>
        <p:spPr>
          <a:xfrm>
            <a:off x="6364453" y="5668486"/>
            <a:ext cx="238136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cxnSpLocks/>
          </p:cNvCxnSpPr>
          <p:nvPr/>
        </p:nvCxnSpPr>
        <p:spPr>
          <a:xfrm>
            <a:off x="9065587" y="2833158"/>
            <a:ext cx="0" cy="24352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cxnSpLocks/>
            <a:stCxn id="4" idx="2"/>
            <a:endCxn id="6" idx="0"/>
          </p:cNvCxnSpPr>
          <p:nvPr/>
        </p:nvCxnSpPr>
        <p:spPr>
          <a:xfrm flipH="1">
            <a:off x="5283781" y="2763602"/>
            <a:ext cx="2455" cy="10236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cxnSpLocks/>
            <a:stCxn id="5" idx="2"/>
            <a:endCxn id="15" idx="0"/>
          </p:cNvCxnSpPr>
          <p:nvPr/>
        </p:nvCxnSpPr>
        <p:spPr>
          <a:xfrm flipH="1">
            <a:off x="2783452" y="2763603"/>
            <a:ext cx="4908" cy="10236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813488" y="107426"/>
            <a:ext cx="5996513" cy="707886"/>
          </a:xfrm>
          <a:prstGeom prst="rect">
            <a:avLst/>
          </a:prstGeom>
          <a:noFill/>
        </p:spPr>
        <p:txBody>
          <a:bodyPr wrap="none" rtlCol="0">
            <a:spAutoFit/>
          </a:bodyPr>
          <a:lstStyle/>
          <a:p>
            <a:r>
              <a:rPr lang="en-US" sz="2000" b="1" dirty="0"/>
              <a:t>Impacts of Health Care Team Structures and Processes </a:t>
            </a:r>
          </a:p>
          <a:p>
            <a:r>
              <a:rPr lang="en-US" sz="2000" b="1" dirty="0"/>
              <a:t>on the Effectiveness of Multilevel Interventions</a:t>
            </a:r>
          </a:p>
        </p:txBody>
      </p:sp>
      <p:sp>
        <p:nvSpPr>
          <p:cNvPr id="18" name="Rectangle 17">
            <a:extLst>
              <a:ext uri="{FF2B5EF4-FFF2-40B4-BE49-F238E27FC236}">
                <a16:creationId xmlns:a16="http://schemas.microsoft.com/office/drawing/2014/main" id="{9B0B79B1-AC85-084D-B644-CEBEB49A3997}"/>
              </a:ext>
            </a:extLst>
          </p:cNvPr>
          <p:cNvSpPr/>
          <p:nvPr/>
        </p:nvSpPr>
        <p:spPr>
          <a:xfrm>
            <a:off x="6741256" y="1883999"/>
            <a:ext cx="1878354" cy="312706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u="sng" dirty="0">
                <a:solidFill>
                  <a:srgbClr val="000000"/>
                </a:solidFill>
              </a:rPr>
              <a:t>Implementation Strategies</a:t>
            </a:r>
          </a:p>
          <a:p>
            <a:pPr marL="171450" indent="-171450">
              <a:buFont typeface="Arial" panose="020B0604020202020204" pitchFamily="34" charset="0"/>
              <a:buChar char="•"/>
              <a:defRPr/>
            </a:pPr>
            <a:r>
              <a:rPr lang="en-US" sz="1100" dirty="0">
                <a:solidFill>
                  <a:schemeClr val="tx1"/>
                </a:solidFill>
                <a:latin typeface="Calibri" panose="020F0502020204030204" pitchFamily="34" charset="0"/>
              </a:rPr>
              <a:t>Audit and provide feedback</a:t>
            </a:r>
          </a:p>
          <a:p>
            <a:pPr marL="171450" indent="-171450">
              <a:buFont typeface="Arial" panose="020B0604020202020204" pitchFamily="34" charset="0"/>
              <a:buChar char="•"/>
              <a:defRPr/>
            </a:pPr>
            <a:r>
              <a:rPr lang="en-US" sz="1100" dirty="0">
                <a:solidFill>
                  <a:schemeClr val="tx1"/>
                </a:solidFill>
                <a:latin typeface="Calibri" panose="020F0502020204030204" pitchFamily="34" charset="0"/>
              </a:rPr>
              <a:t>Centralize technical assistance</a:t>
            </a:r>
          </a:p>
          <a:p>
            <a:pPr marL="171450" indent="-171450">
              <a:buFont typeface="Arial" panose="020B0604020202020204" pitchFamily="34" charset="0"/>
              <a:buChar char="•"/>
              <a:defRPr/>
            </a:pPr>
            <a:r>
              <a:rPr lang="en-US" sz="1100" dirty="0">
                <a:solidFill>
                  <a:schemeClr val="tx1"/>
                </a:solidFill>
                <a:latin typeface="Calibri" panose="020F0502020204030204" pitchFamily="34" charset="0"/>
              </a:rPr>
              <a:t>Conduct cyclical small tests of change</a:t>
            </a:r>
          </a:p>
          <a:p>
            <a:pPr marL="171450" indent="-171450">
              <a:buFont typeface="Arial" panose="020B0604020202020204" pitchFamily="34" charset="0"/>
              <a:buChar char="•"/>
              <a:defRPr/>
            </a:pPr>
            <a:r>
              <a:rPr lang="en-US" sz="1100" dirty="0">
                <a:solidFill>
                  <a:schemeClr val="tx1"/>
                </a:solidFill>
                <a:latin typeface="Calibri" panose="020F0502020204030204" pitchFamily="34" charset="0"/>
              </a:rPr>
              <a:t>Learning Collaboratives</a:t>
            </a:r>
          </a:p>
          <a:p>
            <a:pPr marL="171450" indent="-171450">
              <a:buFont typeface="Arial" panose="020B0604020202020204" pitchFamily="34" charset="0"/>
              <a:buChar char="•"/>
              <a:defRPr/>
            </a:pPr>
            <a:r>
              <a:rPr lang="en-US" sz="1100" dirty="0">
                <a:solidFill>
                  <a:schemeClr val="tx1"/>
                </a:solidFill>
                <a:latin typeface="Calibri" panose="020F0502020204030204" pitchFamily="34" charset="0"/>
              </a:rPr>
              <a:t>Resources Sharing Agreements</a:t>
            </a:r>
          </a:p>
          <a:p>
            <a:pPr marL="171450" indent="-171450">
              <a:buFont typeface="Arial" panose="020B0604020202020204" pitchFamily="34" charset="0"/>
              <a:buChar char="•"/>
              <a:defRPr/>
            </a:pPr>
            <a:r>
              <a:rPr lang="en-US" sz="1100" dirty="0">
                <a:solidFill>
                  <a:schemeClr val="tx1"/>
                </a:solidFill>
                <a:latin typeface="Calibri" panose="020F0502020204030204" pitchFamily="34" charset="0"/>
              </a:rPr>
              <a:t>Facilitation</a:t>
            </a:r>
          </a:p>
          <a:p>
            <a:pPr marL="171450" indent="-171450">
              <a:buFont typeface="Arial" panose="020B0604020202020204" pitchFamily="34" charset="0"/>
              <a:buChar char="•"/>
              <a:defRPr/>
            </a:pPr>
            <a:r>
              <a:rPr lang="en-US" sz="1100" dirty="0">
                <a:solidFill>
                  <a:schemeClr val="tx1"/>
                </a:solidFill>
                <a:latin typeface="Calibri" panose="020F0502020204030204" pitchFamily="34" charset="0"/>
              </a:rPr>
              <a:t>Use of champions/opinion leaders</a:t>
            </a:r>
          </a:p>
          <a:p>
            <a:pPr marL="171450" indent="-171450">
              <a:buFont typeface="Arial" panose="020B0604020202020204" pitchFamily="34" charset="0"/>
              <a:buChar char="•"/>
              <a:defRPr/>
            </a:pPr>
            <a:r>
              <a:rPr lang="en-US" sz="1100" dirty="0">
                <a:solidFill>
                  <a:schemeClr val="tx1"/>
                </a:solidFill>
                <a:latin typeface="Calibri" panose="020F0502020204030204" pitchFamily="34" charset="0"/>
              </a:rPr>
              <a:t>Intervention Tailoring</a:t>
            </a:r>
          </a:p>
          <a:p>
            <a:pPr marL="171450" indent="-171450">
              <a:buFont typeface="Arial" panose="020B0604020202020204" pitchFamily="34" charset="0"/>
              <a:buChar char="•"/>
              <a:defRPr/>
            </a:pPr>
            <a:r>
              <a:rPr lang="en-US" sz="1100" dirty="0">
                <a:solidFill>
                  <a:schemeClr val="tx1"/>
                </a:solidFill>
                <a:latin typeface="Calibri" panose="020F0502020204030204" pitchFamily="34" charset="0"/>
              </a:rPr>
              <a:t>Financial (dis)incentives</a:t>
            </a:r>
          </a:p>
        </p:txBody>
      </p:sp>
      <p:cxnSp>
        <p:nvCxnSpPr>
          <p:cNvPr id="35" name="Straight Arrow Connector 34">
            <a:extLst>
              <a:ext uri="{FF2B5EF4-FFF2-40B4-BE49-F238E27FC236}">
                <a16:creationId xmlns:a16="http://schemas.microsoft.com/office/drawing/2014/main" id="{650564D6-C85E-1D43-B642-D709616FCBB9}"/>
              </a:ext>
            </a:extLst>
          </p:cNvPr>
          <p:cNvCxnSpPr>
            <a:cxnSpLocks/>
          </p:cNvCxnSpPr>
          <p:nvPr/>
        </p:nvCxnSpPr>
        <p:spPr>
          <a:xfrm>
            <a:off x="6374688" y="2038494"/>
            <a:ext cx="366569" cy="176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27E9EF04-0521-4A4D-A559-20A40007DBF8}"/>
              </a:ext>
            </a:extLst>
          </p:cNvPr>
          <p:cNvCxnSpPr>
            <a:cxnSpLocks/>
          </p:cNvCxnSpPr>
          <p:nvPr/>
        </p:nvCxnSpPr>
        <p:spPr>
          <a:xfrm flipV="1">
            <a:off x="3900724" y="1883999"/>
            <a:ext cx="325869" cy="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B7F0F7CB-6C63-434F-A1ED-59F29BF388EC}"/>
              </a:ext>
            </a:extLst>
          </p:cNvPr>
          <p:cNvCxnSpPr>
            <a:cxnSpLocks/>
          </p:cNvCxnSpPr>
          <p:nvPr/>
        </p:nvCxnSpPr>
        <p:spPr>
          <a:xfrm>
            <a:off x="8619610" y="2514236"/>
            <a:ext cx="29102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CFF2D067-8D90-EC46-AC7F-19C0DE82A2B3}"/>
              </a:ext>
            </a:extLst>
          </p:cNvPr>
          <p:cNvCxnSpPr>
            <a:cxnSpLocks/>
            <a:endCxn id="7" idx="0"/>
          </p:cNvCxnSpPr>
          <p:nvPr/>
        </p:nvCxnSpPr>
        <p:spPr>
          <a:xfrm>
            <a:off x="9849071" y="2828976"/>
            <a:ext cx="0" cy="298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97674776-8E12-9A43-B616-B83AC3FA14DB}"/>
              </a:ext>
            </a:extLst>
          </p:cNvPr>
          <p:cNvCxnSpPr>
            <a:cxnSpLocks/>
          </p:cNvCxnSpPr>
          <p:nvPr/>
        </p:nvCxnSpPr>
        <p:spPr>
          <a:xfrm>
            <a:off x="9854054" y="5011076"/>
            <a:ext cx="0" cy="298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19663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984625" y="273051"/>
            <a:ext cx="6397625" cy="5712244"/>
          </a:xfrm>
        </p:spPr>
        <p:txBody>
          <a:bodyPr>
            <a:normAutofit lnSpcReduction="10000"/>
          </a:bodyPr>
          <a:lstStyle/>
          <a:p>
            <a:pPr marL="0" indent="0">
              <a:buNone/>
            </a:pPr>
            <a:r>
              <a:rPr lang="en-US" sz="2400" b="1" dirty="0">
                <a:solidFill>
                  <a:srgbClr val="000000"/>
                </a:solidFill>
              </a:rPr>
              <a:t>Team Science: Enabling Team Effectiveness as Part of Multilevel Interventions</a:t>
            </a:r>
          </a:p>
          <a:p>
            <a:pPr marL="0" indent="0">
              <a:buNone/>
            </a:pPr>
            <a:endParaRPr lang="en-US" sz="2400" b="1" dirty="0">
              <a:solidFill>
                <a:srgbClr val="000000"/>
              </a:solidFill>
            </a:endParaRPr>
          </a:p>
          <a:p>
            <a:pPr marL="0" indent="0">
              <a:buNone/>
            </a:pPr>
            <a:r>
              <a:rPr lang="en-US" sz="2400" b="1" dirty="0">
                <a:solidFill>
                  <a:srgbClr val="000000"/>
                </a:solidFill>
              </a:rPr>
              <a:t>Real Team: </a:t>
            </a:r>
            <a:r>
              <a:rPr lang="en-US" sz="2400" dirty="0">
                <a:solidFill>
                  <a:srgbClr val="000000"/>
                </a:solidFill>
              </a:rPr>
              <a:t>Bounded, </a:t>
            </a:r>
            <a:r>
              <a:rPr lang="en-US" sz="2400" u="sng" dirty="0">
                <a:solidFill>
                  <a:srgbClr val="000000"/>
                </a:solidFill>
              </a:rPr>
              <a:t>interdependent</a:t>
            </a:r>
            <a:r>
              <a:rPr lang="en-US" sz="2400" dirty="0">
                <a:solidFill>
                  <a:srgbClr val="000000"/>
                </a:solidFill>
              </a:rPr>
              <a:t>, stable over time, authority for executing work processes</a:t>
            </a:r>
          </a:p>
          <a:p>
            <a:pPr marL="0" indent="0">
              <a:buNone/>
            </a:pPr>
            <a:endParaRPr lang="en-US" sz="2400" b="1" dirty="0">
              <a:solidFill>
                <a:srgbClr val="000000"/>
              </a:solidFill>
            </a:endParaRPr>
          </a:p>
          <a:p>
            <a:pPr marL="0" indent="0">
              <a:buNone/>
            </a:pPr>
            <a:r>
              <a:rPr lang="en-US" sz="2400" b="1" dirty="0">
                <a:solidFill>
                  <a:srgbClr val="000000"/>
                </a:solidFill>
              </a:rPr>
              <a:t>Compelling Direction: </a:t>
            </a:r>
            <a:r>
              <a:rPr lang="en-US" sz="2400" dirty="0">
                <a:solidFill>
                  <a:srgbClr val="000000"/>
                </a:solidFill>
              </a:rPr>
              <a:t>clear, challenging, and consequential</a:t>
            </a:r>
          </a:p>
          <a:p>
            <a:pPr marL="0" indent="0">
              <a:buNone/>
            </a:pPr>
            <a:endParaRPr lang="en-US" sz="2400" b="1" dirty="0">
              <a:solidFill>
                <a:srgbClr val="000000"/>
              </a:solidFill>
            </a:endParaRPr>
          </a:p>
          <a:p>
            <a:pPr marL="0" indent="0">
              <a:buNone/>
            </a:pPr>
            <a:r>
              <a:rPr lang="en-US" sz="2400" b="1" dirty="0">
                <a:solidFill>
                  <a:srgbClr val="000000"/>
                </a:solidFill>
              </a:rPr>
              <a:t>Enabling Structure: </a:t>
            </a:r>
            <a:r>
              <a:rPr lang="en-US" sz="2400" dirty="0">
                <a:solidFill>
                  <a:srgbClr val="000000"/>
                </a:solidFill>
              </a:rPr>
              <a:t>Team composition, design of the work (skill variety, feedback from the work itself), and norms of conduct</a:t>
            </a:r>
          </a:p>
          <a:p>
            <a:pPr marL="0" indent="0">
              <a:buNone/>
            </a:pPr>
            <a:endParaRPr lang="en-US" sz="2400" b="1" dirty="0">
              <a:solidFill>
                <a:srgbClr val="000000"/>
              </a:solidFill>
            </a:endParaRPr>
          </a:p>
          <a:p>
            <a:pPr marL="0" indent="0">
              <a:buNone/>
            </a:pPr>
            <a:r>
              <a:rPr lang="en-US" sz="2400" b="1" dirty="0">
                <a:solidFill>
                  <a:srgbClr val="000000"/>
                </a:solidFill>
              </a:rPr>
              <a:t>Supportive context: </a:t>
            </a:r>
            <a:r>
              <a:rPr lang="en-US" sz="2400" dirty="0">
                <a:solidFill>
                  <a:srgbClr val="000000"/>
                </a:solidFill>
              </a:rPr>
              <a:t>appropriate reward system suited to team task(s), norms of conduct</a:t>
            </a:r>
            <a:endParaRPr lang="en-US" sz="2400" b="1" dirty="0">
              <a:solidFill>
                <a:srgbClr val="000000"/>
              </a:solidFill>
            </a:endParaRPr>
          </a:p>
          <a:p>
            <a:pPr marL="0" indent="0">
              <a:buNone/>
            </a:pPr>
            <a:endParaRPr lang="en-US" sz="2400" b="1" dirty="0">
              <a:solidFill>
                <a:srgbClr val="53626F"/>
              </a:solidFill>
            </a:endParaRPr>
          </a:p>
          <a:p>
            <a:pPr marL="0" indent="0">
              <a:buNone/>
            </a:pPr>
            <a:endParaRPr lang="en-US" sz="2400" b="1" dirty="0">
              <a:solidFill>
                <a:srgbClr val="53626F"/>
              </a:solidFill>
            </a:endParaRPr>
          </a:p>
        </p:txBody>
      </p:sp>
      <p:sp>
        <p:nvSpPr>
          <p:cNvPr id="9" name="Title 5"/>
          <p:cNvSpPr>
            <a:spLocks noGrp="1"/>
          </p:cNvSpPr>
          <p:nvPr>
            <p:ph type="title"/>
          </p:nvPr>
        </p:nvSpPr>
        <p:spPr>
          <a:xfrm>
            <a:off x="1778001" y="273050"/>
            <a:ext cx="1969434" cy="2012950"/>
          </a:xfrm>
          <a:ln>
            <a:solidFill>
              <a:srgbClr val="FFC301"/>
            </a:solidFill>
          </a:ln>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dirty="0">
                <a:latin typeface="Helvetica" pitchFamily="34" charset="0"/>
              </a:rPr>
              <a:t>Team Science for Multilevel Research</a:t>
            </a:r>
            <a:br>
              <a:rPr lang="en-US" dirty="0">
                <a:latin typeface="Helvetica" pitchFamily="34" charset="0"/>
              </a:rPr>
            </a:br>
            <a:endParaRPr lang="en-US" dirty="0">
              <a:latin typeface="Helvetica" pitchFamily="34" charset="0"/>
            </a:endParaRPr>
          </a:p>
        </p:txBody>
      </p:sp>
      <p:sp>
        <p:nvSpPr>
          <p:cNvPr id="2" name="TextBox 1">
            <a:extLst>
              <a:ext uri="{FF2B5EF4-FFF2-40B4-BE49-F238E27FC236}">
                <a16:creationId xmlns:a16="http://schemas.microsoft.com/office/drawing/2014/main" id="{334FBF48-859F-EA4A-B241-822F4AE4498C}"/>
              </a:ext>
            </a:extLst>
          </p:cNvPr>
          <p:cNvSpPr txBox="1"/>
          <p:nvPr/>
        </p:nvSpPr>
        <p:spPr>
          <a:xfrm>
            <a:off x="2224087" y="5955553"/>
            <a:ext cx="5200650" cy="1015663"/>
          </a:xfrm>
          <a:prstGeom prst="rect">
            <a:avLst/>
          </a:prstGeom>
          <a:noFill/>
        </p:spPr>
        <p:txBody>
          <a:bodyPr wrap="square" rtlCol="0">
            <a:spAutoFit/>
          </a:bodyPr>
          <a:lstStyle/>
          <a:p>
            <a:r>
              <a:rPr lang="en-US" sz="1400" dirty="0">
                <a:latin typeface="Helvetica"/>
                <a:cs typeface="Helvetica"/>
              </a:rPr>
              <a:t>Hackman, J. R. (2002). </a:t>
            </a:r>
            <a:r>
              <a:rPr lang="en-US" sz="1400" i="1" dirty="0">
                <a:latin typeface="Helvetica"/>
                <a:cs typeface="Helvetica"/>
              </a:rPr>
              <a:t>Leading Teams: Setting the Stage for Great Performances</a:t>
            </a:r>
            <a:r>
              <a:rPr lang="en-US" sz="1400" dirty="0">
                <a:latin typeface="Helvetica"/>
                <a:cs typeface="Helvetica"/>
              </a:rPr>
              <a:t>. Boston, MA: Harvard Business School Press  </a:t>
            </a:r>
          </a:p>
          <a:p>
            <a:endParaRPr lang="en-US" dirty="0"/>
          </a:p>
        </p:txBody>
      </p:sp>
    </p:spTree>
    <p:extLst>
      <p:ext uri="{BB962C8B-B14F-4D97-AF65-F5344CB8AC3E}">
        <p14:creationId xmlns:p14="http://schemas.microsoft.com/office/powerpoint/2010/main" val="125480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968750" y="273051"/>
            <a:ext cx="6413500" cy="5712244"/>
          </a:xfrm>
        </p:spPr>
        <p:txBody>
          <a:bodyPr>
            <a:normAutofit fontScale="85000" lnSpcReduction="20000"/>
          </a:bodyPr>
          <a:lstStyle/>
          <a:p>
            <a:pPr marL="0" indent="0" algn="ctr">
              <a:buNone/>
            </a:pPr>
            <a:r>
              <a:rPr lang="en-US" sz="2400" b="1" dirty="0">
                <a:solidFill>
                  <a:srgbClr val="000000"/>
                </a:solidFill>
              </a:rPr>
              <a:t>Team Process Losses vs. Gains That Occur When “Enabling Conditions” are Insufficient vs. Robust</a:t>
            </a:r>
          </a:p>
          <a:p>
            <a:endParaRPr lang="en-US" sz="2400" u="sng" dirty="0">
              <a:solidFill>
                <a:srgbClr val="000000"/>
              </a:solidFill>
            </a:endParaRPr>
          </a:p>
          <a:p>
            <a:pPr marL="0" indent="0">
              <a:buNone/>
            </a:pPr>
            <a:r>
              <a:rPr lang="en-US" sz="2400" u="sng" dirty="0">
                <a:solidFill>
                  <a:srgbClr val="000000"/>
                </a:solidFill>
              </a:rPr>
              <a:t>Effort</a:t>
            </a:r>
          </a:p>
          <a:p>
            <a:r>
              <a:rPr lang="en-US" sz="2400" dirty="0">
                <a:solidFill>
                  <a:srgbClr val="FF0000"/>
                </a:solidFill>
              </a:rPr>
              <a:t>Loss:  </a:t>
            </a:r>
            <a:r>
              <a:rPr lang="en-US" sz="2400" dirty="0">
                <a:solidFill>
                  <a:srgbClr val="000000"/>
                </a:solidFill>
              </a:rPr>
              <a:t>Social loafing by team members</a:t>
            </a:r>
          </a:p>
          <a:p>
            <a:r>
              <a:rPr lang="en-US" sz="2400" dirty="0">
                <a:solidFill>
                  <a:srgbClr val="0000FF"/>
                </a:solidFill>
              </a:rPr>
              <a:t>Gain:  </a:t>
            </a:r>
            <a:r>
              <a:rPr lang="en-US" sz="2400" dirty="0">
                <a:solidFill>
                  <a:srgbClr val="000000"/>
                </a:solidFill>
              </a:rPr>
              <a:t>Development of high shared commitment to the team and its work</a:t>
            </a:r>
          </a:p>
          <a:p>
            <a:endParaRPr lang="en-US" sz="2400" dirty="0">
              <a:solidFill>
                <a:srgbClr val="000000"/>
              </a:solidFill>
            </a:endParaRPr>
          </a:p>
          <a:p>
            <a:pPr marL="0" indent="0">
              <a:buNone/>
            </a:pPr>
            <a:r>
              <a:rPr lang="en-US" sz="2400" u="sng" dirty="0">
                <a:solidFill>
                  <a:srgbClr val="000000"/>
                </a:solidFill>
              </a:rPr>
              <a:t>Performance Strategy</a:t>
            </a:r>
          </a:p>
          <a:p>
            <a:r>
              <a:rPr lang="en-US" sz="2400" dirty="0">
                <a:solidFill>
                  <a:srgbClr val="FF0000"/>
                </a:solidFill>
              </a:rPr>
              <a:t>Loss: </a:t>
            </a:r>
            <a:r>
              <a:rPr lang="en-US" sz="2400" dirty="0">
                <a:solidFill>
                  <a:srgbClr val="000000"/>
                </a:solidFill>
              </a:rPr>
              <a:t>Mindless reliance on habitual routines</a:t>
            </a:r>
          </a:p>
          <a:p>
            <a:r>
              <a:rPr lang="en-US" sz="2400" dirty="0">
                <a:solidFill>
                  <a:srgbClr val="0000FF"/>
                </a:solidFill>
              </a:rPr>
              <a:t>Gain:  </a:t>
            </a:r>
            <a:r>
              <a:rPr lang="en-US" sz="2400" dirty="0">
                <a:solidFill>
                  <a:srgbClr val="000000"/>
                </a:solidFill>
              </a:rPr>
              <a:t>Invention of innovative, task-appropriate work procedures</a:t>
            </a:r>
          </a:p>
          <a:p>
            <a:endParaRPr lang="en-US" sz="2400" dirty="0">
              <a:solidFill>
                <a:srgbClr val="000000"/>
              </a:solidFill>
            </a:endParaRPr>
          </a:p>
          <a:p>
            <a:pPr marL="0" indent="0">
              <a:buNone/>
            </a:pPr>
            <a:r>
              <a:rPr lang="en-US" sz="2400" u="sng" dirty="0">
                <a:solidFill>
                  <a:srgbClr val="000000"/>
                </a:solidFill>
              </a:rPr>
              <a:t>Knowledge and Skill</a:t>
            </a:r>
          </a:p>
          <a:p>
            <a:r>
              <a:rPr lang="en-US" sz="2400" dirty="0">
                <a:solidFill>
                  <a:srgbClr val="FF0000"/>
                </a:solidFill>
              </a:rPr>
              <a:t>Loss:  </a:t>
            </a:r>
            <a:r>
              <a:rPr lang="en-US" sz="2400" dirty="0">
                <a:solidFill>
                  <a:srgbClr val="000000"/>
                </a:solidFill>
              </a:rPr>
              <a:t>Inappropriate weighting of members contributions</a:t>
            </a:r>
          </a:p>
          <a:p>
            <a:r>
              <a:rPr lang="en-US" sz="2400" dirty="0">
                <a:solidFill>
                  <a:srgbClr val="0000FF"/>
                </a:solidFill>
              </a:rPr>
              <a:t>Gain:  </a:t>
            </a:r>
            <a:r>
              <a:rPr lang="en-US" sz="2400" dirty="0">
                <a:solidFill>
                  <a:srgbClr val="000000"/>
                </a:solidFill>
              </a:rPr>
              <a:t>Sharing of knowledge and development of member skills</a:t>
            </a:r>
          </a:p>
          <a:p>
            <a:pPr marL="0" indent="0">
              <a:buNone/>
            </a:pPr>
            <a:endParaRPr lang="en-US" sz="2400" b="1" dirty="0">
              <a:solidFill>
                <a:srgbClr val="53626F"/>
              </a:solidFill>
            </a:endParaRPr>
          </a:p>
        </p:txBody>
      </p:sp>
      <p:sp>
        <p:nvSpPr>
          <p:cNvPr id="6" name="TextBox 5">
            <a:extLst>
              <a:ext uri="{FF2B5EF4-FFF2-40B4-BE49-F238E27FC236}">
                <a16:creationId xmlns:a16="http://schemas.microsoft.com/office/drawing/2014/main" id="{A0BFE3FF-DE32-A646-A398-3848347C3F7E}"/>
              </a:ext>
            </a:extLst>
          </p:cNvPr>
          <p:cNvSpPr txBox="1"/>
          <p:nvPr/>
        </p:nvSpPr>
        <p:spPr>
          <a:xfrm>
            <a:off x="2224087" y="5955553"/>
            <a:ext cx="5200650" cy="1015663"/>
          </a:xfrm>
          <a:prstGeom prst="rect">
            <a:avLst/>
          </a:prstGeom>
          <a:noFill/>
        </p:spPr>
        <p:txBody>
          <a:bodyPr wrap="square" rtlCol="0">
            <a:spAutoFit/>
          </a:bodyPr>
          <a:lstStyle/>
          <a:p>
            <a:r>
              <a:rPr lang="en-US" sz="1400" dirty="0">
                <a:latin typeface="Helvetica"/>
                <a:cs typeface="Helvetica"/>
              </a:rPr>
              <a:t>Hackman, J. R. (2002). </a:t>
            </a:r>
            <a:r>
              <a:rPr lang="en-US" sz="1400" i="1" dirty="0">
                <a:latin typeface="Helvetica"/>
                <a:cs typeface="Helvetica"/>
              </a:rPr>
              <a:t>Leading Teams: Setting the Stage for Great Performances</a:t>
            </a:r>
            <a:r>
              <a:rPr lang="en-US" sz="1400" dirty="0">
                <a:latin typeface="Helvetica"/>
                <a:cs typeface="Helvetica"/>
              </a:rPr>
              <a:t>. Boston, MA: Harvard Business School Press  </a:t>
            </a:r>
          </a:p>
          <a:p>
            <a:endParaRPr lang="en-US" dirty="0"/>
          </a:p>
        </p:txBody>
      </p:sp>
      <p:sp>
        <p:nvSpPr>
          <p:cNvPr id="12" name="Title 5">
            <a:extLst>
              <a:ext uri="{FF2B5EF4-FFF2-40B4-BE49-F238E27FC236}">
                <a16:creationId xmlns:a16="http://schemas.microsoft.com/office/drawing/2014/main" id="{3C8BC751-EBCE-AF47-91CF-29198B5A466B}"/>
              </a:ext>
            </a:extLst>
          </p:cNvPr>
          <p:cNvSpPr>
            <a:spLocks noGrp="1"/>
          </p:cNvSpPr>
          <p:nvPr>
            <p:ph type="title"/>
          </p:nvPr>
        </p:nvSpPr>
        <p:spPr>
          <a:xfrm>
            <a:off x="1641987" y="273050"/>
            <a:ext cx="2182761" cy="1791725"/>
          </a:xfrm>
          <a:ln>
            <a:solidFill>
              <a:srgbClr val="FFC301"/>
            </a:solidFill>
          </a:ln>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dirty="0">
                <a:latin typeface="Helvetica" pitchFamily="34" charset="0"/>
              </a:rPr>
              <a:t>Team Science for Multilevel Research</a:t>
            </a:r>
            <a:br>
              <a:rPr lang="en-US" dirty="0">
                <a:latin typeface="Helvetica" pitchFamily="34" charset="0"/>
              </a:rPr>
            </a:br>
            <a:endParaRPr lang="en-US" dirty="0">
              <a:latin typeface="Helvetica" pitchFamily="34" charset="0"/>
            </a:endParaRPr>
          </a:p>
        </p:txBody>
      </p:sp>
    </p:spTree>
    <p:extLst>
      <p:ext uri="{BB962C8B-B14F-4D97-AF65-F5344CB8AC3E}">
        <p14:creationId xmlns:p14="http://schemas.microsoft.com/office/powerpoint/2010/main" val="18316485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984625" y="273051"/>
            <a:ext cx="6397625" cy="5712244"/>
          </a:xfrm>
        </p:spPr>
        <p:txBody>
          <a:bodyPr>
            <a:normAutofit/>
          </a:bodyPr>
          <a:lstStyle/>
          <a:p>
            <a:pPr marL="0" indent="0">
              <a:buNone/>
            </a:pPr>
            <a:endParaRPr lang="en-US" sz="2400" b="1" dirty="0">
              <a:solidFill>
                <a:srgbClr val="53626F"/>
              </a:solidFill>
            </a:endParaRPr>
          </a:p>
          <a:p>
            <a:pPr marL="0" indent="0">
              <a:buNone/>
            </a:pPr>
            <a:endParaRPr lang="en-US" sz="2400" b="1" dirty="0">
              <a:solidFill>
                <a:srgbClr val="53626F"/>
              </a:solidFill>
            </a:endParaRPr>
          </a:p>
        </p:txBody>
      </p:sp>
      <p:sp>
        <p:nvSpPr>
          <p:cNvPr id="6" name="Content Placeholder 5"/>
          <p:cNvSpPr txBox="1">
            <a:spLocks/>
          </p:cNvSpPr>
          <p:nvPr/>
        </p:nvSpPr>
        <p:spPr bwMode="auto">
          <a:xfrm>
            <a:off x="3984625" y="273051"/>
            <a:ext cx="6397625" cy="5000625"/>
          </a:xfrm>
          <a:prstGeom prst="rect">
            <a:avLst/>
          </a:prstGeom>
          <a:noFill/>
          <a:ln w="9525">
            <a:noFill/>
            <a:miter lim="800000"/>
            <a:headEnd/>
            <a:tailEnd/>
          </a:ln>
        </p:spPr>
        <p:txBody>
          <a:bodyPr>
            <a:prstTxWarp prst="textNoShape">
              <a:avLst/>
            </a:prstTxWarp>
          </a:bodyPr>
          <a:lstStyle/>
          <a:p>
            <a:pPr marL="342900" indent="-342900" algn="ctr">
              <a:lnSpc>
                <a:spcPct val="80000"/>
              </a:lnSpc>
              <a:spcBef>
                <a:spcPct val="20000"/>
              </a:spcBef>
            </a:pPr>
            <a:r>
              <a:rPr lang="en-US" sz="2200" b="1" dirty="0">
                <a:solidFill>
                  <a:srgbClr val="000000"/>
                </a:solidFill>
                <a:latin typeface="Helvetica"/>
                <a:cs typeface="Helvetica"/>
              </a:rPr>
              <a:t>Team Coaching</a:t>
            </a:r>
            <a:endParaRPr lang="en-US" sz="2200" b="1" dirty="0">
              <a:latin typeface="Helvetica"/>
              <a:cs typeface="Helvetica"/>
            </a:endParaRPr>
          </a:p>
          <a:p>
            <a:pPr marL="342900" indent="-342900">
              <a:lnSpc>
                <a:spcPct val="80000"/>
              </a:lnSpc>
              <a:spcBef>
                <a:spcPct val="20000"/>
              </a:spcBef>
            </a:pPr>
            <a:endParaRPr lang="en-US" sz="2200" b="1" dirty="0">
              <a:latin typeface="Helvetica"/>
              <a:cs typeface="Helvetica"/>
            </a:endParaRPr>
          </a:p>
          <a:p>
            <a:pPr marL="342900" indent="-342900">
              <a:lnSpc>
                <a:spcPct val="80000"/>
              </a:lnSpc>
              <a:spcBef>
                <a:spcPct val="20000"/>
              </a:spcBef>
            </a:pPr>
            <a:r>
              <a:rPr lang="en-US" sz="2200" b="1" dirty="0">
                <a:latin typeface="Helvetica"/>
                <a:cs typeface="Helvetica"/>
              </a:rPr>
              <a:t>Address Effort – motivational</a:t>
            </a:r>
          </a:p>
          <a:p>
            <a:pPr marL="342900" indent="-342900">
              <a:lnSpc>
                <a:spcPct val="80000"/>
              </a:lnSpc>
              <a:spcBef>
                <a:spcPct val="20000"/>
              </a:spcBef>
              <a:buFont typeface="Arial" pitchFamily="-107" charset="0"/>
              <a:buChar char="•"/>
            </a:pPr>
            <a:r>
              <a:rPr lang="en-US" sz="2200" dirty="0">
                <a:latin typeface="Helvetica"/>
                <a:cs typeface="Helvetica"/>
              </a:rPr>
              <a:t>Minimize the free riding</a:t>
            </a:r>
          </a:p>
          <a:p>
            <a:pPr marL="342900" indent="-342900">
              <a:lnSpc>
                <a:spcPct val="80000"/>
              </a:lnSpc>
              <a:spcBef>
                <a:spcPct val="20000"/>
              </a:spcBef>
              <a:buFont typeface="Arial" pitchFamily="-107" charset="0"/>
              <a:buChar char="•"/>
            </a:pPr>
            <a:r>
              <a:rPr lang="en-US" sz="2200" dirty="0">
                <a:latin typeface="Helvetica"/>
                <a:cs typeface="Helvetica"/>
              </a:rPr>
              <a:t>Build shared commitment to the group and its work</a:t>
            </a:r>
          </a:p>
          <a:p>
            <a:pPr marL="342900" indent="-342900">
              <a:lnSpc>
                <a:spcPct val="80000"/>
              </a:lnSpc>
              <a:spcBef>
                <a:spcPct val="20000"/>
              </a:spcBef>
              <a:buFont typeface="Arial" pitchFamily="-107" charset="0"/>
              <a:buChar char="•"/>
            </a:pPr>
            <a:endParaRPr lang="en-US" sz="2200" dirty="0">
              <a:latin typeface="Helvetica"/>
              <a:cs typeface="Helvetica"/>
            </a:endParaRPr>
          </a:p>
          <a:p>
            <a:pPr marL="342900" indent="-342900">
              <a:lnSpc>
                <a:spcPct val="80000"/>
              </a:lnSpc>
              <a:spcBef>
                <a:spcPct val="20000"/>
              </a:spcBef>
            </a:pPr>
            <a:r>
              <a:rPr lang="en-US" sz="2200" b="1" dirty="0">
                <a:solidFill>
                  <a:srgbClr val="000000"/>
                </a:solidFill>
                <a:latin typeface="Helvetica"/>
                <a:cs typeface="Helvetica"/>
              </a:rPr>
              <a:t>Address Performance strategy - consultative</a:t>
            </a:r>
          </a:p>
          <a:p>
            <a:pPr marL="342900" indent="-342900">
              <a:lnSpc>
                <a:spcPct val="80000"/>
              </a:lnSpc>
              <a:spcBef>
                <a:spcPct val="20000"/>
              </a:spcBef>
              <a:buFont typeface="Arial" pitchFamily="-107" charset="0"/>
              <a:buChar char="•"/>
            </a:pPr>
            <a:r>
              <a:rPr lang="en-US" sz="2200" dirty="0">
                <a:solidFill>
                  <a:srgbClr val="000000"/>
                </a:solidFill>
                <a:latin typeface="Helvetica"/>
                <a:cs typeface="Helvetica"/>
              </a:rPr>
              <a:t>Minimize thoughtless reliance on habitual routine</a:t>
            </a:r>
          </a:p>
          <a:p>
            <a:pPr marL="342900" indent="-342900">
              <a:lnSpc>
                <a:spcPct val="80000"/>
              </a:lnSpc>
              <a:spcBef>
                <a:spcPct val="20000"/>
              </a:spcBef>
              <a:buFont typeface="Arial" pitchFamily="-107" charset="0"/>
              <a:buChar char="•"/>
            </a:pPr>
            <a:r>
              <a:rPr lang="en-US" sz="2200" dirty="0">
                <a:solidFill>
                  <a:srgbClr val="000000"/>
                </a:solidFill>
                <a:latin typeface="Helvetica"/>
                <a:cs typeface="Helvetica"/>
              </a:rPr>
              <a:t>Foster the invention of ways of preceding with work</a:t>
            </a:r>
          </a:p>
          <a:p>
            <a:pPr marL="342900" indent="-342900">
              <a:lnSpc>
                <a:spcPct val="80000"/>
              </a:lnSpc>
              <a:spcBef>
                <a:spcPct val="20000"/>
              </a:spcBef>
              <a:buFont typeface="Arial" pitchFamily="-107" charset="0"/>
              <a:buChar char="•"/>
            </a:pPr>
            <a:endParaRPr lang="en-US" sz="2200" dirty="0">
              <a:solidFill>
                <a:srgbClr val="000000"/>
              </a:solidFill>
              <a:latin typeface="Helvetica"/>
              <a:cs typeface="Helvetica"/>
            </a:endParaRPr>
          </a:p>
          <a:p>
            <a:pPr marL="342900" indent="-342900">
              <a:lnSpc>
                <a:spcPct val="80000"/>
              </a:lnSpc>
              <a:spcBef>
                <a:spcPct val="20000"/>
              </a:spcBef>
            </a:pPr>
            <a:r>
              <a:rPr lang="en-US" sz="2200" dirty="0">
                <a:solidFill>
                  <a:srgbClr val="000000"/>
                </a:solidFill>
                <a:latin typeface="Helvetica"/>
                <a:cs typeface="Helvetica"/>
              </a:rPr>
              <a:t> </a:t>
            </a:r>
            <a:r>
              <a:rPr lang="en-US" sz="2200" b="1" dirty="0">
                <a:solidFill>
                  <a:srgbClr val="000000"/>
                </a:solidFill>
                <a:latin typeface="Helvetica"/>
                <a:cs typeface="Helvetica"/>
              </a:rPr>
              <a:t>Address knowledge and skills - educational</a:t>
            </a:r>
          </a:p>
          <a:p>
            <a:pPr marL="342900" indent="-342900">
              <a:lnSpc>
                <a:spcPct val="80000"/>
              </a:lnSpc>
              <a:spcBef>
                <a:spcPct val="20000"/>
              </a:spcBef>
              <a:buFont typeface="Arial" pitchFamily="-107" charset="0"/>
              <a:buChar char="•"/>
            </a:pPr>
            <a:r>
              <a:rPr lang="en-US" sz="2200" dirty="0">
                <a:solidFill>
                  <a:srgbClr val="000000"/>
                </a:solidFill>
                <a:latin typeface="Helvetica"/>
                <a:cs typeface="Helvetica"/>
              </a:rPr>
              <a:t>Minimize suboptimal weighting of members’ contributions</a:t>
            </a:r>
          </a:p>
          <a:p>
            <a:pPr marL="342900" indent="-342900">
              <a:lnSpc>
                <a:spcPct val="80000"/>
              </a:lnSpc>
              <a:spcBef>
                <a:spcPct val="20000"/>
              </a:spcBef>
              <a:buFont typeface="Arial" pitchFamily="-107" charset="0"/>
              <a:buChar char="•"/>
            </a:pPr>
            <a:r>
              <a:rPr lang="en-US" sz="2200" dirty="0">
                <a:solidFill>
                  <a:srgbClr val="000000"/>
                </a:solidFill>
                <a:latin typeface="Helvetica"/>
                <a:cs typeface="Helvetica"/>
              </a:rPr>
              <a:t>Foster development of members’ knowledge and skills</a:t>
            </a:r>
          </a:p>
          <a:p>
            <a:pPr marL="342900" indent="-342900">
              <a:lnSpc>
                <a:spcPct val="80000"/>
              </a:lnSpc>
              <a:spcBef>
                <a:spcPct val="20000"/>
              </a:spcBef>
              <a:buFont typeface="Arial" pitchFamily="-107" charset="0"/>
              <a:buChar char="•"/>
            </a:pPr>
            <a:endParaRPr lang="en-US" dirty="0">
              <a:solidFill>
                <a:srgbClr val="000000"/>
              </a:solidFill>
              <a:latin typeface="Calibri" pitchFamily="-107" charset="0"/>
            </a:endParaRPr>
          </a:p>
        </p:txBody>
      </p:sp>
      <p:sp>
        <p:nvSpPr>
          <p:cNvPr id="8" name="TextBox 7">
            <a:extLst>
              <a:ext uri="{FF2B5EF4-FFF2-40B4-BE49-F238E27FC236}">
                <a16:creationId xmlns:a16="http://schemas.microsoft.com/office/drawing/2014/main" id="{D6619CE8-CB17-E24A-AA28-AD8A2D1F0682}"/>
              </a:ext>
            </a:extLst>
          </p:cNvPr>
          <p:cNvSpPr txBox="1"/>
          <p:nvPr/>
        </p:nvSpPr>
        <p:spPr>
          <a:xfrm>
            <a:off x="1749425" y="5985296"/>
            <a:ext cx="5200650" cy="1015663"/>
          </a:xfrm>
          <a:prstGeom prst="rect">
            <a:avLst/>
          </a:prstGeom>
          <a:noFill/>
        </p:spPr>
        <p:txBody>
          <a:bodyPr wrap="square" rtlCol="0">
            <a:spAutoFit/>
          </a:bodyPr>
          <a:lstStyle/>
          <a:p>
            <a:r>
              <a:rPr lang="en-US" sz="1400" dirty="0">
                <a:latin typeface="Helvetica"/>
                <a:cs typeface="Helvetica"/>
              </a:rPr>
              <a:t>Hackman, J. R. (2002). </a:t>
            </a:r>
            <a:r>
              <a:rPr lang="en-US" sz="1400" i="1" dirty="0">
                <a:latin typeface="Helvetica"/>
                <a:cs typeface="Helvetica"/>
              </a:rPr>
              <a:t>Leading Teams: Setting the Stage for Great Performances</a:t>
            </a:r>
            <a:r>
              <a:rPr lang="en-US" sz="1400" dirty="0">
                <a:latin typeface="Helvetica"/>
                <a:cs typeface="Helvetica"/>
              </a:rPr>
              <a:t>. Boston, MA: Harvard Business School Press  </a:t>
            </a:r>
          </a:p>
          <a:p>
            <a:endParaRPr lang="en-US" dirty="0"/>
          </a:p>
        </p:txBody>
      </p:sp>
      <p:sp>
        <p:nvSpPr>
          <p:cNvPr id="11" name="Title 5">
            <a:extLst>
              <a:ext uri="{FF2B5EF4-FFF2-40B4-BE49-F238E27FC236}">
                <a16:creationId xmlns:a16="http://schemas.microsoft.com/office/drawing/2014/main" id="{2E28172D-67B4-8849-9A3F-144EE15E5FE7}"/>
              </a:ext>
            </a:extLst>
          </p:cNvPr>
          <p:cNvSpPr>
            <a:spLocks noGrp="1"/>
          </p:cNvSpPr>
          <p:nvPr>
            <p:ph type="title"/>
          </p:nvPr>
        </p:nvSpPr>
        <p:spPr>
          <a:xfrm>
            <a:off x="1641987" y="273050"/>
            <a:ext cx="2182761" cy="1791725"/>
          </a:xfrm>
          <a:ln>
            <a:solidFill>
              <a:srgbClr val="FFC301"/>
            </a:solidFill>
          </a:ln>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dirty="0">
                <a:latin typeface="Helvetica" pitchFamily="34" charset="0"/>
              </a:rPr>
              <a:t>Team Science for Multilevel Research</a:t>
            </a:r>
            <a:br>
              <a:rPr lang="en-US" dirty="0">
                <a:latin typeface="Helvetica" pitchFamily="34" charset="0"/>
              </a:rPr>
            </a:br>
            <a:endParaRPr lang="en-US" dirty="0">
              <a:latin typeface="Helvetica" pitchFamily="34" charset="0"/>
            </a:endParaRPr>
          </a:p>
        </p:txBody>
      </p:sp>
    </p:spTree>
    <p:extLst>
      <p:ext uri="{BB962C8B-B14F-4D97-AF65-F5344CB8AC3E}">
        <p14:creationId xmlns:p14="http://schemas.microsoft.com/office/powerpoint/2010/main" val="3882166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281949" y="273051"/>
            <a:ext cx="5899355" cy="6045199"/>
          </a:xfrm>
        </p:spPr>
        <p:txBody>
          <a:bodyPr>
            <a:normAutofit fontScale="92500" lnSpcReduction="10000"/>
          </a:bodyPr>
          <a:lstStyle/>
          <a:p>
            <a:pPr marL="0" indent="0" algn="ctr">
              <a:spcBef>
                <a:spcPts val="1080"/>
              </a:spcBef>
              <a:buNone/>
            </a:pPr>
            <a:r>
              <a:rPr lang="en-US" sz="2100" b="1" dirty="0">
                <a:solidFill>
                  <a:srgbClr val="000000"/>
                </a:solidFill>
              </a:rPr>
              <a:t>Key Team Science Concepts </a:t>
            </a:r>
          </a:p>
          <a:p>
            <a:pPr marL="0" indent="0" algn="ctr">
              <a:spcBef>
                <a:spcPts val="1080"/>
              </a:spcBef>
              <a:buNone/>
            </a:pPr>
            <a:r>
              <a:rPr lang="en-US" sz="2100" b="1" dirty="0">
                <a:solidFill>
                  <a:srgbClr val="000000"/>
                </a:solidFill>
              </a:rPr>
              <a:t>for Multilevel Research</a:t>
            </a:r>
          </a:p>
          <a:p>
            <a:pPr marL="0" indent="0">
              <a:buNone/>
            </a:pPr>
            <a:endParaRPr lang="en-US" sz="2100" b="1" dirty="0">
              <a:solidFill>
                <a:srgbClr val="000000"/>
              </a:solidFill>
            </a:endParaRPr>
          </a:p>
          <a:p>
            <a:pPr marL="0" indent="0">
              <a:buNone/>
            </a:pPr>
            <a:r>
              <a:rPr lang="en-US" sz="2100" b="1" dirty="0">
                <a:solidFill>
                  <a:srgbClr val="000000"/>
                </a:solidFill>
              </a:rPr>
              <a:t>Team Structure</a:t>
            </a:r>
          </a:p>
          <a:p>
            <a:pPr>
              <a:spcBef>
                <a:spcPts val="1080"/>
              </a:spcBef>
            </a:pPr>
            <a:r>
              <a:rPr lang="en-US" sz="2100" dirty="0">
                <a:solidFill>
                  <a:srgbClr val="000000"/>
                </a:solidFill>
              </a:rPr>
              <a:t>Team Size (large teams and diffuse accountability)</a:t>
            </a:r>
          </a:p>
          <a:p>
            <a:pPr>
              <a:spcBef>
                <a:spcPts val="1080"/>
              </a:spcBef>
            </a:pPr>
            <a:r>
              <a:rPr lang="en-US" sz="2100" dirty="0">
                <a:solidFill>
                  <a:srgbClr val="000000"/>
                </a:solidFill>
              </a:rPr>
              <a:t>Team Diversity </a:t>
            </a:r>
          </a:p>
          <a:p>
            <a:pPr>
              <a:spcBef>
                <a:spcPts val="1080"/>
              </a:spcBef>
            </a:pPr>
            <a:r>
              <a:rPr lang="en-US" sz="2100" dirty="0">
                <a:solidFill>
                  <a:srgbClr val="000000"/>
                </a:solidFill>
              </a:rPr>
              <a:t>Task Redundancy / Work Design</a:t>
            </a:r>
          </a:p>
          <a:p>
            <a:pPr>
              <a:spcBef>
                <a:spcPts val="1080"/>
              </a:spcBef>
            </a:pPr>
            <a:r>
              <a:rPr lang="en-US" sz="2100" dirty="0">
                <a:solidFill>
                  <a:srgbClr val="000000"/>
                </a:solidFill>
              </a:rPr>
              <a:t>Structured communication (vs. ad hoc)</a:t>
            </a:r>
          </a:p>
          <a:p>
            <a:pPr>
              <a:spcBef>
                <a:spcPts val="1080"/>
              </a:spcBef>
            </a:pPr>
            <a:r>
              <a:rPr lang="en-US" sz="2100" dirty="0">
                <a:solidFill>
                  <a:srgbClr val="000000"/>
                </a:solidFill>
              </a:rPr>
              <a:t>Transactive memory systems</a:t>
            </a:r>
          </a:p>
          <a:p>
            <a:pPr>
              <a:spcBef>
                <a:spcPts val="1080"/>
              </a:spcBef>
            </a:pPr>
            <a:r>
              <a:rPr lang="en-US" sz="2100" dirty="0">
                <a:solidFill>
                  <a:srgbClr val="000000"/>
                </a:solidFill>
              </a:rPr>
              <a:t>Multi-team systems</a:t>
            </a:r>
          </a:p>
          <a:p>
            <a:pPr marL="0" indent="0">
              <a:spcBef>
                <a:spcPts val="1080"/>
              </a:spcBef>
              <a:buNone/>
            </a:pPr>
            <a:endParaRPr lang="en-US" sz="2100" dirty="0">
              <a:solidFill>
                <a:srgbClr val="000000"/>
              </a:solidFill>
            </a:endParaRPr>
          </a:p>
          <a:p>
            <a:pPr marL="0" indent="0">
              <a:buNone/>
            </a:pPr>
            <a:r>
              <a:rPr lang="en-US" sz="2100" b="1" dirty="0">
                <a:solidFill>
                  <a:srgbClr val="000000"/>
                </a:solidFill>
              </a:rPr>
              <a:t>Team Processes/ Functioning</a:t>
            </a:r>
          </a:p>
          <a:p>
            <a:pPr>
              <a:spcBef>
                <a:spcPts val="1056"/>
              </a:spcBef>
            </a:pPr>
            <a:r>
              <a:rPr lang="en-US" sz="2100" dirty="0">
                <a:solidFill>
                  <a:srgbClr val="000000"/>
                </a:solidFill>
              </a:rPr>
              <a:t>Team Participation (participation of members with low professional status)</a:t>
            </a:r>
          </a:p>
          <a:p>
            <a:pPr>
              <a:spcBef>
                <a:spcPts val="1056"/>
              </a:spcBef>
            </a:pPr>
            <a:r>
              <a:rPr lang="en-US" sz="2100" dirty="0">
                <a:solidFill>
                  <a:srgbClr val="000000"/>
                </a:solidFill>
              </a:rPr>
              <a:t>Relational / Task Coordination</a:t>
            </a:r>
          </a:p>
          <a:p>
            <a:pPr>
              <a:spcBef>
                <a:spcPts val="1056"/>
              </a:spcBef>
            </a:pPr>
            <a:r>
              <a:rPr lang="en-US" sz="2100" dirty="0">
                <a:solidFill>
                  <a:srgbClr val="000000"/>
                </a:solidFill>
              </a:rPr>
              <a:t>Psychological Safety (at the team level)</a:t>
            </a:r>
          </a:p>
          <a:p>
            <a:endParaRPr lang="en-US" sz="2000" dirty="0">
              <a:solidFill>
                <a:srgbClr val="FDB515"/>
              </a:solidFill>
            </a:endParaRPr>
          </a:p>
        </p:txBody>
      </p:sp>
      <p:sp>
        <p:nvSpPr>
          <p:cNvPr id="11" name="Title 5">
            <a:extLst>
              <a:ext uri="{FF2B5EF4-FFF2-40B4-BE49-F238E27FC236}">
                <a16:creationId xmlns:a16="http://schemas.microsoft.com/office/drawing/2014/main" id="{54F83E28-2A73-9642-9932-1C9268E5D831}"/>
              </a:ext>
            </a:extLst>
          </p:cNvPr>
          <p:cNvSpPr>
            <a:spLocks noGrp="1"/>
          </p:cNvSpPr>
          <p:nvPr>
            <p:ph type="title"/>
          </p:nvPr>
        </p:nvSpPr>
        <p:spPr>
          <a:xfrm>
            <a:off x="1641987" y="273050"/>
            <a:ext cx="2182761" cy="1791725"/>
          </a:xfrm>
          <a:ln>
            <a:solidFill>
              <a:srgbClr val="FFC301"/>
            </a:solidFill>
          </a:ln>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dirty="0">
                <a:latin typeface="Helvetica" pitchFamily="34" charset="0"/>
              </a:rPr>
              <a:t>Team Science for Multilevel Research</a:t>
            </a:r>
            <a:br>
              <a:rPr lang="en-US" dirty="0">
                <a:latin typeface="Helvetica" pitchFamily="34" charset="0"/>
              </a:rPr>
            </a:br>
            <a:endParaRPr lang="en-US" dirty="0">
              <a:latin typeface="Helvetica" pitchFamily="34" charset="0"/>
            </a:endParaRPr>
          </a:p>
        </p:txBody>
      </p:sp>
    </p:spTree>
    <p:extLst>
      <p:ext uri="{BB962C8B-B14F-4D97-AF65-F5344CB8AC3E}">
        <p14:creationId xmlns:p14="http://schemas.microsoft.com/office/powerpoint/2010/main" val="28825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267201" y="273051"/>
            <a:ext cx="5943599" cy="5712244"/>
          </a:xfrm>
        </p:spPr>
        <p:txBody>
          <a:bodyPr>
            <a:normAutofit/>
          </a:bodyPr>
          <a:lstStyle/>
          <a:p>
            <a:pPr marL="0" indent="0">
              <a:spcBef>
                <a:spcPts val="1080"/>
              </a:spcBef>
              <a:buNone/>
            </a:pPr>
            <a:r>
              <a:rPr lang="en-US" sz="2400" b="1" dirty="0"/>
              <a:t>Implementing Team-based Care for Multilevel Interventions</a:t>
            </a:r>
          </a:p>
          <a:p>
            <a:pPr>
              <a:spcBef>
                <a:spcPts val="1080"/>
              </a:spcBef>
            </a:pPr>
            <a:r>
              <a:rPr lang="en-US" sz="2400" dirty="0"/>
              <a:t>Randomized trials of team-based approaches consistently demonstrate improved processes of care and patient outcomes, </a:t>
            </a:r>
            <a:r>
              <a:rPr lang="en-US" sz="2400" i="1" dirty="0">
                <a:solidFill>
                  <a:srgbClr val="0000FF"/>
                </a:solidFill>
              </a:rPr>
              <a:t>but clinical and organizational context matter!</a:t>
            </a:r>
            <a:endParaRPr lang="en-US" sz="2000" i="1" dirty="0">
              <a:solidFill>
                <a:srgbClr val="0000FF"/>
              </a:solidFill>
            </a:endParaRPr>
          </a:p>
          <a:p>
            <a:pPr>
              <a:spcBef>
                <a:spcPts val="1080"/>
              </a:spcBef>
            </a:pPr>
            <a:r>
              <a:rPr lang="en-US" sz="2400" dirty="0"/>
              <a:t>Implementation of </a:t>
            </a:r>
            <a:r>
              <a:rPr lang="en-US" sz="2400" dirty="0" err="1"/>
              <a:t>interprofessional</a:t>
            </a:r>
            <a:r>
              <a:rPr lang="en-US" sz="2400" dirty="0"/>
              <a:t> teams in routine settings can be a disruptive organizational change</a:t>
            </a:r>
          </a:p>
          <a:p>
            <a:pPr>
              <a:spcBef>
                <a:spcPts val="1080"/>
              </a:spcBef>
            </a:pPr>
            <a:r>
              <a:rPr lang="en-US" sz="2400" dirty="0"/>
              <a:t>Patients experiences of team-based primary care highlight challenges of implementing teams in ways that are value added to patients’ experiences</a:t>
            </a:r>
            <a:endParaRPr lang="en-US" sz="2000" dirty="0"/>
          </a:p>
        </p:txBody>
      </p:sp>
      <p:sp>
        <p:nvSpPr>
          <p:cNvPr id="11" name="Title 5">
            <a:extLst>
              <a:ext uri="{FF2B5EF4-FFF2-40B4-BE49-F238E27FC236}">
                <a16:creationId xmlns:a16="http://schemas.microsoft.com/office/drawing/2014/main" id="{AE014F56-BDD4-B049-AEA5-7348D4BB1948}"/>
              </a:ext>
            </a:extLst>
          </p:cNvPr>
          <p:cNvSpPr>
            <a:spLocks noGrp="1"/>
          </p:cNvSpPr>
          <p:nvPr>
            <p:ph type="title"/>
          </p:nvPr>
        </p:nvSpPr>
        <p:spPr>
          <a:xfrm>
            <a:off x="1641987" y="273050"/>
            <a:ext cx="2182761" cy="1791725"/>
          </a:xfrm>
          <a:ln>
            <a:solidFill>
              <a:srgbClr val="FFC301"/>
            </a:solidFill>
          </a:ln>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dirty="0">
                <a:latin typeface="Helvetica" pitchFamily="34" charset="0"/>
              </a:rPr>
              <a:t>Team Science for Multilevel Research</a:t>
            </a:r>
            <a:br>
              <a:rPr lang="en-US" dirty="0">
                <a:latin typeface="Helvetica" pitchFamily="34" charset="0"/>
              </a:rPr>
            </a:br>
            <a:endParaRPr lang="en-US" dirty="0">
              <a:latin typeface="Helvetica" pitchFamily="34" charset="0"/>
            </a:endParaRPr>
          </a:p>
        </p:txBody>
      </p:sp>
    </p:spTree>
    <p:extLst>
      <p:ext uri="{BB962C8B-B14F-4D97-AF65-F5344CB8AC3E}">
        <p14:creationId xmlns:p14="http://schemas.microsoft.com/office/powerpoint/2010/main" val="10630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theory?</a:t>
            </a:r>
          </a:p>
        </p:txBody>
      </p:sp>
      <p:sp>
        <p:nvSpPr>
          <p:cNvPr id="3" name="Content Placeholder 2"/>
          <p:cNvSpPr>
            <a:spLocks noGrp="1"/>
          </p:cNvSpPr>
          <p:nvPr>
            <p:ph idx="1"/>
          </p:nvPr>
        </p:nvSpPr>
        <p:spPr/>
        <p:txBody>
          <a:bodyPr/>
          <a:lstStyle/>
          <a:p>
            <a:r>
              <a:rPr lang="en-US" dirty="0"/>
              <a:t>“…A set of analytical principles or statements designed to structure our observation, understanding and explanation of the world...” (Wacker, 1998)</a:t>
            </a:r>
          </a:p>
          <a:p>
            <a:r>
              <a:rPr lang="en-US" dirty="0"/>
              <a:t>Proposes </a:t>
            </a:r>
            <a:r>
              <a:rPr lang="en-US" u="sng" dirty="0"/>
              <a:t>causal</a:t>
            </a:r>
            <a:r>
              <a:rPr lang="en-US" dirty="0"/>
              <a:t> relationships among included constructs</a:t>
            </a:r>
          </a:p>
          <a:p>
            <a:r>
              <a:rPr lang="en-US" b="1" dirty="0"/>
              <a:t>In a nutshell, theory answers </a:t>
            </a:r>
            <a:r>
              <a:rPr lang="en-US" b="1" i="1" dirty="0"/>
              <a:t>why </a:t>
            </a:r>
            <a:r>
              <a:rPr lang="en-US" b="1" dirty="0"/>
              <a:t>or </a:t>
            </a:r>
            <a:r>
              <a:rPr lang="en-US" b="1" i="1" dirty="0"/>
              <a:t>how.</a:t>
            </a:r>
            <a:endParaRPr lang="en-US" b="1" dirty="0"/>
          </a:p>
        </p:txBody>
      </p:sp>
      <p:sp>
        <p:nvSpPr>
          <p:cNvPr id="4" name="TextBox 3"/>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t>Theory overview</a:t>
            </a:r>
            <a:r>
              <a:rPr lang="en-US" sz="1600" b="1" dirty="0">
                <a:solidFill>
                  <a:schemeClr val="bg1">
                    <a:lumMod val="65000"/>
                  </a:schemeClr>
                </a:solidFill>
              </a:rPr>
              <a:t>		Theory for multilevel research		Case example		Conclusions &amp; resources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620" y="3586976"/>
            <a:ext cx="3868738" cy="3195233"/>
          </a:xfrm>
          <a:prstGeom prst="rect">
            <a:avLst/>
          </a:prstGeom>
        </p:spPr>
      </p:pic>
      <p:sp>
        <p:nvSpPr>
          <p:cNvPr id="8" name="Slide Number Placeholder 7"/>
          <p:cNvSpPr>
            <a:spLocks noGrp="1"/>
          </p:cNvSpPr>
          <p:nvPr>
            <p:ph type="sldNum" sz="quarter" idx="12"/>
          </p:nvPr>
        </p:nvSpPr>
        <p:spPr/>
        <p:txBody>
          <a:bodyPr/>
          <a:lstStyle/>
          <a:p>
            <a:fld id="{88154F60-3A0F-4A71-A5B0-7A898B34BB41}" type="slidenum">
              <a:rPr lang="en-US" smtClean="0"/>
              <a:t>6</a:t>
            </a:fld>
            <a:endParaRPr lang="en-US"/>
          </a:p>
        </p:txBody>
      </p:sp>
    </p:spTree>
    <p:extLst>
      <p:ext uri="{BB962C8B-B14F-4D97-AF65-F5344CB8AC3E}">
        <p14:creationId xmlns:p14="http://schemas.microsoft.com/office/powerpoint/2010/main" val="40273788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40218" y="197066"/>
            <a:ext cx="7711564" cy="5712244"/>
          </a:xfrm>
        </p:spPr>
        <p:txBody>
          <a:bodyPr>
            <a:normAutofit/>
          </a:bodyPr>
          <a:lstStyle/>
          <a:p>
            <a:pPr marL="0" indent="0" algn="ctr">
              <a:spcBef>
                <a:spcPts val="1080"/>
              </a:spcBef>
              <a:buNone/>
            </a:pPr>
            <a:r>
              <a:rPr lang="en-US" sz="2200" b="1" dirty="0"/>
              <a:t>Five Major Team Science Gaps that Multilevel Intervention Researchers Can Tackle</a:t>
            </a:r>
          </a:p>
        </p:txBody>
      </p:sp>
      <p:sp>
        <p:nvSpPr>
          <p:cNvPr id="2" name="TextBox 1"/>
          <p:cNvSpPr txBox="1"/>
          <p:nvPr/>
        </p:nvSpPr>
        <p:spPr>
          <a:xfrm>
            <a:off x="2152651" y="948690"/>
            <a:ext cx="7568688" cy="5355312"/>
          </a:xfrm>
          <a:prstGeom prst="rect">
            <a:avLst/>
          </a:prstGeom>
          <a:noFill/>
        </p:spPr>
        <p:txBody>
          <a:bodyPr wrap="square" rtlCol="0">
            <a:spAutoFit/>
          </a:bodyPr>
          <a:lstStyle/>
          <a:p>
            <a:endParaRPr lang="en-US" dirty="0">
              <a:latin typeface="Helvetica"/>
              <a:cs typeface="Helvetica"/>
            </a:endParaRPr>
          </a:p>
          <a:p>
            <a:pPr marL="342900" indent="-342900">
              <a:buFont typeface="+mj-lt"/>
              <a:buAutoNum type="arabicPeriod"/>
            </a:pPr>
            <a:r>
              <a:rPr lang="en-US" dirty="0">
                <a:cs typeface="Helvetica"/>
              </a:rPr>
              <a:t>Clarifying which</a:t>
            </a:r>
            <a:r>
              <a:rPr lang="en-US" b="1" dirty="0">
                <a:cs typeface="Helvetica"/>
              </a:rPr>
              <a:t> enabling conditions of team effectiveness </a:t>
            </a:r>
            <a:r>
              <a:rPr lang="en-US" dirty="0">
                <a:cs typeface="Helvetica"/>
              </a:rPr>
              <a:t>(real team, compelling direction, enabling structure, supportive context, expert coaching) impact the effectiveness/impact of </a:t>
            </a:r>
            <a:r>
              <a:rPr lang="en-US" b="1" dirty="0">
                <a:cs typeface="Helvetica"/>
              </a:rPr>
              <a:t>multilevel interventions.</a:t>
            </a:r>
          </a:p>
          <a:p>
            <a:pPr marL="342900" indent="-342900">
              <a:buFont typeface="+mj-lt"/>
              <a:buAutoNum type="arabicPeriod"/>
            </a:pPr>
            <a:endParaRPr lang="en-US" b="1" dirty="0">
              <a:cs typeface="Helvetica"/>
            </a:endParaRPr>
          </a:p>
          <a:p>
            <a:pPr marL="342900" indent="-342900">
              <a:buFont typeface="+mj-lt"/>
              <a:buAutoNum type="arabicPeriod"/>
            </a:pPr>
            <a:r>
              <a:rPr lang="en-US" dirty="0">
                <a:cs typeface="Helvetica"/>
              </a:rPr>
              <a:t>Examine the impact </a:t>
            </a:r>
            <a:r>
              <a:rPr lang="en-US" b="1" dirty="0">
                <a:cs typeface="Helvetica"/>
              </a:rPr>
              <a:t>team structures and processes </a:t>
            </a:r>
            <a:r>
              <a:rPr lang="en-US" dirty="0">
                <a:cs typeface="Helvetica"/>
              </a:rPr>
              <a:t>on implementation </a:t>
            </a:r>
            <a:r>
              <a:rPr lang="en-US" b="1" dirty="0">
                <a:cs typeface="Helvetica"/>
              </a:rPr>
              <a:t>fidelity vs. adaptability/tailoring </a:t>
            </a:r>
            <a:r>
              <a:rPr lang="en-US" dirty="0">
                <a:cs typeface="Helvetica"/>
              </a:rPr>
              <a:t>for complex multilevel interventions.</a:t>
            </a:r>
            <a:endParaRPr lang="en-US" b="1" dirty="0">
              <a:cs typeface="Helvetica"/>
            </a:endParaRPr>
          </a:p>
          <a:p>
            <a:pPr marL="342900" indent="-342900">
              <a:buFont typeface="+mj-lt"/>
              <a:buAutoNum type="arabicPeriod"/>
            </a:pPr>
            <a:endParaRPr lang="en-US" b="1" dirty="0">
              <a:cs typeface="Helvetica"/>
            </a:endParaRPr>
          </a:p>
          <a:p>
            <a:pPr marL="342900" indent="-342900">
              <a:buFont typeface="+mj-lt"/>
              <a:buAutoNum type="arabicPeriod"/>
            </a:pPr>
            <a:r>
              <a:rPr lang="en-US" dirty="0">
                <a:cs typeface="Helvetica"/>
              </a:rPr>
              <a:t>Compare the impact of implementing </a:t>
            </a:r>
            <a:r>
              <a:rPr lang="en-US" b="1" u="sng" dirty="0">
                <a:cs typeface="Helvetica"/>
              </a:rPr>
              <a:t>team</a:t>
            </a:r>
            <a:r>
              <a:rPr lang="en-US" b="1" dirty="0">
                <a:cs typeface="Helvetica"/>
              </a:rPr>
              <a:t> coaching/facilitation strategies</a:t>
            </a:r>
            <a:r>
              <a:rPr lang="en-US" dirty="0">
                <a:cs typeface="Helvetica"/>
              </a:rPr>
              <a:t> to improve the impact of multilevel interventions on patient outcomes.</a:t>
            </a:r>
          </a:p>
          <a:p>
            <a:pPr marL="342900" indent="-342900">
              <a:buFont typeface="+mj-lt"/>
              <a:buAutoNum type="arabicPeriod"/>
            </a:pPr>
            <a:endParaRPr lang="en-US" dirty="0">
              <a:cs typeface="Helvetica"/>
            </a:endParaRPr>
          </a:p>
          <a:p>
            <a:pPr marL="342900" indent="-342900">
              <a:buFont typeface="+mj-lt"/>
              <a:buAutoNum type="arabicPeriod"/>
            </a:pPr>
            <a:r>
              <a:rPr lang="en-US" dirty="0">
                <a:cs typeface="Helvetica"/>
              </a:rPr>
              <a:t>Understand how </a:t>
            </a:r>
            <a:r>
              <a:rPr lang="en-US" b="1" dirty="0">
                <a:cs typeface="Helvetica"/>
              </a:rPr>
              <a:t>coordination within multiteam systems </a:t>
            </a:r>
            <a:r>
              <a:rPr lang="en-US" dirty="0">
                <a:cs typeface="Helvetica"/>
              </a:rPr>
              <a:t>impacts the effectiveness of multilevel interventions o patient outcomes.</a:t>
            </a:r>
          </a:p>
          <a:p>
            <a:pPr marL="342900" indent="-342900">
              <a:buFont typeface="+mj-lt"/>
              <a:buAutoNum type="arabicPeriod"/>
            </a:pPr>
            <a:endParaRPr lang="en-US" dirty="0">
              <a:cs typeface="Helvetica"/>
            </a:endParaRPr>
          </a:p>
          <a:p>
            <a:pPr marL="342900" indent="-342900">
              <a:buFont typeface="+mj-lt"/>
              <a:buAutoNum type="arabicPeriod"/>
            </a:pPr>
            <a:r>
              <a:rPr lang="en-US" dirty="0">
                <a:cs typeface="Helvetica"/>
              </a:rPr>
              <a:t>How to use </a:t>
            </a:r>
            <a:r>
              <a:rPr lang="en-US" b="1" dirty="0">
                <a:cs typeface="Helvetica"/>
              </a:rPr>
              <a:t>“unobtrusive” administrative or physiologic measures </a:t>
            </a:r>
            <a:r>
              <a:rPr lang="en-US" dirty="0">
                <a:cs typeface="Helvetica"/>
              </a:rPr>
              <a:t>in multilevel research </a:t>
            </a:r>
            <a:r>
              <a:rPr lang="en-US" b="1" dirty="0">
                <a:cs typeface="Helvetica"/>
              </a:rPr>
              <a:t>to capture </a:t>
            </a:r>
            <a:r>
              <a:rPr lang="en-US" b="1" dirty="0"/>
              <a:t>high-frequency data </a:t>
            </a:r>
            <a:r>
              <a:rPr lang="en-US" dirty="0"/>
              <a:t>representing team and organizational dynamics (change over time).</a:t>
            </a:r>
          </a:p>
          <a:p>
            <a:r>
              <a:rPr lang="en-US" dirty="0">
                <a:latin typeface="Helvetica"/>
                <a:cs typeface="Helvetica"/>
              </a:rPr>
              <a:t> </a:t>
            </a:r>
          </a:p>
          <a:p>
            <a:pPr marL="285750" indent="-285750">
              <a:buFont typeface="Arial"/>
              <a:buChar char="•"/>
            </a:pPr>
            <a:endParaRPr lang="en-US" dirty="0"/>
          </a:p>
        </p:txBody>
      </p:sp>
    </p:spTree>
    <p:extLst>
      <p:ext uri="{BB962C8B-B14F-4D97-AF65-F5344CB8AC3E}">
        <p14:creationId xmlns:p14="http://schemas.microsoft.com/office/powerpoint/2010/main" val="33871251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0414" y="299002"/>
            <a:ext cx="7846142" cy="5704126"/>
          </a:xfrm>
          <a:prstGeom prst="rect">
            <a:avLst/>
          </a:prstGeom>
        </p:spPr>
        <p:txBody>
          <a:bodyPr wrap="square">
            <a:spAutoFit/>
          </a:bodyPr>
          <a:lstStyle/>
          <a:p>
            <a:pPr>
              <a:spcAft>
                <a:spcPts val="800"/>
              </a:spcAft>
            </a:pPr>
            <a:r>
              <a:rPr lang="en-US" sz="1400" b="1" dirty="0">
                <a:latin typeface="Helvetica"/>
                <a:cs typeface="Helvetica"/>
              </a:rPr>
              <a:t>Resources</a:t>
            </a:r>
          </a:p>
          <a:p>
            <a:pPr>
              <a:spcAft>
                <a:spcPts val="800"/>
              </a:spcAft>
            </a:pPr>
            <a:endParaRPr lang="en-US" sz="800" dirty="0">
              <a:latin typeface="Helvetica"/>
              <a:cs typeface="Helvetica"/>
            </a:endParaRPr>
          </a:p>
          <a:p>
            <a:pPr>
              <a:spcAft>
                <a:spcPts val="800"/>
              </a:spcAft>
            </a:pPr>
            <a:r>
              <a:rPr lang="en-US" sz="1200" dirty="0">
                <a:latin typeface="Helvetica"/>
                <a:cs typeface="Helvetica"/>
              </a:rPr>
              <a:t>Helfrich, C. D., </a:t>
            </a:r>
            <a:r>
              <a:rPr lang="en-US" sz="1200" dirty="0" err="1">
                <a:latin typeface="Helvetica"/>
                <a:cs typeface="Helvetica"/>
              </a:rPr>
              <a:t>Simonetti</a:t>
            </a:r>
            <a:r>
              <a:rPr lang="en-US" sz="1200" dirty="0">
                <a:latin typeface="Helvetica"/>
                <a:cs typeface="Helvetica"/>
              </a:rPr>
              <a:t>, J. A., Clinton, W. L., Wood, G. B., Taylor, L., </a:t>
            </a:r>
            <a:r>
              <a:rPr lang="en-US" sz="1200" dirty="0" err="1">
                <a:latin typeface="Helvetica"/>
                <a:cs typeface="Helvetica"/>
              </a:rPr>
              <a:t>Schectman</a:t>
            </a:r>
            <a:r>
              <a:rPr lang="en-US" sz="1200" dirty="0">
                <a:latin typeface="Helvetica"/>
                <a:cs typeface="Helvetica"/>
              </a:rPr>
              <a:t>, G., . . . Nelson, K. M. (2017). The Association of Team-Specific Workload and Staffing with Odds of Burnout Among VA Primary Care Team Members. </a:t>
            </a:r>
            <a:r>
              <a:rPr lang="en-US" sz="1200" i="1" dirty="0">
                <a:latin typeface="Helvetica"/>
                <a:cs typeface="Helvetica"/>
              </a:rPr>
              <a:t>J Gen Intern Med</a:t>
            </a:r>
            <a:r>
              <a:rPr lang="en-US" sz="1200" dirty="0">
                <a:latin typeface="Helvetica"/>
                <a:cs typeface="Helvetica"/>
              </a:rPr>
              <a:t>. </a:t>
            </a:r>
          </a:p>
          <a:p>
            <a:pPr>
              <a:spcAft>
                <a:spcPts val="800"/>
              </a:spcAft>
            </a:pPr>
            <a:r>
              <a:rPr lang="en-US" sz="1200" dirty="0" err="1">
                <a:latin typeface="Helvetica"/>
                <a:cs typeface="Helvetica"/>
              </a:rPr>
              <a:t>Kazi</a:t>
            </a:r>
            <a:r>
              <a:rPr lang="en-US" sz="1200" dirty="0">
                <a:latin typeface="Helvetica"/>
                <a:cs typeface="Helvetica"/>
              </a:rPr>
              <a:t> S, </a:t>
            </a:r>
            <a:r>
              <a:rPr lang="en-US" sz="1200" dirty="0" err="1">
                <a:latin typeface="Helvetica"/>
                <a:cs typeface="Helvetica"/>
              </a:rPr>
              <a:t>Khaleghzadegan</a:t>
            </a:r>
            <a:r>
              <a:rPr lang="en-US" sz="1200" dirty="0">
                <a:latin typeface="Helvetica"/>
                <a:cs typeface="Helvetica"/>
              </a:rPr>
              <a:t> S, </a:t>
            </a:r>
            <a:r>
              <a:rPr lang="en-US" sz="1200" dirty="0" err="1">
                <a:latin typeface="Helvetica"/>
                <a:cs typeface="Helvetica"/>
              </a:rPr>
              <a:t>Dinh</a:t>
            </a:r>
            <a:r>
              <a:rPr lang="en-US" sz="1200" dirty="0">
                <a:latin typeface="Helvetica"/>
                <a:cs typeface="Helvetica"/>
              </a:rPr>
              <a:t> JV, et al. Team Physiological Dynamics: A Critical Review. Hum Factors. September 2019:18720819874160. doi:10.1177/0018720819874160</a:t>
            </a:r>
          </a:p>
          <a:p>
            <a:pPr>
              <a:spcAft>
                <a:spcPts val="800"/>
              </a:spcAft>
            </a:pPr>
            <a:r>
              <a:rPr lang="en-US" sz="1200" dirty="0">
                <a:latin typeface="Helvetica"/>
                <a:cs typeface="Helvetica"/>
              </a:rPr>
              <a:t>Lemieux-Charles L, McGuire WL. What do we know about health care team effectiveness? A review of the literature. Med Care Res Rev MCRR. 2006;63(3):263-300. doi:10.1177/1077558706287003</a:t>
            </a:r>
          </a:p>
          <a:p>
            <a:pPr>
              <a:spcAft>
                <a:spcPts val="800"/>
              </a:spcAft>
            </a:pPr>
            <a:r>
              <a:rPr lang="en-US" sz="1200" dirty="0">
                <a:latin typeface="Helvetica"/>
                <a:cs typeface="Helvetica"/>
              </a:rPr>
              <a:t>Marlow, S. L., Hughes, A. M., </a:t>
            </a:r>
            <a:r>
              <a:rPr lang="en-US" sz="1200" dirty="0" err="1">
                <a:latin typeface="Helvetica"/>
                <a:cs typeface="Helvetica"/>
              </a:rPr>
              <a:t>Sonesh</a:t>
            </a:r>
            <a:r>
              <a:rPr lang="en-US" sz="1200" dirty="0">
                <a:latin typeface="Helvetica"/>
                <a:cs typeface="Helvetica"/>
              </a:rPr>
              <a:t>, S. C., Gregory, M. E., </a:t>
            </a:r>
            <a:r>
              <a:rPr lang="en-US" sz="1200" dirty="0" err="1">
                <a:latin typeface="Helvetica"/>
                <a:cs typeface="Helvetica"/>
              </a:rPr>
              <a:t>Lacerenza</a:t>
            </a:r>
            <a:r>
              <a:rPr lang="en-US" sz="1200" dirty="0">
                <a:latin typeface="Helvetica"/>
                <a:cs typeface="Helvetica"/>
              </a:rPr>
              <a:t>, C. N., </a:t>
            </a:r>
            <a:r>
              <a:rPr lang="en-US" sz="1200" dirty="0" err="1">
                <a:latin typeface="Helvetica"/>
                <a:cs typeface="Helvetica"/>
              </a:rPr>
              <a:t>Benishek</a:t>
            </a:r>
            <a:r>
              <a:rPr lang="en-US" sz="1200" dirty="0">
                <a:latin typeface="Helvetica"/>
                <a:cs typeface="Helvetica"/>
              </a:rPr>
              <a:t>, L. E., . . . Salas, E. (2017). A Systematic Review of Team Training in Health Care: Ten Questions. </a:t>
            </a:r>
            <a:r>
              <a:rPr lang="en-US" sz="1200" i="1" dirty="0" err="1">
                <a:latin typeface="Helvetica"/>
                <a:cs typeface="Helvetica"/>
              </a:rPr>
              <a:t>Jt</a:t>
            </a:r>
            <a:r>
              <a:rPr lang="en-US" sz="1200" i="1" dirty="0">
                <a:latin typeface="Helvetica"/>
                <a:cs typeface="Helvetica"/>
              </a:rPr>
              <a:t> Comm J Qual Patient </a:t>
            </a:r>
            <a:r>
              <a:rPr lang="en-US" sz="1200" i="1" dirty="0" err="1">
                <a:latin typeface="Helvetica"/>
                <a:cs typeface="Helvetica"/>
              </a:rPr>
              <a:t>Saf</a:t>
            </a:r>
            <a:r>
              <a:rPr lang="en-US" sz="1200" i="1" dirty="0">
                <a:latin typeface="Helvetica"/>
                <a:cs typeface="Helvetica"/>
              </a:rPr>
              <a:t>, 43</a:t>
            </a:r>
            <a:r>
              <a:rPr lang="en-US" sz="1200" dirty="0">
                <a:latin typeface="Helvetica"/>
                <a:cs typeface="Helvetica"/>
              </a:rPr>
              <a:t>(4), 197-204. </a:t>
            </a:r>
          </a:p>
          <a:p>
            <a:pPr>
              <a:spcAft>
                <a:spcPts val="800"/>
              </a:spcAft>
            </a:pPr>
            <a:r>
              <a:rPr lang="en-US" sz="1200" dirty="0">
                <a:latin typeface="Helvetica"/>
                <a:cs typeface="Helvetica"/>
              </a:rPr>
              <a:t>Powell BJ, Waltz TJ, </a:t>
            </a:r>
            <a:r>
              <a:rPr lang="en-US" sz="1200" dirty="0" err="1">
                <a:latin typeface="Helvetica"/>
                <a:cs typeface="Helvetica"/>
              </a:rPr>
              <a:t>Chinman</a:t>
            </a:r>
            <a:r>
              <a:rPr lang="en-US" sz="1200" dirty="0">
                <a:latin typeface="Helvetica"/>
                <a:cs typeface="Helvetica"/>
              </a:rPr>
              <a:t> MJ, et al. A refined compilation of implementation strategies: results from the Expert Recommendations for Implementing Change (ERIC) project. Implement Sci IS. 2015;10:21. doi:10.1186/s13012-015-0209-1</a:t>
            </a:r>
          </a:p>
          <a:p>
            <a:pPr>
              <a:spcAft>
                <a:spcPts val="800"/>
              </a:spcAft>
            </a:pPr>
            <a:r>
              <a:rPr lang="en-US" sz="1200" dirty="0">
                <a:latin typeface="Helvetica"/>
                <a:cs typeface="Helvetica"/>
              </a:rPr>
              <a:t>Rodriguez HP, Rogers WH, Marshall RE, Safran DG. Multidisciplinary primary care teams: effects on the quality of clinician-patient interactions and organizational features of care. Med Care. 2007;45(1):19-27. doi:10.1097/01.mlr.0000241041.53804.29</a:t>
            </a:r>
          </a:p>
          <a:p>
            <a:pPr>
              <a:spcAft>
                <a:spcPts val="800"/>
              </a:spcAft>
            </a:pPr>
            <a:r>
              <a:rPr lang="en-US" sz="1200" dirty="0">
                <a:latin typeface="Helvetica"/>
                <a:cs typeface="Helvetica"/>
              </a:rPr>
              <a:t>Rodriguez, H. P., Meredith, L. S., Hamilton, A. B., Yano, E. M., &amp; Rubenstein, L. V. (2015). Huddle up!: The adoption and use of structured team communication for VA medical home implementation. </a:t>
            </a:r>
            <a:r>
              <a:rPr lang="en-US" sz="1200" i="1" dirty="0">
                <a:latin typeface="Helvetica"/>
                <a:cs typeface="Helvetica"/>
              </a:rPr>
              <a:t>Health Care Manage Rev, 40</a:t>
            </a:r>
            <a:r>
              <a:rPr lang="en-US" sz="1200" dirty="0">
                <a:latin typeface="Helvetica"/>
                <a:cs typeface="Helvetica"/>
              </a:rPr>
              <a:t>(4), 286-299</a:t>
            </a:r>
          </a:p>
          <a:p>
            <a:pPr>
              <a:spcAft>
                <a:spcPts val="800"/>
              </a:spcAft>
            </a:pPr>
            <a:r>
              <a:rPr lang="en-US" sz="1200" dirty="0">
                <a:latin typeface="Helvetica"/>
                <a:cs typeface="Helvetica"/>
              </a:rPr>
              <a:t>Taplin SH, Weaver S, </a:t>
            </a:r>
            <a:r>
              <a:rPr lang="en-US" sz="1200" dirty="0" err="1">
                <a:latin typeface="Helvetica"/>
                <a:cs typeface="Helvetica"/>
              </a:rPr>
              <a:t>Chollette</a:t>
            </a:r>
            <a:r>
              <a:rPr lang="en-US" sz="1200" dirty="0">
                <a:latin typeface="Helvetica"/>
                <a:cs typeface="Helvetica"/>
              </a:rPr>
              <a:t> V, et al: Teams and teamwork during a cancer diagnosis: Interdependency within and between teams. 2015. J Oncol </a:t>
            </a:r>
            <a:r>
              <a:rPr lang="en-US" sz="1200" dirty="0" err="1">
                <a:latin typeface="Helvetica"/>
                <a:cs typeface="Helvetica"/>
              </a:rPr>
              <a:t>Pract</a:t>
            </a:r>
            <a:r>
              <a:rPr lang="en-US" sz="1200" dirty="0">
                <a:latin typeface="Helvetica"/>
                <a:cs typeface="Helvetica"/>
              </a:rPr>
              <a:t> 11:231-238</a:t>
            </a:r>
          </a:p>
          <a:p>
            <a:pPr>
              <a:spcAft>
                <a:spcPts val="800"/>
              </a:spcAft>
            </a:pPr>
            <a:r>
              <a:rPr lang="en-US" sz="1200" dirty="0">
                <a:latin typeface="Helvetica"/>
                <a:cs typeface="Helvetica"/>
              </a:rPr>
              <a:t>Valentine, M. A., </a:t>
            </a:r>
            <a:r>
              <a:rPr lang="en-US" sz="1200" dirty="0" err="1">
                <a:latin typeface="Helvetica"/>
                <a:cs typeface="Helvetica"/>
              </a:rPr>
              <a:t>Nembhard</a:t>
            </a:r>
            <a:r>
              <a:rPr lang="en-US" sz="1200" dirty="0">
                <a:latin typeface="Helvetica"/>
                <a:cs typeface="Helvetica"/>
              </a:rPr>
              <a:t>, I. M., &amp; Edmondson, A. C. (2015). Measuring teamwork in health care settings: a review of survey instruments. </a:t>
            </a:r>
            <a:r>
              <a:rPr lang="en-US" sz="1200" i="1" dirty="0">
                <a:latin typeface="Helvetica"/>
                <a:cs typeface="Helvetica"/>
              </a:rPr>
              <a:t>Med Care, 53</a:t>
            </a:r>
            <a:r>
              <a:rPr lang="en-US" sz="1200" dirty="0">
                <a:latin typeface="Helvetica"/>
                <a:cs typeface="Helvetica"/>
              </a:rPr>
              <a:t>(4), e16-30. </a:t>
            </a:r>
          </a:p>
        </p:txBody>
      </p:sp>
    </p:spTree>
    <p:extLst>
      <p:ext uri="{BB962C8B-B14F-4D97-AF65-F5344CB8AC3E}">
        <p14:creationId xmlns:p14="http://schemas.microsoft.com/office/powerpoint/2010/main" val="5669174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26F8-5FCA-4E66-AAAF-F3809A37AE87}"/>
              </a:ext>
            </a:extLst>
          </p:cNvPr>
          <p:cNvSpPr>
            <a:spLocks noGrp="1"/>
          </p:cNvSpPr>
          <p:nvPr>
            <p:ph type="title"/>
          </p:nvPr>
        </p:nvSpPr>
        <p:spPr>
          <a:xfrm>
            <a:off x="2904068" y="2687722"/>
            <a:ext cx="9050867" cy="610022"/>
          </a:xfrm>
          <a:noFill/>
        </p:spPr>
        <p:txBody>
          <a:bodyPr/>
          <a:lstStyle/>
          <a:p>
            <a:r>
              <a:rPr lang="en-US" sz="4800" b="0" i="1" dirty="0"/>
              <a:t>Conceptual Aspects of Theory: Individual-Level Behavior Theory</a:t>
            </a:r>
            <a:br>
              <a:rPr lang="en-US" dirty="0"/>
            </a:br>
            <a:br>
              <a:rPr lang="en-US" dirty="0"/>
            </a:br>
            <a:endParaRPr lang="en-US" sz="2800" dirty="0"/>
          </a:p>
        </p:txBody>
      </p:sp>
      <p:pic>
        <p:nvPicPr>
          <p:cNvPr id="7" name="Picture 6">
            <a:extLst>
              <a:ext uri="{FF2B5EF4-FFF2-40B4-BE49-F238E27FC236}">
                <a16:creationId xmlns:a16="http://schemas.microsoft.com/office/drawing/2014/main" id="{A153D0E5-CF60-406F-88A6-526396FBD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48" y="1923064"/>
            <a:ext cx="1514256" cy="2139337"/>
          </a:xfrm>
          <a:prstGeom prst="rect">
            <a:avLst/>
          </a:prstGeom>
          <a:ln w="38100" cap="sq">
            <a:solidFill>
              <a:schemeClr val="bg2">
                <a:lumMod val="75000"/>
              </a:schemeClr>
            </a:solidFill>
            <a:miter lim="800000"/>
          </a:ln>
          <a:effectLst>
            <a:outerShdw blurRad="57150" dist="50800" dir="2700000" algn="tl" rotWithShape="0">
              <a:srgbClr val="000000">
                <a:alpha val="40000"/>
              </a:srgbClr>
            </a:outerShdw>
          </a:effectLst>
        </p:spPr>
      </p:pic>
      <p:sp>
        <p:nvSpPr>
          <p:cNvPr id="9" name="Rectangle 8">
            <a:extLst>
              <a:ext uri="{FF2B5EF4-FFF2-40B4-BE49-F238E27FC236}">
                <a16:creationId xmlns:a16="http://schemas.microsoft.com/office/drawing/2014/main" id="{31CD54D8-1638-4F24-AA95-A7AE2A07D558}"/>
              </a:ext>
            </a:extLst>
          </p:cNvPr>
          <p:cNvSpPr/>
          <p:nvPr/>
        </p:nvSpPr>
        <p:spPr>
          <a:xfrm>
            <a:off x="104775" y="4097867"/>
            <a:ext cx="307340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Karen Emmons, Ph.D.</a:t>
            </a:r>
          </a:p>
          <a:p>
            <a:pPr algn="ctr"/>
            <a:r>
              <a:rPr lang="en-US" dirty="0"/>
              <a:t>Harvard T.H. Chan</a:t>
            </a:r>
          </a:p>
          <a:p>
            <a:pPr algn="ctr"/>
            <a:r>
              <a:rPr lang="en-US" dirty="0"/>
              <a:t>School of Public Health</a:t>
            </a:r>
          </a:p>
        </p:txBody>
      </p:sp>
    </p:spTree>
    <p:extLst>
      <p:ext uri="{BB962C8B-B14F-4D97-AF65-F5344CB8AC3E}">
        <p14:creationId xmlns:p14="http://schemas.microsoft.com/office/powerpoint/2010/main" val="1806768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524000" y="15240"/>
            <a:ext cx="9144000" cy="6878638"/>
          </a:xfrm>
          <a:prstGeom prst="rect">
            <a:avLst/>
          </a:prstGeom>
          <a:solidFill>
            <a:srgbClr val="343434"/>
          </a:solidFill>
          <a:ln>
            <a:noFill/>
          </a:ln>
          <a:extLst>
            <a:ext uri="{91240B29-F687-4F45-9708-019B960494DF}">
              <a14:hiddenLine xmlns:a14="http://schemas.microsoft.com/office/drawing/2010/main" w="25400">
                <a:solidFill>
                  <a:srgbClr val="000000"/>
                </a:solidFill>
                <a:round/>
                <a:headEnd/>
                <a:tailEnd/>
              </a14:hiddenLine>
            </a:ext>
          </a:extLst>
        </p:spPr>
        <p:txBody>
          <a:bodyPr/>
          <a:lstStyle>
            <a:lvl1pPr>
              <a:defRPr sz="1300">
                <a:solidFill>
                  <a:schemeClr val="bg2"/>
                </a:solidFill>
                <a:latin typeface="Arial" panose="020B0604020202020204" pitchFamily="34" charset="0"/>
                <a:ea typeface="ＭＳ Ｐゴシック" panose="020B0600070205080204" pitchFamily="34" charset="-128"/>
              </a:defRPr>
            </a:lvl1pPr>
            <a:lvl2pPr marL="742950" indent="-285750">
              <a:defRPr sz="1300">
                <a:solidFill>
                  <a:schemeClr val="bg2"/>
                </a:solidFill>
                <a:latin typeface="Arial" panose="020B0604020202020204" pitchFamily="34" charset="0"/>
                <a:ea typeface="ＭＳ Ｐゴシック" panose="020B0600070205080204" pitchFamily="34" charset="-128"/>
              </a:defRPr>
            </a:lvl2pPr>
            <a:lvl3pPr marL="1143000" indent="-228600">
              <a:defRPr sz="1300">
                <a:solidFill>
                  <a:schemeClr val="bg2"/>
                </a:solidFill>
                <a:latin typeface="Arial" panose="020B0604020202020204" pitchFamily="34" charset="0"/>
                <a:ea typeface="ＭＳ Ｐゴシック" panose="020B0600070205080204" pitchFamily="34" charset="-128"/>
              </a:defRPr>
            </a:lvl3pPr>
            <a:lvl4pPr marL="1600200" indent="-228600">
              <a:defRPr sz="1300">
                <a:solidFill>
                  <a:schemeClr val="bg2"/>
                </a:solidFill>
                <a:latin typeface="Arial" panose="020B0604020202020204" pitchFamily="34" charset="0"/>
                <a:ea typeface="ＭＳ Ｐゴシック" panose="020B0600070205080204" pitchFamily="34" charset="-128"/>
              </a:defRPr>
            </a:lvl4pPr>
            <a:lvl5pPr marL="2057400" indent="-228600">
              <a:defRPr sz="1300">
                <a:solidFill>
                  <a:schemeClr val="bg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9pPr>
          </a:lstStyle>
          <a:p>
            <a:pPr algn="ctr" eaLnBrk="1" hangingPunct="1"/>
            <a:endParaRPr lang="en-US" altLang="en-US" sz="4200">
              <a:solidFill>
                <a:schemeClr val="tx1"/>
              </a:solidFill>
              <a:latin typeface="Gill Sans" charset="0"/>
              <a:ea typeface="ヒラギノ角ゴ ProN W3" charset="-128"/>
              <a:sym typeface="Gill Sans" charset="0"/>
            </a:endParaRPr>
          </a:p>
        </p:txBody>
      </p:sp>
      <p:sp>
        <p:nvSpPr>
          <p:cNvPr id="16387" name="Rectangle 1"/>
          <p:cNvSpPr>
            <a:spLocks/>
          </p:cNvSpPr>
          <p:nvPr/>
        </p:nvSpPr>
        <p:spPr bwMode="auto">
          <a:xfrm>
            <a:off x="2095501" y="1169989"/>
            <a:ext cx="7777163"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1300">
                <a:solidFill>
                  <a:schemeClr val="bg2"/>
                </a:solidFill>
                <a:latin typeface="Arial" panose="020B0604020202020204" pitchFamily="34" charset="0"/>
                <a:ea typeface="ＭＳ Ｐゴシック" panose="020B0600070205080204" pitchFamily="34" charset="-128"/>
              </a:defRPr>
            </a:lvl1pPr>
            <a:lvl2pPr marL="742950" indent="-285750">
              <a:defRPr sz="1300">
                <a:solidFill>
                  <a:schemeClr val="bg2"/>
                </a:solidFill>
                <a:latin typeface="Arial" panose="020B0604020202020204" pitchFamily="34" charset="0"/>
                <a:ea typeface="ＭＳ Ｐゴシック" panose="020B0600070205080204" pitchFamily="34" charset="-128"/>
              </a:defRPr>
            </a:lvl2pPr>
            <a:lvl3pPr marL="1143000" indent="-228600">
              <a:defRPr sz="1300">
                <a:solidFill>
                  <a:schemeClr val="bg2"/>
                </a:solidFill>
                <a:latin typeface="Arial" panose="020B0604020202020204" pitchFamily="34" charset="0"/>
                <a:ea typeface="ＭＳ Ｐゴシック" panose="020B0600070205080204" pitchFamily="34" charset="-128"/>
              </a:defRPr>
            </a:lvl3pPr>
            <a:lvl4pPr marL="1600200" indent="-228600">
              <a:defRPr sz="1300">
                <a:solidFill>
                  <a:schemeClr val="bg2"/>
                </a:solidFill>
                <a:latin typeface="Arial" panose="020B0604020202020204" pitchFamily="34" charset="0"/>
                <a:ea typeface="ＭＳ Ｐゴシック" panose="020B0600070205080204" pitchFamily="34" charset="-128"/>
              </a:defRPr>
            </a:lvl4pPr>
            <a:lvl5pPr marL="2057400" indent="-228600">
              <a:defRPr sz="1300">
                <a:solidFill>
                  <a:schemeClr val="bg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9pPr>
          </a:lstStyle>
          <a:p>
            <a:pPr algn="ctr"/>
            <a:endParaRPr lang="en-US" altLang="en-US" sz="3700">
              <a:solidFill>
                <a:srgbClr val="FFFFFF"/>
              </a:solidFill>
              <a:sym typeface="Helvetica" panose="020B0604020202020204" pitchFamily="34" charset="0"/>
            </a:endParaRPr>
          </a:p>
        </p:txBody>
      </p:sp>
      <p:pic>
        <p:nvPicPr>
          <p:cNvPr id="1638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427" y="254917"/>
            <a:ext cx="5294454" cy="84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9" name="Group 6"/>
          <p:cNvGrpSpPr>
            <a:grpSpLocks/>
          </p:cNvGrpSpPr>
          <p:nvPr/>
        </p:nvGrpSpPr>
        <p:grpSpPr bwMode="auto">
          <a:xfrm>
            <a:off x="1524000" y="2304876"/>
            <a:ext cx="9144000" cy="1579563"/>
            <a:chOff x="0" y="3844117"/>
            <a:chExt cx="9144000" cy="1579348"/>
          </a:xfrm>
        </p:grpSpPr>
        <p:pic>
          <p:nvPicPr>
            <p:cNvPr id="16391" name="Picture 12" descr="http://cdn1.sph.harvard.edu/wp-content/uploads/sites/60/2015/03/Pesticide-sprayer_feature-370x244.jpg"/>
            <p:cNvPicPr>
              <a:picLocks noChangeAspect="1" noChangeArrowheads="1"/>
            </p:cNvPicPr>
            <p:nvPr/>
          </p:nvPicPr>
          <p:blipFill>
            <a:blip r:embed="rId4">
              <a:extLst>
                <a:ext uri="{28A0092B-C50C-407E-A947-70E740481C1C}">
                  <a14:useLocalDpi xmlns:a14="http://schemas.microsoft.com/office/drawing/2010/main" val="0"/>
                </a:ext>
              </a:extLst>
            </a:blip>
            <a:srcRect l="37042" t="15292" b="139"/>
            <a:stretch>
              <a:fillRect/>
            </a:stretch>
          </p:blipFill>
          <p:spPr bwMode="auto">
            <a:xfrm>
              <a:off x="6062838" y="3844117"/>
              <a:ext cx="1749544" cy="154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 descr="Photos around campus, student study groups, Longwood. General stock. Signed releases for all students. Signed releases."/>
            <p:cNvPicPr>
              <a:picLocks noChangeAspect="1" noChangeArrowheads="1"/>
            </p:cNvPicPr>
            <p:nvPr/>
          </p:nvPicPr>
          <p:blipFill>
            <a:blip r:embed="rId5">
              <a:extLst>
                <a:ext uri="{28A0092B-C50C-407E-A947-70E740481C1C}">
                  <a14:useLocalDpi xmlns:a14="http://schemas.microsoft.com/office/drawing/2010/main" val="0"/>
                </a:ext>
              </a:extLst>
            </a:blip>
            <a:srcRect l="14149" t="10478" r="30867" b="10478"/>
            <a:stretch>
              <a:fillRect/>
            </a:stretch>
          </p:blipFill>
          <p:spPr bwMode="auto">
            <a:xfrm>
              <a:off x="0" y="3853973"/>
              <a:ext cx="1638706" cy="156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4" descr="http://cdn2.sph.harvard.edu/wp-content/uploads/sites/45/2012/04/impacted.jpg"/>
            <p:cNvPicPr>
              <a:picLocks noChangeAspect="1" noChangeArrowheads="1"/>
            </p:cNvPicPr>
            <p:nvPr/>
          </p:nvPicPr>
          <p:blipFill>
            <a:blip r:embed="rId6">
              <a:extLst>
                <a:ext uri="{28A0092B-C50C-407E-A947-70E740481C1C}">
                  <a14:useLocalDpi xmlns:a14="http://schemas.microsoft.com/office/drawing/2010/main" val="0"/>
                </a:ext>
              </a:extLst>
            </a:blip>
            <a:srcRect l="20976" t="49432" r="46213" b="10922"/>
            <a:stretch>
              <a:fillRect/>
            </a:stretch>
          </p:blipFill>
          <p:spPr bwMode="auto">
            <a:xfrm>
              <a:off x="1507687" y="3848003"/>
              <a:ext cx="1661008" cy="15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8" descr="Experimental Ebola vaccine shows promise"/>
            <p:cNvPicPr>
              <a:picLocks noChangeAspect="1" noChangeArrowheads="1"/>
            </p:cNvPicPr>
            <p:nvPr/>
          </p:nvPicPr>
          <p:blipFill>
            <a:blip r:embed="rId7">
              <a:extLst>
                <a:ext uri="{28A0092B-C50C-407E-A947-70E740481C1C}">
                  <a14:useLocalDpi xmlns:a14="http://schemas.microsoft.com/office/drawing/2010/main" val="0"/>
                </a:ext>
              </a:extLst>
            </a:blip>
            <a:srcRect l="10373" t="9616" r="32863" b="16106"/>
            <a:stretch>
              <a:fillRect/>
            </a:stretch>
          </p:blipFill>
          <p:spPr bwMode="auto">
            <a:xfrm>
              <a:off x="3037675" y="3853973"/>
              <a:ext cx="1682528" cy="155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0" descr="http://cdn1.sph.harvard.edu/wp-content/uploads/sites/57/2013/01/Front-web-image-2-400x250.jpg"/>
            <p:cNvPicPr>
              <a:picLocks noChangeAspect="1" noChangeArrowheads="1"/>
            </p:cNvPicPr>
            <p:nvPr/>
          </p:nvPicPr>
          <p:blipFill>
            <a:blip r:embed="rId8">
              <a:extLst>
                <a:ext uri="{28A0092B-C50C-407E-A947-70E740481C1C}">
                  <a14:useLocalDpi xmlns:a14="http://schemas.microsoft.com/office/drawing/2010/main" val="0"/>
                </a:ext>
              </a:extLst>
            </a:blip>
            <a:srcRect l="40364" r="642"/>
            <a:stretch>
              <a:fillRect/>
            </a:stretch>
          </p:blipFill>
          <p:spPr bwMode="auto">
            <a:xfrm>
              <a:off x="7670042" y="3846015"/>
              <a:ext cx="1473958" cy="15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6" descr="http://cdn2.sph.harvard.edu/wp-content/uploads/sites/45/2012/04/impacted.jpg"/>
            <p:cNvPicPr>
              <a:picLocks noChangeAspect="1" noChangeArrowheads="1"/>
            </p:cNvPicPr>
            <p:nvPr/>
          </p:nvPicPr>
          <p:blipFill>
            <a:blip r:embed="rId6">
              <a:extLst>
                <a:ext uri="{28A0092B-C50C-407E-A947-70E740481C1C}">
                  <a14:useLocalDpi xmlns:a14="http://schemas.microsoft.com/office/drawing/2010/main" val="0"/>
                </a:ext>
              </a:extLst>
            </a:blip>
            <a:srcRect l="68636" t="57298" r="4594" b="8981"/>
            <a:stretch>
              <a:fillRect/>
            </a:stretch>
          </p:blipFill>
          <p:spPr bwMode="auto">
            <a:xfrm>
              <a:off x="4572000" y="3849993"/>
              <a:ext cx="1621130" cy="15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4"/>
          <p:cNvSpPr>
            <a:spLocks/>
          </p:cNvSpPr>
          <p:nvPr/>
        </p:nvSpPr>
        <p:spPr bwMode="auto">
          <a:xfrm>
            <a:off x="1714500" y="4237023"/>
            <a:ext cx="8763000" cy="2309304"/>
          </a:xfrm>
          <a:prstGeom prst="rect">
            <a:avLst/>
          </a:prstGeom>
          <a:noFill/>
          <a:ln w="12700" cap="flat">
            <a:noFill/>
            <a:miter lim="800000"/>
            <a:headEnd type="none" w="med" len="med"/>
            <a:tailEnd type="none" w="med" len="med"/>
          </a:ln>
        </p:spPr>
        <p:txBody>
          <a:bodyPr lIns="0" tIns="0" rIns="0" bIns="0"/>
          <a:lstStyle/>
          <a:p>
            <a:pPr algn="ctr">
              <a:defRPr/>
            </a:pPr>
            <a:r>
              <a:rPr lang="en-US" sz="2500" dirty="0">
                <a:solidFill>
                  <a:schemeClr val="bg1"/>
                </a:solidFill>
                <a:ea typeface="Helvetica" pitchFamily="-1" charset="0"/>
                <a:cs typeface="Helvetica" pitchFamily="-1" charset="0"/>
                <a:sym typeface="Helvetica" pitchFamily="-1" charset="0"/>
              </a:rPr>
              <a:t>Conceptual Aspects of Theory:</a:t>
            </a:r>
          </a:p>
          <a:p>
            <a:pPr algn="ctr">
              <a:defRPr/>
            </a:pPr>
            <a:r>
              <a:rPr lang="en-US" sz="2500" dirty="0">
                <a:solidFill>
                  <a:schemeClr val="bg1"/>
                </a:solidFill>
                <a:ea typeface="Helvetica" pitchFamily="-1" charset="0"/>
                <a:cs typeface="Helvetica" pitchFamily="-1" charset="0"/>
                <a:sym typeface="Helvetica" pitchFamily="-1" charset="0"/>
              </a:rPr>
              <a:t>Individual-Level Behavior Theory</a:t>
            </a:r>
          </a:p>
          <a:p>
            <a:pPr algn="ctr">
              <a:defRPr/>
            </a:pPr>
            <a:endParaRPr lang="en-US" sz="2500" dirty="0">
              <a:solidFill>
                <a:schemeClr val="bg1"/>
              </a:solidFill>
              <a:ea typeface="Helvetica" pitchFamily="-1" charset="0"/>
              <a:cs typeface="Helvetica" pitchFamily="-1" charset="0"/>
              <a:sym typeface="Helvetica" pitchFamily="-1" charset="0"/>
            </a:endParaRPr>
          </a:p>
          <a:p>
            <a:pPr algn="ctr">
              <a:defRPr/>
            </a:pPr>
            <a:r>
              <a:rPr lang="en-US" sz="2200" dirty="0">
                <a:solidFill>
                  <a:schemeClr val="bg1"/>
                </a:solidFill>
                <a:ea typeface="Helvetica" pitchFamily="-1" charset="0"/>
                <a:cs typeface="Helvetica" pitchFamily="-1" charset="0"/>
                <a:sym typeface="Helvetica" pitchFamily="-1" charset="0"/>
              </a:rPr>
              <a:t>Karen M. Emmons, Ph.D.</a:t>
            </a:r>
          </a:p>
          <a:p>
            <a:pPr algn="ctr">
              <a:defRPr/>
            </a:pPr>
            <a:r>
              <a:rPr lang="en-US" sz="2200" dirty="0">
                <a:solidFill>
                  <a:schemeClr val="bg1"/>
                </a:solidFill>
                <a:ea typeface="Helvetica" pitchFamily="-1" charset="0"/>
                <a:cs typeface="Helvetica" pitchFamily="-1" charset="0"/>
                <a:sym typeface="Helvetica" pitchFamily="-1" charset="0"/>
              </a:rPr>
              <a:t>Multi-Level Training Institute</a:t>
            </a:r>
          </a:p>
        </p:txBody>
      </p:sp>
      <p:pic>
        <p:nvPicPr>
          <p:cNvPr id="14" name="Picture 9" descr="High Res Logo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9561" b="19171"/>
          <a:stretch/>
        </p:blipFill>
        <p:spPr bwMode="auto">
          <a:xfrm>
            <a:off x="8024388" y="247945"/>
            <a:ext cx="1848275" cy="12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9053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Goal Achieved"/>
          <p:cNvSpPr>
            <a:spLocks noChangeAspect="1" noChangeArrowheads="1"/>
          </p:cNvSpPr>
          <p:nvPr/>
        </p:nvSpPr>
        <p:spPr bwMode="auto">
          <a:xfrm>
            <a:off x="1587501" y="-136525"/>
            <a:ext cx="2181225"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260" y="195190"/>
            <a:ext cx="3321148" cy="2490861"/>
          </a:xfrm>
          <a:prstGeom prst="rect">
            <a:avLst/>
          </a:prstGeom>
        </p:spPr>
      </p:pic>
      <p:sp>
        <p:nvSpPr>
          <p:cNvPr id="3" name="Content Placeholder 2"/>
          <p:cNvSpPr>
            <a:spLocks noGrp="1"/>
          </p:cNvSpPr>
          <p:nvPr>
            <p:ph idx="1"/>
          </p:nvPr>
        </p:nvSpPr>
        <p:spPr>
          <a:xfrm>
            <a:off x="1901319" y="2599502"/>
            <a:ext cx="8251031" cy="4018359"/>
          </a:xfrm>
        </p:spPr>
        <p:txBody>
          <a:bodyPr/>
          <a:lstStyle/>
          <a:p>
            <a:r>
              <a:rPr lang="en-US" dirty="0"/>
              <a:t>Introduce 3 key categories of individual behavior theory</a:t>
            </a:r>
          </a:p>
          <a:p>
            <a:r>
              <a:rPr lang="en-US" dirty="0"/>
              <a:t>Consider what is missing</a:t>
            </a:r>
          </a:p>
          <a:p>
            <a:r>
              <a:rPr lang="en-US" dirty="0"/>
              <a:t>Explore strategies for thinking about mechanisms of change at individual level</a:t>
            </a:r>
          </a:p>
        </p:txBody>
      </p:sp>
    </p:spTree>
    <p:extLst>
      <p:ext uri="{BB962C8B-B14F-4D97-AF65-F5344CB8AC3E}">
        <p14:creationId xmlns:p14="http://schemas.microsoft.com/office/powerpoint/2010/main" val="14796783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981648" y="87461"/>
            <a:ext cx="8228707" cy="666189"/>
          </a:xfrm>
        </p:spPr>
        <p:txBody>
          <a:bodyPr/>
          <a:lstStyle/>
          <a:p>
            <a:pPr eaLnBrk="1" hangingPunct="1"/>
            <a:r>
              <a:rPr lang="en-US" altLang="en-US" sz="3600" b="1" dirty="0">
                <a:solidFill>
                  <a:srgbClr val="C00000"/>
                </a:solidFill>
              </a:rPr>
              <a:t>Motivational Models</a:t>
            </a:r>
            <a:endParaRPr lang="en-US" altLang="en-US" sz="3200" b="1" dirty="0">
              <a:solidFill>
                <a:srgbClr val="C00000"/>
              </a:solidFill>
            </a:endParaRPr>
          </a:p>
        </p:txBody>
      </p:sp>
      <p:sp>
        <p:nvSpPr>
          <p:cNvPr id="4101" name="Rectangle 5"/>
          <p:cNvSpPr>
            <a:spLocks noGrp="1" noChangeArrowheads="1"/>
          </p:cNvSpPr>
          <p:nvPr>
            <p:ph type="body" idx="1"/>
          </p:nvPr>
        </p:nvSpPr>
        <p:spPr>
          <a:xfrm>
            <a:off x="1647092" y="895203"/>
            <a:ext cx="4350376" cy="639589"/>
          </a:xfrm>
        </p:spPr>
        <p:txBody>
          <a:bodyPr>
            <a:normAutofit fontScale="77500" lnSpcReduction="20000"/>
          </a:bodyPr>
          <a:lstStyle/>
          <a:p>
            <a:pPr>
              <a:defRPr/>
            </a:pPr>
            <a:endParaRPr lang="en-US" altLang="en-US" sz="2300" dirty="0"/>
          </a:p>
          <a:p>
            <a:pPr>
              <a:defRPr/>
            </a:pPr>
            <a:r>
              <a:rPr lang="en-US" altLang="en-US" sz="2300" dirty="0"/>
              <a:t> </a:t>
            </a:r>
            <a:r>
              <a:rPr lang="en-US" altLang="en-US" sz="2300" dirty="0" err="1"/>
              <a:t>Transtheoretical</a:t>
            </a:r>
            <a:r>
              <a:rPr lang="en-US" altLang="en-US" sz="2300" dirty="0"/>
              <a:t> Model (TTM)</a:t>
            </a:r>
          </a:p>
        </p:txBody>
      </p:sp>
      <p:sp>
        <p:nvSpPr>
          <p:cNvPr id="2" name="Content Placeholder 1"/>
          <p:cNvSpPr>
            <a:spLocks noGrp="1"/>
          </p:cNvSpPr>
          <p:nvPr>
            <p:ph sz="half" idx="2"/>
          </p:nvPr>
        </p:nvSpPr>
        <p:spPr>
          <a:xfrm>
            <a:off x="1810560" y="1534792"/>
            <a:ext cx="4334248" cy="5323209"/>
          </a:xfrm>
        </p:spPr>
        <p:txBody>
          <a:bodyPr/>
          <a:lstStyle/>
          <a:p>
            <a:pPr marL="187516" indent="0">
              <a:spcBef>
                <a:spcPts val="0"/>
              </a:spcBef>
              <a:buNone/>
              <a:defRPr/>
            </a:pPr>
            <a:r>
              <a:rPr lang="en-US" altLang="en-US" sz="2100" dirty="0"/>
              <a:t>Four main dimensions:</a:t>
            </a:r>
          </a:p>
          <a:p>
            <a:pPr>
              <a:spcBef>
                <a:spcPts val="0"/>
              </a:spcBef>
              <a:buSzPct val="80000"/>
              <a:buFontTx/>
              <a:buChar char="•"/>
              <a:defRPr/>
            </a:pPr>
            <a:r>
              <a:rPr lang="en-US" altLang="en-US" sz="2100" dirty="0"/>
              <a:t>5 stages of change</a:t>
            </a:r>
          </a:p>
          <a:p>
            <a:pPr>
              <a:spcBef>
                <a:spcPts val="0"/>
              </a:spcBef>
              <a:buSzPct val="80000"/>
              <a:buFontTx/>
              <a:buChar char="•"/>
              <a:defRPr/>
            </a:pPr>
            <a:r>
              <a:rPr lang="en-US" altLang="en-US" sz="2100" dirty="0"/>
              <a:t>10 processes of change –</a:t>
            </a:r>
            <a:r>
              <a:rPr lang="en-US" altLang="en-US" sz="2100" dirty="0">
                <a:latin typeface="Arial" panose="020B0604020202020204" pitchFamily="34" charset="0"/>
              </a:rPr>
              <a:t>cognitive or behavioral events that enable stage progress</a:t>
            </a:r>
          </a:p>
          <a:p>
            <a:pPr>
              <a:spcBef>
                <a:spcPts val="0"/>
              </a:spcBef>
              <a:buSzPct val="80000"/>
              <a:buFontTx/>
              <a:buChar char="•"/>
              <a:defRPr/>
            </a:pPr>
            <a:r>
              <a:rPr lang="en-US" altLang="en-US" sz="2100" dirty="0">
                <a:latin typeface="Arial" panose="020B0604020202020204" pitchFamily="34" charset="0"/>
              </a:rPr>
              <a:t>2 </a:t>
            </a:r>
            <a:r>
              <a:rPr lang="en-US" altLang="en-US" sz="2100" dirty="0"/>
              <a:t>decisional balance constructs</a:t>
            </a:r>
          </a:p>
          <a:p>
            <a:pPr>
              <a:spcBef>
                <a:spcPts val="0"/>
              </a:spcBef>
              <a:buSzPct val="80000"/>
              <a:buFontTx/>
              <a:buChar char="•"/>
              <a:defRPr/>
            </a:pPr>
            <a:r>
              <a:rPr lang="en-US" altLang="en-US" sz="2100" dirty="0"/>
              <a:t>self-efficacy </a:t>
            </a:r>
          </a:p>
          <a:p>
            <a:pPr marL="187516" indent="0">
              <a:spcBef>
                <a:spcPts val="0"/>
              </a:spcBef>
              <a:buSzPct val="80000"/>
              <a:buNone/>
              <a:defRPr/>
            </a:pPr>
            <a:r>
              <a:rPr lang="en-US" sz="1400" dirty="0" err="1">
                <a:solidFill>
                  <a:srgbClr val="000000"/>
                </a:solidFill>
              </a:rPr>
              <a:t>Prochaska</a:t>
            </a:r>
            <a:r>
              <a:rPr lang="en-US" sz="1400" dirty="0"/>
              <a:t> and </a:t>
            </a:r>
            <a:r>
              <a:rPr lang="en-US" sz="1400" dirty="0" err="1"/>
              <a:t>DiClemente</a:t>
            </a:r>
            <a:r>
              <a:rPr lang="en-US" sz="1400" dirty="0"/>
              <a:t>, 1983</a:t>
            </a:r>
            <a:endParaRPr lang="en-US" sz="1400" dirty="0">
              <a:solidFill>
                <a:srgbClr val="000000"/>
              </a:solidFill>
            </a:endParaRPr>
          </a:p>
        </p:txBody>
      </p:sp>
      <p:sp>
        <p:nvSpPr>
          <p:cNvPr id="3" name="Text Placeholder 2"/>
          <p:cNvSpPr>
            <a:spLocks noGrp="1"/>
          </p:cNvSpPr>
          <p:nvPr>
            <p:ph type="body" sz="quarter" idx="3"/>
          </p:nvPr>
        </p:nvSpPr>
        <p:spPr>
          <a:xfrm>
            <a:off x="6144808" y="895203"/>
            <a:ext cx="4364930" cy="639589"/>
          </a:xfrm>
        </p:spPr>
        <p:txBody>
          <a:bodyPr>
            <a:normAutofit fontScale="77500" lnSpcReduction="20000"/>
          </a:bodyPr>
          <a:lstStyle/>
          <a:p>
            <a:r>
              <a:rPr lang="en-US" sz="2300" dirty="0"/>
              <a:t>Information-Motivational Behavioral Skills Model (IMB)</a:t>
            </a:r>
          </a:p>
        </p:txBody>
      </p:sp>
      <p:sp>
        <p:nvSpPr>
          <p:cNvPr id="4" name="Content Placeholder 3"/>
          <p:cNvSpPr>
            <a:spLocks noGrp="1"/>
          </p:cNvSpPr>
          <p:nvPr>
            <p:ph sz="quarter" idx="4"/>
          </p:nvPr>
        </p:nvSpPr>
        <p:spPr>
          <a:xfrm>
            <a:off x="6144808" y="1534791"/>
            <a:ext cx="4228512" cy="3951387"/>
          </a:xfrm>
        </p:spPr>
        <p:txBody>
          <a:bodyPr/>
          <a:lstStyle/>
          <a:p>
            <a:pPr marL="187516" indent="0">
              <a:spcBef>
                <a:spcPts val="0"/>
              </a:spcBef>
              <a:buNone/>
            </a:pPr>
            <a:r>
              <a:rPr lang="en-US" sz="2100" dirty="0"/>
              <a:t>Developed for increasing adherence; 3 main dimensions</a:t>
            </a:r>
          </a:p>
          <a:p>
            <a:pPr>
              <a:spcBef>
                <a:spcPts val="0"/>
              </a:spcBef>
            </a:pPr>
            <a:r>
              <a:rPr lang="en-US" sz="2000" dirty="0"/>
              <a:t>Adherence information</a:t>
            </a:r>
          </a:p>
          <a:p>
            <a:pPr>
              <a:spcBef>
                <a:spcPts val="0"/>
              </a:spcBef>
            </a:pPr>
            <a:r>
              <a:rPr lang="en-US" sz="2000" dirty="0"/>
              <a:t>Adherence motivation (personal &amp; social)</a:t>
            </a:r>
          </a:p>
          <a:p>
            <a:pPr>
              <a:spcBef>
                <a:spcPts val="0"/>
              </a:spcBef>
            </a:pPr>
            <a:r>
              <a:rPr lang="en-US" sz="2000" dirty="0"/>
              <a:t>Adherence skills (objective &amp; perceived)</a:t>
            </a:r>
          </a:p>
          <a:p>
            <a:pPr marL="187516" indent="0">
              <a:spcBef>
                <a:spcPts val="0"/>
              </a:spcBef>
              <a:buNone/>
            </a:pPr>
            <a:r>
              <a:rPr lang="en-US" sz="1400" dirty="0"/>
              <a:t>Fisher, et al, 2006</a:t>
            </a:r>
          </a:p>
        </p:txBody>
      </p:sp>
      <p:pic>
        <p:nvPicPr>
          <p:cNvPr id="5" name="Picture 7" descr="Image result for stages of change spi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069" y="4249397"/>
            <a:ext cx="3626836" cy="247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p:nvPicPr>
        <p:blipFill rotWithShape="1">
          <a:blip r:embed="rId4">
            <a:extLst>
              <a:ext uri="{28A0092B-C50C-407E-A947-70E740481C1C}">
                <a14:useLocalDpi xmlns:a14="http://schemas.microsoft.com/office/drawing/2010/main" val="0"/>
              </a:ext>
            </a:extLst>
          </a:blip>
          <a:srcRect l="10001" t="13580" r="60835" b="16675"/>
          <a:stretch/>
        </p:blipFill>
        <p:spPr bwMode="auto">
          <a:xfrm>
            <a:off x="6372317" y="3990361"/>
            <a:ext cx="4106739" cy="276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6144808" y="753649"/>
            <a:ext cx="4523192" cy="5998844"/>
          </a:xfrm>
          <a:prstGeom prst="rect">
            <a:avLst/>
          </a:prstGeom>
          <a:solidFill>
            <a:schemeClr val="bg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Tree>
    <p:extLst>
      <p:ext uri="{BB962C8B-B14F-4D97-AF65-F5344CB8AC3E}">
        <p14:creationId xmlns:p14="http://schemas.microsoft.com/office/powerpoint/2010/main" val="2899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862" y="186666"/>
            <a:ext cx="8228707" cy="437589"/>
          </a:xfrm>
        </p:spPr>
        <p:txBody>
          <a:bodyPr>
            <a:normAutofit fontScale="90000"/>
          </a:bodyPr>
          <a:lstStyle/>
          <a:p>
            <a:r>
              <a:rPr lang="en-US" sz="3200" b="1" dirty="0">
                <a:solidFill>
                  <a:srgbClr val="C00000"/>
                </a:solidFill>
              </a:rPr>
              <a:t>Expectancy Value Theories</a:t>
            </a:r>
          </a:p>
        </p:txBody>
      </p:sp>
      <p:sp>
        <p:nvSpPr>
          <p:cNvPr id="4099" name="Rectangle 3"/>
          <p:cNvSpPr>
            <a:spLocks noGrp="1" noChangeArrowheads="1"/>
          </p:cNvSpPr>
          <p:nvPr>
            <p:ph type="body" idx="1"/>
          </p:nvPr>
        </p:nvSpPr>
        <p:spPr>
          <a:xfrm>
            <a:off x="1846849" y="488460"/>
            <a:ext cx="4039568" cy="639589"/>
          </a:xfrm>
        </p:spPr>
        <p:txBody>
          <a:bodyPr>
            <a:normAutofit fontScale="25000" lnSpcReduction="20000"/>
          </a:bodyPr>
          <a:lstStyle/>
          <a:p>
            <a:pPr eaLnBrk="1" hangingPunct="1">
              <a:buFontTx/>
              <a:buNone/>
              <a:defRPr/>
            </a:pPr>
            <a:r>
              <a:rPr lang="en-US" altLang="en-US" sz="2200" dirty="0"/>
              <a:t>		</a:t>
            </a:r>
          </a:p>
          <a:p>
            <a:pPr eaLnBrk="1" hangingPunct="1">
              <a:buFontTx/>
              <a:buNone/>
              <a:defRPr/>
            </a:pPr>
            <a:r>
              <a:rPr lang="en-US" altLang="en-US" sz="2200" i="1" dirty="0"/>
              <a:t>	</a:t>
            </a:r>
            <a:r>
              <a:rPr lang="en-US" altLang="en-US" sz="2200" dirty="0"/>
              <a:t>	</a:t>
            </a:r>
          </a:p>
          <a:p>
            <a:pPr eaLnBrk="1" hangingPunct="1">
              <a:buFontTx/>
              <a:buNone/>
              <a:defRPr/>
            </a:pPr>
            <a:endParaRPr lang="en-US" altLang="en-US" sz="2200" dirty="0"/>
          </a:p>
          <a:p>
            <a:pPr marL="741363" indent="-336550">
              <a:defRPr/>
            </a:pPr>
            <a:endParaRPr lang="en-US" altLang="en-US" sz="2200" dirty="0"/>
          </a:p>
          <a:p>
            <a:pPr eaLnBrk="1" hangingPunct="1">
              <a:buFontTx/>
              <a:buNone/>
              <a:defRPr/>
            </a:pPr>
            <a:endParaRPr lang="en-US" altLang="en-US" sz="2200" dirty="0"/>
          </a:p>
          <a:p>
            <a:pPr>
              <a:defRPr/>
            </a:pPr>
            <a:r>
              <a:rPr lang="en-US" altLang="en-US" sz="2200" dirty="0"/>
              <a:t>Theory of Reasoned Action</a:t>
            </a:r>
          </a:p>
        </p:txBody>
      </p:sp>
      <p:sp>
        <p:nvSpPr>
          <p:cNvPr id="3" name="Content Placeholder 2"/>
          <p:cNvSpPr>
            <a:spLocks noGrp="1"/>
          </p:cNvSpPr>
          <p:nvPr>
            <p:ph sz="half" idx="2"/>
          </p:nvPr>
        </p:nvSpPr>
        <p:spPr>
          <a:xfrm>
            <a:off x="1717878" y="1097516"/>
            <a:ext cx="4039568" cy="3951387"/>
          </a:xfrm>
        </p:spPr>
        <p:txBody>
          <a:bodyPr/>
          <a:lstStyle/>
          <a:p>
            <a:pPr>
              <a:defRPr/>
            </a:pPr>
            <a:r>
              <a:rPr lang="en-US" altLang="en-US" dirty="0"/>
              <a:t>assumes that behavior is under volitional control, and is rational</a:t>
            </a:r>
          </a:p>
          <a:p>
            <a:pPr>
              <a:spcBef>
                <a:spcPts val="600"/>
              </a:spcBef>
              <a:defRPr/>
            </a:pPr>
            <a:r>
              <a:rPr lang="en-US" altLang="en-US" dirty="0"/>
              <a:t>most important determinant of a person’s behavior is a person’s behavioral intention </a:t>
            </a:r>
          </a:p>
          <a:p>
            <a:pPr marL="187516" indent="0">
              <a:spcBef>
                <a:spcPts val="600"/>
              </a:spcBef>
              <a:buNone/>
              <a:defRPr/>
            </a:pPr>
            <a:r>
              <a:rPr lang="en-US" sz="1400" dirty="0" err="1"/>
              <a:t>Fishbein</a:t>
            </a:r>
            <a:r>
              <a:rPr lang="en-US" sz="1400" dirty="0"/>
              <a:t>, et al, 1967</a:t>
            </a:r>
          </a:p>
        </p:txBody>
      </p:sp>
      <p:sp>
        <p:nvSpPr>
          <p:cNvPr id="4" name="Text Placeholder 3"/>
          <p:cNvSpPr>
            <a:spLocks noGrp="1"/>
          </p:cNvSpPr>
          <p:nvPr>
            <p:ph type="body" sz="quarter" idx="3"/>
          </p:nvPr>
        </p:nvSpPr>
        <p:spPr>
          <a:xfrm>
            <a:off x="6093770" y="457927"/>
            <a:ext cx="4041799" cy="639589"/>
          </a:xfrm>
        </p:spPr>
        <p:txBody>
          <a:bodyPr>
            <a:normAutofit fontScale="25000" lnSpcReduction="20000"/>
          </a:bodyPr>
          <a:lstStyle/>
          <a:p>
            <a:r>
              <a:rPr lang="en-US" sz="2200" dirty="0"/>
              <a:t>Theory of Planned Behavior</a:t>
            </a:r>
          </a:p>
        </p:txBody>
      </p:sp>
      <p:sp>
        <p:nvSpPr>
          <p:cNvPr id="5" name="Content Placeholder 4"/>
          <p:cNvSpPr>
            <a:spLocks noGrp="1"/>
          </p:cNvSpPr>
          <p:nvPr>
            <p:ph sz="quarter" idx="4"/>
          </p:nvPr>
        </p:nvSpPr>
        <p:spPr>
          <a:xfrm>
            <a:off x="6015388" y="1128049"/>
            <a:ext cx="4486308" cy="3951387"/>
          </a:xfrm>
        </p:spPr>
        <p:txBody>
          <a:bodyPr/>
          <a:lstStyle/>
          <a:p>
            <a:pPr>
              <a:defRPr/>
            </a:pPr>
            <a:r>
              <a:rPr lang="en-US" dirty="0"/>
              <a:t>Assumes that not all decisions about health (or any actions) are </a:t>
            </a:r>
            <a:r>
              <a:rPr lang="en-US" i="1" dirty="0"/>
              <a:t>rational</a:t>
            </a:r>
            <a:endParaRPr lang="en-US" dirty="0"/>
          </a:p>
          <a:p>
            <a:pPr>
              <a:spcBef>
                <a:spcPts val="600"/>
              </a:spcBef>
              <a:defRPr/>
            </a:pPr>
            <a:r>
              <a:rPr lang="en-US" altLang="en-US" dirty="0"/>
              <a:t>Adds perceived behavioral control to account for factors outside of the individual’s control that may affect intention or behavior</a:t>
            </a:r>
          </a:p>
          <a:p>
            <a:pPr marL="187516" indent="0">
              <a:spcBef>
                <a:spcPts val="600"/>
              </a:spcBef>
              <a:buNone/>
              <a:defRPr/>
            </a:pPr>
            <a:r>
              <a:rPr lang="en-US" altLang="en-US" sz="1400" dirty="0" err="1"/>
              <a:t>Ajzen</a:t>
            </a:r>
            <a:r>
              <a:rPr lang="en-US" altLang="en-US" sz="1400" dirty="0"/>
              <a:t>, 1991 </a:t>
            </a:r>
            <a:endParaRPr lang="en-US" sz="1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475" y="3126142"/>
            <a:ext cx="8096250" cy="3571875"/>
          </a:xfrm>
          <a:prstGeom prst="rect">
            <a:avLst/>
          </a:prstGeom>
        </p:spPr>
      </p:pic>
      <p:sp>
        <p:nvSpPr>
          <p:cNvPr id="7" name="Rectangle 6"/>
          <p:cNvSpPr/>
          <p:nvPr/>
        </p:nvSpPr>
        <p:spPr bwMode="auto">
          <a:xfrm>
            <a:off x="3843170" y="5552696"/>
            <a:ext cx="6664353" cy="114532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8" name="Rectangle 7"/>
          <p:cNvSpPr/>
          <p:nvPr/>
        </p:nvSpPr>
        <p:spPr bwMode="auto">
          <a:xfrm>
            <a:off x="7766538" y="5280135"/>
            <a:ext cx="2263522" cy="334108"/>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10" name="Rectangle 9"/>
          <p:cNvSpPr/>
          <p:nvPr/>
        </p:nvSpPr>
        <p:spPr bwMode="auto">
          <a:xfrm>
            <a:off x="9240964" y="5116012"/>
            <a:ext cx="1427036" cy="334108"/>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9" name="Rectangle 8"/>
          <p:cNvSpPr/>
          <p:nvPr/>
        </p:nvSpPr>
        <p:spPr bwMode="auto">
          <a:xfrm>
            <a:off x="5790425" y="1070895"/>
            <a:ext cx="4646786" cy="2141862"/>
          </a:xfrm>
          <a:prstGeom prst="rect">
            <a:avLst/>
          </a:prstGeom>
          <a:solidFill>
            <a:schemeClr val="bg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Tree>
    <p:extLst>
      <p:ext uri="{BB962C8B-B14F-4D97-AF65-F5344CB8AC3E}">
        <p14:creationId xmlns:p14="http://schemas.microsoft.com/office/powerpoint/2010/main" val="181892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22" presetClass="exit" presetSubtype="1" fill="hold" grpId="0" nodeType="withEffect">
                                  <p:stCondLst>
                                    <p:cond delay="0"/>
                                  </p:stCondLst>
                                  <p:childTnLst>
                                    <p:animEffect transition="out" filter="wipe(up)">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22" presetClass="exit" presetSubtype="1" fill="hold" grpId="0" nodeType="withEffect">
                                  <p:stCondLst>
                                    <p:cond delay="0"/>
                                  </p:stCondLst>
                                  <p:childTnLst>
                                    <p:animEffect transition="out" filter="wipe(up)">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567" y="186451"/>
            <a:ext cx="7886700" cy="549274"/>
          </a:xfrm>
        </p:spPr>
        <p:txBody>
          <a:bodyPr>
            <a:normAutofit fontScale="90000"/>
          </a:bodyPr>
          <a:lstStyle/>
          <a:p>
            <a:r>
              <a:rPr lang="en-US" b="1" dirty="0">
                <a:solidFill>
                  <a:srgbClr val="C00000"/>
                </a:solidFill>
                <a:latin typeface="Arial" panose="020B0604020202020204" pitchFamily="34" charset="0"/>
                <a:cs typeface="Arial" panose="020B0604020202020204" pitchFamily="34" charset="0"/>
              </a:rPr>
              <a:t>Social Cognitive Theory– Main Concepts</a:t>
            </a:r>
          </a:p>
        </p:txBody>
      </p:sp>
      <p:sp>
        <p:nvSpPr>
          <p:cNvPr id="3" name="Content Placeholder 2"/>
          <p:cNvSpPr>
            <a:spLocks noGrp="1"/>
          </p:cNvSpPr>
          <p:nvPr>
            <p:ph idx="1"/>
          </p:nvPr>
        </p:nvSpPr>
        <p:spPr>
          <a:xfrm>
            <a:off x="1874939" y="765532"/>
            <a:ext cx="5629448" cy="4563213"/>
          </a:xfrm>
        </p:spPr>
        <p:txBody>
          <a:bodyPr>
            <a:normAutofit/>
          </a:bodyPr>
          <a:lstStyle/>
          <a:p>
            <a:r>
              <a:rPr lang="en-US" sz="2600" dirty="0"/>
              <a:t>Learning is internal; occurs by observation</a:t>
            </a:r>
          </a:p>
          <a:p>
            <a:r>
              <a:rPr lang="en-US" sz="2600" dirty="0"/>
              <a:t>Behavior can be self-regulated, is goal-directed</a:t>
            </a:r>
          </a:p>
          <a:p>
            <a:r>
              <a:rPr lang="en-US" sz="2600" dirty="0"/>
              <a:t>Reinforcement has direct and indirect effects on learning</a:t>
            </a:r>
          </a:p>
          <a:p>
            <a:r>
              <a:rPr lang="en-US" sz="2600" dirty="0"/>
              <a:t>Cognitions drive behavior; </a:t>
            </a:r>
            <a:r>
              <a:rPr lang="en-US" sz="2600" b="1" dirty="0"/>
              <a:t>self-efficacy is key</a:t>
            </a:r>
          </a:p>
          <a:p>
            <a:r>
              <a:rPr lang="en-US" sz="2600" b="1" dirty="0"/>
              <a:t>Behavior is influenced by interactions between cognitive, environmental, and behavioral factors</a:t>
            </a:r>
          </a:p>
          <a:p>
            <a:endParaRPr lang="en-US"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3918" y="735725"/>
            <a:ext cx="2115849" cy="2866014"/>
          </a:xfrm>
          <a:prstGeom prst="rect">
            <a:avLst/>
          </a:prstGeom>
        </p:spPr>
      </p:pic>
      <p:grpSp>
        <p:nvGrpSpPr>
          <p:cNvPr id="8" name="Group 7"/>
          <p:cNvGrpSpPr/>
          <p:nvPr/>
        </p:nvGrpSpPr>
        <p:grpSpPr>
          <a:xfrm>
            <a:off x="7388772" y="1910203"/>
            <a:ext cx="3333016" cy="3501415"/>
            <a:chOff x="5864772" y="1910202"/>
            <a:chExt cx="3333016" cy="3501415"/>
          </a:xfrm>
        </p:grpSpPr>
        <p:pic>
          <p:nvPicPr>
            <p:cNvPr id="5" name="Picture 4"/>
            <p:cNvPicPr/>
            <p:nvPr/>
          </p:nvPicPr>
          <p:blipFill rotWithShape="1">
            <a:blip r:embed="rId4"/>
            <a:srcRect l="16160" t="23592" r="69878" b="16635"/>
            <a:stretch/>
          </p:blipFill>
          <p:spPr bwMode="auto">
            <a:xfrm>
              <a:off x="5864772" y="1910202"/>
              <a:ext cx="3333016" cy="3501415"/>
            </a:xfrm>
            <a:prstGeom prst="rect">
              <a:avLst/>
            </a:prstGeom>
            <a:ln>
              <a:noFill/>
            </a:ln>
            <a:extLst>
              <a:ext uri="{53640926-AAD7-44D8-BBD7-CCE9431645EC}">
                <a14:shadowObscured xmlns:a14="http://schemas.microsoft.com/office/drawing/2010/main"/>
              </a:ext>
            </a:extLst>
          </p:spPr>
        </p:pic>
        <p:sp>
          <p:nvSpPr>
            <p:cNvPr id="6" name="Oval 5"/>
            <p:cNvSpPr/>
            <p:nvPr/>
          </p:nvSpPr>
          <p:spPr>
            <a:xfrm>
              <a:off x="6548180" y="2988076"/>
              <a:ext cx="363474" cy="13456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sp>
        <p:nvSpPr>
          <p:cNvPr id="7" name="TextBox 6"/>
          <p:cNvSpPr txBox="1"/>
          <p:nvPr/>
        </p:nvSpPr>
        <p:spPr>
          <a:xfrm>
            <a:off x="8571863" y="5698404"/>
            <a:ext cx="1550489" cy="369332"/>
          </a:xfrm>
          <a:prstGeom prst="rect">
            <a:avLst/>
          </a:prstGeom>
          <a:noFill/>
        </p:spPr>
        <p:txBody>
          <a:bodyPr wrap="none" rtlCol="0">
            <a:spAutoFit/>
          </a:bodyPr>
          <a:lstStyle/>
          <a:p>
            <a:r>
              <a:rPr lang="en-US" dirty="0"/>
              <a:t>Bandura, 1977</a:t>
            </a:r>
          </a:p>
        </p:txBody>
      </p:sp>
    </p:spTree>
    <p:extLst>
      <p:ext uri="{BB962C8B-B14F-4D97-AF65-F5344CB8AC3E}">
        <p14:creationId xmlns:p14="http://schemas.microsoft.com/office/powerpoint/2010/main" val="135783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xit" presetSubtype="0" fill="hold"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256183" y="203657"/>
            <a:ext cx="5493544" cy="571500"/>
          </a:xfrm>
          <a:noFill/>
          <a:ln>
            <a:miter lim="800000"/>
            <a:headEnd/>
            <a:tailEnd/>
          </a:ln>
        </p:spPr>
        <p:txBody>
          <a:bodyPr vert="horz" wrap="square" lIns="68580" tIns="34290" rIns="68580" bIns="34290" numCol="1" rtlCol="0" anchor="t" anchorCtr="0" compatLnSpc="1">
            <a:prstTxWarp prst="textNoShape">
              <a:avLst/>
            </a:prstTxWarp>
            <a:normAutofit/>
          </a:bodyPr>
          <a:lstStyle/>
          <a:p>
            <a:pPr algn="ctr" eaLnBrk="1" hangingPunct="1"/>
            <a:r>
              <a:rPr lang="en-US" sz="3000" b="1" dirty="0">
                <a:solidFill>
                  <a:srgbClr val="C00000"/>
                </a:solidFill>
                <a:latin typeface="Arial" panose="020B0604020202020204" pitchFamily="34" charset="0"/>
                <a:cs typeface="Arial" panose="020B0604020202020204" pitchFamily="34" charset="0"/>
              </a:rPr>
              <a:t>SCT Key Constructs</a:t>
            </a:r>
            <a:endParaRPr lang="en-US" sz="3000" b="1" i="1" dirty="0">
              <a:solidFill>
                <a:srgbClr val="C00000"/>
              </a:solidFill>
              <a:latin typeface="Arial" panose="020B0604020202020204" pitchFamily="34" charset="0"/>
              <a:cs typeface="Arial" panose="020B0604020202020204" pitchFamily="34" charset="0"/>
            </a:endParaRPr>
          </a:p>
        </p:txBody>
      </p:sp>
      <p:sp>
        <p:nvSpPr>
          <p:cNvPr id="24579" name="Rectangle 3"/>
          <p:cNvSpPr>
            <a:spLocks noGrp="1" noChangeArrowheads="1"/>
          </p:cNvSpPr>
          <p:nvPr>
            <p:ph sz="half" idx="1"/>
          </p:nvPr>
        </p:nvSpPr>
        <p:spPr bwMode="auto">
          <a:xfrm>
            <a:off x="1657236" y="1242219"/>
            <a:ext cx="4345718" cy="1995854"/>
          </a:xfrm>
          <a:ln>
            <a:miter lim="800000"/>
            <a:headEnd/>
            <a:tailEnd/>
          </a:ln>
        </p:spPr>
        <p:txBody>
          <a:bodyPr vert="horz" wrap="square" lIns="68580" tIns="34290" rIns="68580" bIns="34290" numCol="1" rtlCol="0" anchor="t" anchorCtr="0" compatLnSpc="1">
            <a:prstTxWarp prst="textNoShape">
              <a:avLst/>
            </a:prstTxWarp>
            <a:noAutofit/>
          </a:bodyPr>
          <a:lstStyle/>
          <a:p>
            <a:pPr marL="0" indent="0">
              <a:lnSpc>
                <a:spcPct val="100000"/>
              </a:lnSpc>
              <a:spcBef>
                <a:spcPts val="0"/>
              </a:spcBef>
              <a:buSzPct val="90000"/>
              <a:buNone/>
            </a:pPr>
            <a:r>
              <a:rPr lang="en-US" sz="1950" b="1" dirty="0">
                <a:solidFill>
                  <a:schemeClr val="accent1">
                    <a:lumMod val="75000"/>
                  </a:schemeClr>
                </a:solidFill>
              </a:rPr>
              <a:t>Cognitive influences </a:t>
            </a:r>
            <a:r>
              <a:rPr lang="en-US" b="1" dirty="0">
                <a:solidFill>
                  <a:schemeClr val="accent1">
                    <a:lumMod val="75000"/>
                  </a:schemeClr>
                </a:solidFill>
              </a:rPr>
              <a:t>- </a:t>
            </a:r>
            <a:r>
              <a:rPr lang="en-US" sz="1350" dirty="0">
                <a:solidFill>
                  <a:schemeClr val="accent1">
                    <a:lumMod val="75000"/>
                  </a:schemeClr>
                </a:solidFill>
              </a:rPr>
              <a:t>abilities for processing information, applying knowledge</a:t>
            </a:r>
          </a:p>
          <a:p>
            <a:pPr marL="342900" indent="-342900">
              <a:lnSpc>
                <a:spcPct val="100000"/>
              </a:lnSpc>
              <a:spcBef>
                <a:spcPts val="0"/>
              </a:spcBef>
              <a:buSzPct val="90000"/>
              <a:buFont typeface="+mj-lt"/>
              <a:buAutoNum type="arabicPeriod"/>
            </a:pPr>
            <a:r>
              <a:rPr lang="en-US" dirty="0"/>
              <a:t>Self-efficacy </a:t>
            </a:r>
          </a:p>
          <a:p>
            <a:pPr marL="342900" indent="-342900">
              <a:lnSpc>
                <a:spcPct val="100000"/>
              </a:lnSpc>
              <a:spcBef>
                <a:spcPts val="0"/>
              </a:spcBef>
              <a:buSzPct val="90000"/>
              <a:buFont typeface="+mj-lt"/>
              <a:buAutoNum type="arabicPeriod"/>
            </a:pPr>
            <a:r>
              <a:rPr lang="en-US" dirty="0"/>
              <a:t>Collective efficacy</a:t>
            </a:r>
          </a:p>
          <a:p>
            <a:pPr marL="342900" indent="-342900">
              <a:lnSpc>
                <a:spcPct val="100000"/>
              </a:lnSpc>
              <a:spcBef>
                <a:spcPts val="0"/>
              </a:spcBef>
              <a:buSzPct val="90000"/>
              <a:buFont typeface="+mj-lt"/>
              <a:buAutoNum type="arabicPeriod"/>
            </a:pPr>
            <a:r>
              <a:rPr lang="en-US" dirty="0"/>
              <a:t>Outcome expectations</a:t>
            </a:r>
          </a:p>
          <a:p>
            <a:pPr marL="342900" indent="-342900">
              <a:lnSpc>
                <a:spcPct val="100000"/>
              </a:lnSpc>
              <a:spcBef>
                <a:spcPts val="0"/>
              </a:spcBef>
              <a:buSzPct val="90000"/>
              <a:buFont typeface="+mj-lt"/>
              <a:buAutoNum type="arabicPeriod"/>
            </a:pPr>
            <a:r>
              <a:rPr lang="en-US" dirty="0"/>
              <a:t>Knowledge</a:t>
            </a:r>
          </a:p>
          <a:p>
            <a:pPr marL="342900" indent="-342900">
              <a:lnSpc>
                <a:spcPct val="100000"/>
              </a:lnSpc>
              <a:spcBef>
                <a:spcPts val="0"/>
              </a:spcBef>
              <a:buSzPct val="90000"/>
              <a:buFont typeface="+mj-lt"/>
              <a:buAutoNum type="arabicPeriod"/>
            </a:pPr>
            <a:r>
              <a:rPr lang="en-US" dirty="0"/>
              <a:t>Self-Regulation</a:t>
            </a:r>
          </a:p>
          <a:p>
            <a:pPr marL="342900" indent="-342900">
              <a:lnSpc>
                <a:spcPct val="100000"/>
              </a:lnSpc>
              <a:spcBef>
                <a:spcPts val="0"/>
              </a:spcBef>
              <a:buSzPct val="90000"/>
              <a:buFont typeface="+mj-lt"/>
              <a:buAutoNum type="arabicPeriod"/>
            </a:pPr>
            <a:r>
              <a:rPr lang="en-US" dirty="0"/>
              <a:t>Emotional Coping</a:t>
            </a:r>
          </a:p>
          <a:p>
            <a:pPr marL="342900" indent="-342900">
              <a:lnSpc>
                <a:spcPct val="100000"/>
              </a:lnSpc>
              <a:spcBef>
                <a:spcPts val="0"/>
              </a:spcBef>
              <a:buSzPct val="90000"/>
              <a:buFont typeface="+mj-lt"/>
              <a:buAutoNum type="arabicPeriod"/>
            </a:pPr>
            <a:endParaRPr lang="en-US" dirty="0"/>
          </a:p>
          <a:p>
            <a:pPr marL="342900" indent="-342900">
              <a:lnSpc>
                <a:spcPct val="100000"/>
              </a:lnSpc>
              <a:spcBef>
                <a:spcPts val="0"/>
              </a:spcBef>
              <a:buSzPct val="90000"/>
              <a:buFont typeface="+mj-lt"/>
              <a:buAutoNum type="arabicPeriod"/>
            </a:pPr>
            <a:endParaRPr lang="en-US" dirty="0"/>
          </a:p>
        </p:txBody>
      </p:sp>
      <p:sp>
        <p:nvSpPr>
          <p:cNvPr id="24580" name="Rectangle 4"/>
          <p:cNvSpPr>
            <a:spLocks noGrp="1" noChangeArrowheads="1"/>
          </p:cNvSpPr>
          <p:nvPr>
            <p:ph sz="half" idx="2"/>
          </p:nvPr>
        </p:nvSpPr>
        <p:spPr bwMode="auto">
          <a:xfrm>
            <a:off x="6350450" y="1354321"/>
            <a:ext cx="3981797" cy="1771650"/>
          </a:xfrm>
          <a:ln>
            <a:miter lim="800000"/>
            <a:headEnd/>
            <a:tailEnd/>
          </a:ln>
        </p:spPr>
        <p:txBody>
          <a:bodyPr vert="horz" wrap="square" lIns="68580" tIns="34290" rIns="68580" bIns="34290" numCol="1" rtlCol="0" anchor="t" anchorCtr="0" compatLnSpc="1">
            <a:prstTxWarp prst="textNoShape">
              <a:avLst/>
            </a:prstTxWarp>
            <a:noAutofit/>
          </a:bodyPr>
          <a:lstStyle/>
          <a:p>
            <a:pPr marL="0" indent="0">
              <a:lnSpc>
                <a:spcPct val="100000"/>
              </a:lnSpc>
              <a:spcBef>
                <a:spcPts val="0"/>
              </a:spcBef>
              <a:buSzPct val="90000"/>
              <a:buNone/>
            </a:pPr>
            <a:r>
              <a:rPr lang="en-US" sz="1950" b="1" dirty="0">
                <a:solidFill>
                  <a:schemeClr val="accent1">
                    <a:lumMod val="75000"/>
                  </a:schemeClr>
                </a:solidFill>
              </a:rPr>
              <a:t>Environmental influences- </a:t>
            </a:r>
            <a:r>
              <a:rPr lang="en-US" sz="1350" dirty="0">
                <a:solidFill>
                  <a:schemeClr val="accent1">
                    <a:lumMod val="75000"/>
                  </a:schemeClr>
                </a:solidFill>
              </a:rPr>
              <a:t>physical &amp; social factors that affect behavior</a:t>
            </a:r>
            <a:endParaRPr lang="en-US" dirty="0">
              <a:solidFill>
                <a:schemeClr val="accent1">
                  <a:lumMod val="75000"/>
                </a:schemeClr>
              </a:solidFill>
            </a:endParaRPr>
          </a:p>
          <a:p>
            <a:pPr marL="0" indent="0">
              <a:lnSpc>
                <a:spcPct val="100000"/>
              </a:lnSpc>
              <a:spcBef>
                <a:spcPts val="0"/>
              </a:spcBef>
              <a:buSzPct val="90000"/>
              <a:buNone/>
            </a:pPr>
            <a:r>
              <a:rPr lang="en-US" dirty="0"/>
              <a:t>7. Observational learning</a:t>
            </a:r>
          </a:p>
          <a:p>
            <a:pPr marL="0" indent="0">
              <a:lnSpc>
                <a:spcPct val="100000"/>
              </a:lnSpc>
              <a:spcBef>
                <a:spcPts val="0"/>
              </a:spcBef>
              <a:buSzPct val="90000"/>
              <a:buNone/>
            </a:pPr>
            <a:r>
              <a:rPr lang="en-US" dirty="0"/>
              <a:t>8. Normative beliefs</a:t>
            </a:r>
          </a:p>
          <a:p>
            <a:pPr marL="0" indent="0">
              <a:lnSpc>
                <a:spcPct val="100000"/>
              </a:lnSpc>
              <a:spcBef>
                <a:spcPts val="0"/>
              </a:spcBef>
              <a:buSzPct val="90000"/>
              <a:buNone/>
            </a:pPr>
            <a:r>
              <a:rPr lang="en-US" dirty="0"/>
              <a:t>9. Social Support</a:t>
            </a:r>
          </a:p>
          <a:p>
            <a:pPr marL="0" indent="0">
              <a:lnSpc>
                <a:spcPct val="100000"/>
              </a:lnSpc>
              <a:spcBef>
                <a:spcPts val="0"/>
              </a:spcBef>
              <a:buSzPct val="90000"/>
              <a:buNone/>
            </a:pPr>
            <a:r>
              <a:rPr lang="en-US" dirty="0"/>
              <a:t>10. Barriers and opportunities</a:t>
            </a:r>
          </a:p>
        </p:txBody>
      </p:sp>
      <p:sp>
        <p:nvSpPr>
          <p:cNvPr id="5" name="Slide Number Placeholder 4"/>
          <p:cNvSpPr>
            <a:spLocks noGrp="1"/>
          </p:cNvSpPr>
          <p:nvPr>
            <p:ph type="sldNum" sz="quarter" idx="12"/>
          </p:nvPr>
        </p:nvSpPr>
        <p:spPr/>
        <p:txBody>
          <a:bodyPr/>
          <a:lstStyle/>
          <a:p>
            <a:pPr defTabSz="685800">
              <a:defRPr/>
            </a:pPr>
            <a:fld id="{5229CC4E-D49B-4517-87BE-5256CC600497}" type="slidenum">
              <a:rPr lang="en-US">
                <a:solidFill>
                  <a:prstClr val="black">
                    <a:tint val="75000"/>
                  </a:prstClr>
                </a:solidFill>
                <a:latin typeface="Calibri" panose="020F0502020204030204"/>
              </a:rPr>
              <a:pPr defTabSz="685800">
                <a:defRPr/>
              </a:pPr>
              <a:t>68</a:t>
            </a:fld>
            <a:endParaRPr lang="en-US" dirty="0">
              <a:solidFill>
                <a:prstClr val="black">
                  <a:tint val="75000"/>
                </a:prstClr>
              </a:solidFill>
              <a:latin typeface="Calibri" panose="020F0502020204030204"/>
            </a:endParaRPr>
          </a:p>
        </p:txBody>
      </p:sp>
      <p:sp>
        <p:nvSpPr>
          <p:cNvPr id="2" name="Rectangle 1"/>
          <p:cNvSpPr/>
          <p:nvPr/>
        </p:nvSpPr>
        <p:spPr>
          <a:xfrm>
            <a:off x="4333864" y="3817238"/>
            <a:ext cx="4676787" cy="1500411"/>
          </a:xfrm>
          <a:prstGeom prst="rect">
            <a:avLst/>
          </a:prstGeom>
        </p:spPr>
        <p:txBody>
          <a:bodyPr wrap="square">
            <a:spAutoFit/>
          </a:bodyPr>
          <a:lstStyle/>
          <a:p>
            <a:pPr algn="ctr" defTabSz="685800">
              <a:buClr>
                <a:srgbClr val="5B9BD5">
                  <a:lumMod val="75000"/>
                </a:srgbClr>
              </a:buClr>
              <a:buSzPct val="100000"/>
            </a:pPr>
            <a:r>
              <a:rPr lang="en-US" sz="1950" b="1" dirty="0">
                <a:solidFill>
                  <a:srgbClr val="5B9BD5">
                    <a:lumMod val="75000"/>
                  </a:srgbClr>
                </a:solidFill>
                <a:latin typeface="Calibri" panose="020F0502020204030204"/>
              </a:rPr>
              <a:t>Supporting behavioral factors- </a:t>
            </a:r>
            <a:r>
              <a:rPr lang="en-US" sz="1350" dirty="0">
                <a:solidFill>
                  <a:srgbClr val="5B9BD5">
                    <a:lumMod val="75000"/>
                  </a:srgbClr>
                </a:solidFill>
                <a:latin typeface="Calibri" panose="020F0502020204030204"/>
              </a:rPr>
              <a:t>abilities and actions taken that are health-enhancing or compromising</a:t>
            </a:r>
            <a:endParaRPr lang="en-US" sz="1350" b="1" dirty="0">
              <a:solidFill>
                <a:srgbClr val="5B9BD5">
                  <a:lumMod val="75000"/>
                </a:srgbClr>
              </a:solidFill>
              <a:latin typeface="Calibri" panose="020F0502020204030204"/>
            </a:endParaRPr>
          </a:p>
          <a:p>
            <a:pPr defTabSz="685800">
              <a:buClr>
                <a:srgbClr val="5B9BD5">
                  <a:lumMod val="75000"/>
                </a:srgbClr>
              </a:buClr>
              <a:buSzPct val="100000"/>
            </a:pPr>
            <a:r>
              <a:rPr lang="en-US" sz="1950" dirty="0">
                <a:solidFill>
                  <a:prstClr val="black"/>
                </a:solidFill>
                <a:latin typeface="Calibri" panose="020F0502020204030204"/>
              </a:rPr>
              <a:t>11. Behavioral skills </a:t>
            </a:r>
          </a:p>
          <a:p>
            <a:pPr defTabSz="685800">
              <a:buClr>
                <a:srgbClr val="5B9BD5">
                  <a:lumMod val="75000"/>
                </a:srgbClr>
              </a:buClr>
              <a:buSzPct val="90000"/>
            </a:pPr>
            <a:r>
              <a:rPr lang="en-US" sz="1950" dirty="0">
                <a:solidFill>
                  <a:prstClr val="black"/>
                </a:solidFill>
                <a:latin typeface="Calibri" panose="020F0502020204030204"/>
              </a:rPr>
              <a:t>12. Reinforcements/ Incentive Motivation</a:t>
            </a:r>
          </a:p>
          <a:p>
            <a:pPr defTabSz="685800">
              <a:buClr>
                <a:srgbClr val="5B9BD5">
                  <a:lumMod val="75000"/>
                </a:srgbClr>
              </a:buClr>
              <a:buSzPct val="90000"/>
            </a:pPr>
            <a:r>
              <a:rPr lang="en-US" sz="1950" dirty="0">
                <a:solidFill>
                  <a:prstClr val="black"/>
                </a:solidFill>
                <a:latin typeface="Calibri" panose="020F0502020204030204"/>
              </a:rPr>
              <a:t>13. Intentions</a:t>
            </a:r>
          </a:p>
        </p:txBody>
      </p:sp>
      <p:sp>
        <p:nvSpPr>
          <p:cNvPr id="3" name="TextBox 2"/>
          <p:cNvSpPr txBox="1"/>
          <p:nvPr/>
        </p:nvSpPr>
        <p:spPr>
          <a:xfrm>
            <a:off x="1744717" y="5317648"/>
            <a:ext cx="1596752" cy="300082"/>
          </a:xfrm>
          <a:prstGeom prst="rect">
            <a:avLst/>
          </a:prstGeom>
          <a:noFill/>
        </p:spPr>
        <p:txBody>
          <a:bodyPr wrap="square" rtlCol="0">
            <a:spAutoFit/>
          </a:bodyPr>
          <a:lstStyle/>
          <a:p>
            <a:pPr defTabSz="685800"/>
            <a:r>
              <a:rPr lang="en-US" sz="1350" dirty="0" err="1">
                <a:solidFill>
                  <a:prstClr val="black"/>
                </a:solidFill>
                <a:latin typeface="Calibri" panose="020F0502020204030204"/>
              </a:rPr>
              <a:t>Glanz</a:t>
            </a:r>
            <a:r>
              <a:rPr lang="en-US" sz="1350" dirty="0">
                <a:solidFill>
                  <a:prstClr val="black"/>
                </a:solidFill>
                <a:latin typeface="Calibri" panose="020F0502020204030204"/>
              </a:rPr>
              <a:t> et al, 2015</a:t>
            </a:r>
          </a:p>
        </p:txBody>
      </p:sp>
    </p:spTree>
    <p:extLst>
      <p:ext uri="{BB962C8B-B14F-4D97-AF65-F5344CB8AC3E}">
        <p14:creationId xmlns:p14="http://schemas.microsoft.com/office/powerpoint/2010/main" val="14799605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256183" y="203657"/>
            <a:ext cx="5493544" cy="571500"/>
          </a:xfrm>
          <a:noFill/>
          <a:ln>
            <a:miter lim="800000"/>
            <a:headEnd/>
            <a:tailEnd/>
          </a:ln>
        </p:spPr>
        <p:txBody>
          <a:bodyPr vert="horz" wrap="square" lIns="68580" tIns="34290" rIns="68580" bIns="34290" numCol="1" rtlCol="0" anchor="t" anchorCtr="0" compatLnSpc="1">
            <a:prstTxWarp prst="textNoShape">
              <a:avLst/>
            </a:prstTxWarp>
            <a:normAutofit/>
          </a:bodyPr>
          <a:lstStyle/>
          <a:p>
            <a:pPr algn="ctr" eaLnBrk="1" hangingPunct="1"/>
            <a:r>
              <a:rPr lang="en-US" sz="3000" b="1" dirty="0">
                <a:solidFill>
                  <a:srgbClr val="C00000"/>
                </a:solidFill>
                <a:latin typeface="Arial" panose="020B0604020202020204" pitchFamily="34" charset="0"/>
                <a:cs typeface="Arial" panose="020B0604020202020204" pitchFamily="34" charset="0"/>
              </a:rPr>
              <a:t>SCT Key Constructs</a:t>
            </a:r>
          </a:p>
        </p:txBody>
      </p:sp>
      <p:sp>
        <p:nvSpPr>
          <p:cNvPr id="24579" name="Rectangle 3"/>
          <p:cNvSpPr>
            <a:spLocks noGrp="1" noChangeArrowheads="1"/>
          </p:cNvSpPr>
          <p:nvPr>
            <p:ph sz="half" idx="1"/>
          </p:nvPr>
        </p:nvSpPr>
        <p:spPr bwMode="auto">
          <a:xfrm>
            <a:off x="1609894" y="675829"/>
            <a:ext cx="4345718" cy="1995854"/>
          </a:xfrm>
          <a:ln>
            <a:miter lim="800000"/>
            <a:headEnd/>
            <a:tailEnd/>
          </a:ln>
        </p:spPr>
        <p:txBody>
          <a:bodyPr vert="horz" wrap="square" lIns="68580" tIns="34290" rIns="68580" bIns="34290" numCol="1" rtlCol="0" anchor="t" anchorCtr="0" compatLnSpc="1">
            <a:prstTxWarp prst="textNoShape">
              <a:avLst/>
            </a:prstTxWarp>
            <a:noAutofit/>
          </a:bodyPr>
          <a:lstStyle/>
          <a:p>
            <a:pPr marL="0" indent="0">
              <a:lnSpc>
                <a:spcPct val="100000"/>
              </a:lnSpc>
              <a:spcBef>
                <a:spcPts val="0"/>
              </a:spcBef>
              <a:buSzPct val="90000"/>
              <a:buNone/>
            </a:pPr>
            <a:r>
              <a:rPr lang="en-US" sz="1100" b="1" dirty="0">
                <a:solidFill>
                  <a:schemeClr val="accent1">
                    <a:lumMod val="75000"/>
                  </a:schemeClr>
                </a:solidFill>
              </a:rPr>
              <a:t>Cognitive influences - </a:t>
            </a:r>
            <a:r>
              <a:rPr lang="en-US" sz="1100" dirty="0">
                <a:solidFill>
                  <a:schemeClr val="accent1">
                    <a:lumMod val="75000"/>
                  </a:schemeClr>
                </a:solidFill>
              </a:rPr>
              <a:t>abilities for processing information, applying knowledge</a:t>
            </a:r>
          </a:p>
          <a:p>
            <a:pPr marL="342900" indent="-342900">
              <a:lnSpc>
                <a:spcPct val="100000"/>
              </a:lnSpc>
              <a:spcBef>
                <a:spcPts val="0"/>
              </a:spcBef>
              <a:buSzPct val="90000"/>
              <a:buFont typeface="+mj-lt"/>
              <a:buAutoNum type="arabicPeriod"/>
            </a:pPr>
            <a:r>
              <a:rPr lang="en-US" sz="1100" dirty="0"/>
              <a:t>Self-efficacy </a:t>
            </a:r>
          </a:p>
          <a:p>
            <a:pPr marL="342900" indent="-342900">
              <a:lnSpc>
                <a:spcPct val="100000"/>
              </a:lnSpc>
              <a:spcBef>
                <a:spcPts val="0"/>
              </a:spcBef>
              <a:buSzPct val="90000"/>
              <a:buFont typeface="+mj-lt"/>
              <a:buAutoNum type="arabicPeriod"/>
            </a:pPr>
            <a:r>
              <a:rPr lang="en-US" sz="1100" dirty="0"/>
              <a:t>Collective efficacy</a:t>
            </a:r>
          </a:p>
          <a:p>
            <a:pPr marL="342900" indent="-342900">
              <a:lnSpc>
                <a:spcPct val="100000"/>
              </a:lnSpc>
              <a:spcBef>
                <a:spcPts val="0"/>
              </a:spcBef>
              <a:buSzPct val="90000"/>
              <a:buFont typeface="+mj-lt"/>
              <a:buAutoNum type="arabicPeriod"/>
            </a:pPr>
            <a:r>
              <a:rPr lang="en-US" sz="1100" dirty="0"/>
              <a:t>Outcome expectations</a:t>
            </a:r>
          </a:p>
          <a:p>
            <a:pPr marL="342900" indent="-342900">
              <a:lnSpc>
                <a:spcPct val="100000"/>
              </a:lnSpc>
              <a:spcBef>
                <a:spcPts val="0"/>
              </a:spcBef>
              <a:buSzPct val="90000"/>
              <a:buFont typeface="+mj-lt"/>
              <a:buAutoNum type="arabicPeriod"/>
            </a:pPr>
            <a:r>
              <a:rPr lang="en-US" sz="1100" dirty="0"/>
              <a:t>Knowledge</a:t>
            </a:r>
          </a:p>
          <a:p>
            <a:pPr marL="342900" indent="-342900">
              <a:lnSpc>
                <a:spcPct val="100000"/>
              </a:lnSpc>
              <a:spcBef>
                <a:spcPts val="0"/>
              </a:spcBef>
              <a:buSzPct val="90000"/>
              <a:buFont typeface="+mj-lt"/>
              <a:buAutoNum type="arabicPeriod"/>
            </a:pPr>
            <a:r>
              <a:rPr lang="en-US" sz="1100" dirty="0"/>
              <a:t>Self-Regulation</a:t>
            </a:r>
          </a:p>
          <a:p>
            <a:pPr marL="342900" indent="-342900">
              <a:lnSpc>
                <a:spcPct val="100000"/>
              </a:lnSpc>
              <a:spcBef>
                <a:spcPts val="0"/>
              </a:spcBef>
              <a:buSzPct val="90000"/>
              <a:buFont typeface="+mj-lt"/>
              <a:buAutoNum type="arabicPeriod"/>
            </a:pPr>
            <a:r>
              <a:rPr lang="en-US" sz="1100" dirty="0"/>
              <a:t>Emotional Coping</a:t>
            </a:r>
          </a:p>
          <a:p>
            <a:pPr marL="342900" indent="-342900">
              <a:lnSpc>
                <a:spcPct val="100000"/>
              </a:lnSpc>
              <a:spcBef>
                <a:spcPts val="0"/>
              </a:spcBef>
              <a:buSzPct val="90000"/>
              <a:buFont typeface="+mj-lt"/>
              <a:buAutoNum type="arabicPeriod"/>
            </a:pPr>
            <a:endParaRPr lang="en-US" sz="1100" dirty="0"/>
          </a:p>
          <a:p>
            <a:pPr marL="342900" indent="-342900">
              <a:lnSpc>
                <a:spcPct val="100000"/>
              </a:lnSpc>
              <a:spcBef>
                <a:spcPts val="0"/>
              </a:spcBef>
              <a:buSzPct val="90000"/>
              <a:buFont typeface="+mj-lt"/>
              <a:buAutoNum type="arabicPeriod"/>
            </a:pPr>
            <a:endParaRPr lang="en-US" sz="1100" dirty="0"/>
          </a:p>
        </p:txBody>
      </p:sp>
      <p:sp>
        <p:nvSpPr>
          <p:cNvPr id="24580" name="Rectangle 4"/>
          <p:cNvSpPr>
            <a:spLocks noGrp="1" noChangeArrowheads="1"/>
          </p:cNvSpPr>
          <p:nvPr>
            <p:ph sz="half" idx="2"/>
          </p:nvPr>
        </p:nvSpPr>
        <p:spPr bwMode="auto">
          <a:xfrm>
            <a:off x="6268060" y="751038"/>
            <a:ext cx="3981797" cy="1771650"/>
          </a:xfrm>
          <a:ln>
            <a:miter lim="800000"/>
            <a:headEnd/>
            <a:tailEnd/>
          </a:ln>
        </p:spPr>
        <p:txBody>
          <a:bodyPr vert="horz" wrap="square" lIns="68580" tIns="34290" rIns="68580" bIns="34290" numCol="1" rtlCol="0" anchor="t" anchorCtr="0" compatLnSpc="1">
            <a:prstTxWarp prst="textNoShape">
              <a:avLst/>
            </a:prstTxWarp>
            <a:noAutofit/>
          </a:bodyPr>
          <a:lstStyle/>
          <a:p>
            <a:pPr marL="0" indent="0">
              <a:lnSpc>
                <a:spcPct val="100000"/>
              </a:lnSpc>
              <a:spcBef>
                <a:spcPts val="0"/>
              </a:spcBef>
              <a:buSzPct val="90000"/>
              <a:buNone/>
            </a:pPr>
            <a:r>
              <a:rPr lang="en-US" sz="1100" b="1" dirty="0">
                <a:solidFill>
                  <a:schemeClr val="accent1">
                    <a:lumMod val="75000"/>
                  </a:schemeClr>
                </a:solidFill>
              </a:rPr>
              <a:t>Environmental influences- </a:t>
            </a:r>
            <a:r>
              <a:rPr lang="en-US" sz="1100" dirty="0">
                <a:solidFill>
                  <a:schemeClr val="accent1">
                    <a:lumMod val="75000"/>
                  </a:schemeClr>
                </a:solidFill>
              </a:rPr>
              <a:t>physical &amp; social factors that affect behavior</a:t>
            </a:r>
          </a:p>
          <a:p>
            <a:pPr marL="0" indent="0">
              <a:lnSpc>
                <a:spcPct val="100000"/>
              </a:lnSpc>
              <a:spcBef>
                <a:spcPts val="0"/>
              </a:spcBef>
              <a:buSzPct val="90000"/>
              <a:buNone/>
            </a:pPr>
            <a:r>
              <a:rPr lang="en-US" sz="1100" dirty="0"/>
              <a:t>7. Observational learning</a:t>
            </a:r>
          </a:p>
          <a:p>
            <a:pPr marL="0" indent="0">
              <a:lnSpc>
                <a:spcPct val="100000"/>
              </a:lnSpc>
              <a:spcBef>
                <a:spcPts val="0"/>
              </a:spcBef>
              <a:buSzPct val="90000"/>
              <a:buNone/>
            </a:pPr>
            <a:r>
              <a:rPr lang="en-US" sz="1100" dirty="0"/>
              <a:t>8. Normative beliefs</a:t>
            </a:r>
          </a:p>
          <a:p>
            <a:pPr marL="0" indent="0">
              <a:lnSpc>
                <a:spcPct val="100000"/>
              </a:lnSpc>
              <a:spcBef>
                <a:spcPts val="0"/>
              </a:spcBef>
              <a:buSzPct val="90000"/>
              <a:buNone/>
            </a:pPr>
            <a:r>
              <a:rPr lang="en-US" sz="1100" dirty="0"/>
              <a:t>9. Social Support</a:t>
            </a:r>
          </a:p>
          <a:p>
            <a:pPr marL="0" indent="0">
              <a:lnSpc>
                <a:spcPct val="100000"/>
              </a:lnSpc>
              <a:spcBef>
                <a:spcPts val="0"/>
              </a:spcBef>
              <a:buSzPct val="90000"/>
              <a:buNone/>
            </a:pPr>
            <a:r>
              <a:rPr lang="en-US" sz="1100" dirty="0"/>
              <a:t>10. Barriers and opportunities</a:t>
            </a:r>
          </a:p>
        </p:txBody>
      </p:sp>
      <p:sp>
        <p:nvSpPr>
          <p:cNvPr id="5" name="Slide Number Placeholder 4"/>
          <p:cNvSpPr>
            <a:spLocks noGrp="1"/>
          </p:cNvSpPr>
          <p:nvPr>
            <p:ph type="sldNum" sz="quarter" idx="12"/>
          </p:nvPr>
        </p:nvSpPr>
        <p:spPr/>
        <p:txBody>
          <a:bodyPr/>
          <a:lstStyle/>
          <a:p>
            <a:pPr defTabSz="685800">
              <a:defRPr/>
            </a:pPr>
            <a:fld id="{5229CC4E-D49B-4517-87BE-5256CC600497}" type="slidenum">
              <a:rPr lang="en-US">
                <a:solidFill>
                  <a:prstClr val="black">
                    <a:tint val="75000"/>
                  </a:prstClr>
                </a:solidFill>
                <a:latin typeface="Calibri" panose="020F0502020204030204"/>
              </a:rPr>
              <a:pPr defTabSz="685800">
                <a:defRPr/>
              </a:pPr>
              <a:t>69</a:t>
            </a:fld>
            <a:endParaRPr lang="en-US" dirty="0">
              <a:solidFill>
                <a:prstClr val="black">
                  <a:tint val="75000"/>
                </a:prstClr>
              </a:solidFill>
              <a:latin typeface="Calibri" panose="020F0502020204030204"/>
            </a:endParaRPr>
          </a:p>
        </p:txBody>
      </p:sp>
      <p:sp>
        <p:nvSpPr>
          <p:cNvPr id="2" name="Rectangle 1"/>
          <p:cNvSpPr/>
          <p:nvPr/>
        </p:nvSpPr>
        <p:spPr>
          <a:xfrm>
            <a:off x="3617219" y="1929917"/>
            <a:ext cx="4676787" cy="938719"/>
          </a:xfrm>
          <a:prstGeom prst="rect">
            <a:avLst/>
          </a:prstGeom>
        </p:spPr>
        <p:txBody>
          <a:bodyPr wrap="square">
            <a:spAutoFit/>
          </a:bodyPr>
          <a:lstStyle/>
          <a:p>
            <a:pPr algn="ctr" defTabSz="685800">
              <a:buClr>
                <a:srgbClr val="5B9BD5">
                  <a:lumMod val="75000"/>
                </a:srgbClr>
              </a:buClr>
              <a:buSzPct val="100000"/>
            </a:pPr>
            <a:r>
              <a:rPr lang="en-US" sz="1100" b="1" dirty="0">
                <a:solidFill>
                  <a:srgbClr val="5B9BD5">
                    <a:lumMod val="75000"/>
                  </a:srgbClr>
                </a:solidFill>
                <a:latin typeface="Calibri" panose="020F0502020204030204"/>
              </a:rPr>
              <a:t>Supporting behavioral factors- </a:t>
            </a:r>
            <a:r>
              <a:rPr lang="en-US" sz="1100" dirty="0">
                <a:solidFill>
                  <a:srgbClr val="5B9BD5">
                    <a:lumMod val="75000"/>
                  </a:srgbClr>
                </a:solidFill>
                <a:latin typeface="Calibri" panose="020F0502020204030204"/>
              </a:rPr>
              <a:t>abilities and actions taken that are health-enhancing or compromising</a:t>
            </a:r>
            <a:endParaRPr lang="en-US" sz="1100" b="1" dirty="0">
              <a:solidFill>
                <a:srgbClr val="5B9BD5">
                  <a:lumMod val="75000"/>
                </a:srgbClr>
              </a:solidFill>
              <a:latin typeface="Calibri" panose="020F0502020204030204"/>
            </a:endParaRPr>
          </a:p>
          <a:p>
            <a:pPr defTabSz="685800">
              <a:buClr>
                <a:srgbClr val="5B9BD5">
                  <a:lumMod val="75000"/>
                </a:srgbClr>
              </a:buClr>
              <a:buSzPct val="100000"/>
            </a:pPr>
            <a:r>
              <a:rPr lang="en-US" sz="1100" dirty="0">
                <a:solidFill>
                  <a:prstClr val="black"/>
                </a:solidFill>
                <a:latin typeface="Calibri" panose="020F0502020204030204"/>
              </a:rPr>
              <a:t>11. Behavioral skills </a:t>
            </a:r>
          </a:p>
          <a:p>
            <a:pPr defTabSz="685800">
              <a:buClr>
                <a:srgbClr val="5B9BD5">
                  <a:lumMod val="75000"/>
                </a:srgbClr>
              </a:buClr>
              <a:buSzPct val="90000"/>
            </a:pPr>
            <a:r>
              <a:rPr lang="en-US" sz="1100" dirty="0">
                <a:solidFill>
                  <a:prstClr val="black"/>
                </a:solidFill>
                <a:latin typeface="Calibri" panose="020F0502020204030204"/>
              </a:rPr>
              <a:t>12. Reinforcements/ Incentive Motivation</a:t>
            </a:r>
          </a:p>
          <a:p>
            <a:pPr defTabSz="685800">
              <a:buClr>
                <a:srgbClr val="5B9BD5">
                  <a:lumMod val="75000"/>
                </a:srgbClr>
              </a:buClr>
              <a:buSzPct val="90000"/>
            </a:pPr>
            <a:r>
              <a:rPr lang="en-US" sz="1100" dirty="0">
                <a:solidFill>
                  <a:prstClr val="black"/>
                </a:solidFill>
                <a:latin typeface="Calibri" panose="020F0502020204030204"/>
              </a:rPr>
              <a:t>13. Intentions</a:t>
            </a:r>
          </a:p>
        </p:txBody>
      </p:sp>
      <p:sp>
        <p:nvSpPr>
          <p:cNvPr id="3" name="TextBox 2"/>
          <p:cNvSpPr txBox="1"/>
          <p:nvPr/>
        </p:nvSpPr>
        <p:spPr>
          <a:xfrm>
            <a:off x="1744717" y="2651577"/>
            <a:ext cx="1596752" cy="300082"/>
          </a:xfrm>
          <a:prstGeom prst="rect">
            <a:avLst/>
          </a:prstGeom>
          <a:noFill/>
        </p:spPr>
        <p:txBody>
          <a:bodyPr wrap="square" rtlCol="0">
            <a:spAutoFit/>
          </a:bodyPr>
          <a:lstStyle/>
          <a:p>
            <a:pPr defTabSz="685800"/>
            <a:r>
              <a:rPr lang="en-US" sz="1350" dirty="0" err="1">
                <a:solidFill>
                  <a:prstClr val="black"/>
                </a:solidFill>
                <a:latin typeface="Calibri" panose="020F0502020204030204"/>
              </a:rPr>
              <a:t>Glanz</a:t>
            </a:r>
            <a:r>
              <a:rPr lang="en-US" sz="1350" dirty="0">
                <a:solidFill>
                  <a:prstClr val="black"/>
                </a:solidFill>
                <a:latin typeface="Calibri" panose="020F0502020204030204"/>
              </a:rPr>
              <a:t> et al, 2015</a:t>
            </a:r>
          </a:p>
        </p:txBody>
      </p:sp>
      <p:grpSp>
        <p:nvGrpSpPr>
          <p:cNvPr id="8" name="Group 7"/>
          <p:cNvGrpSpPr/>
          <p:nvPr/>
        </p:nvGrpSpPr>
        <p:grpSpPr>
          <a:xfrm>
            <a:off x="2458633" y="4136147"/>
            <a:ext cx="7115230" cy="2491408"/>
            <a:chOff x="-102822" y="2554181"/>
            <a:chExt cx="8506330" cy="3527525"/>
          </a:xfrm>
        </p:grpSpPr>
        <p:sp>
          <p:nvSpPr>
            <p:cNvPr id="9" name="TextBox 8"/>
            <p:cNvSpPr txBox="1"/>
            <p:nvPr/>
          </p:nvSpPr>
          <p:spPr>
            <a:xfrm>
              <a:off x="-102822" y="2555394"/>
              <a:ext cx="3084878" cy="915125"/>
            </a:xfrm>
            <a:prstGeom prst="rect">
              <a:avLst/>
            </a:prstGeom>
            <a:noFill/>
          </p:spPr>
          <p:txBody>
            <a:bodyPr wrap="none" rtlCol="0">
              <a:spAutoFit/>
            </a:bodyPr>
            <a:lstStyle/>
            <a:p>
              <a:pPr algn="ctr" defTabSz="685800"/>
              <a:r>
                <a:rPr lang="en-US" b="1" dirty="0">
                  <a:solidFill>
                    <a:prstClr val="black"/>
                  </a:solidFill>
                  <a:latin typeface="Calibri" panose="020F0502020204030204"/>
                </a:rPr>
                <a:t>Environment</a:t>
              </a:r>
            </a:p>
            <a:p>
              <a:pPr defTabSz="685800"/>
              <a:r>
                <a:rPr lang="en-US" dirty="0">
                  <a:solidFill>
                    <a:prstClr val="black"/>
                  </a:solidFill>
                  <a:latin typeface="Calibri" panose="020F0502020204030204"/>
                </a:rPr>
                <a:t>(Physical/Social; external)</a:t>
              </a:r>
            </a:p>
          </p:txBody>
        </p:sp>
        <p:sp>
          <p:nvSpPr>
            <p:cNvPr id="10" name="TextBox 9"/>
            <p:cNvSpPr txBox="1"/>
            <p:nvPr/>
          </p:nvSpPr>
          <p:spPr>
            <a:xfrm>
              <a:off x="4895709" y="2554181"/>
              <a:ext cx="3507799" cy="1307321"/>
            </a:xfrm>
            <a:prstGeom prst="rect">
              <a:avLst/>
            </a:prstGeom>
            <a:noFill/>
          </p:spPr>
          <p:txBody>
            <a:bodyPr wrap="square" rtlCol="0">
              <a:spAutoFit/>
            </a:bodyPr>
            <a:lstStyle/>
            <a:p>
              <a:pPr algn="ctr" defTabSz="685800"/>
              <a:r>
                <a:rPr lang="en-US" b="1" dirty="0">
                  <a:solidFill>
                    <a:prstClr val="black"/>
                  </a:solidFill>
                  <a:latin typeface="Calibri" panose="020F0502020204030204"/>
                </a:rPr>
                <a:t>Behavior</a:t>
              </a:r>
            </a:p>
            <a:p>
              <a:pPr algn="ctr" defTabSz="685800"/>
              <a:r>
                <a:rPr lang="en-US" dirty="0">
                  <a:solidFill>
                    <a:prstClr val="black"/>
                  </a:solidFill>
                  <a:latin typeface="Calibri" panose="020F0502020204030204"/>
                </a:rPr>
                <a:t>(Motor/Verbal/Social;</a:t>
              </a:r>
            </a:p>
            <a:p>
              <a:pPr algn="ctr" defTabSz="685800"/>
              <a:r>
                <a:rPr lang="en-US" dirty="0">
                  <a:solidFill>
                    <a:prstClr val="black"/>
                  </a:solidFill>
                  <a:latin typeface="Calibri" panose="020F0502020204030204"/>
                </a:rPr>
                <a:t> </a:t>
              </a:r>
              <a:r>
                <a:rPr lang="en-US" i="1" dirty="0">
                  <a:solidFill>
                    <a:prstClr val="black"/>
                  </a:solidFill>
                  <a:latin typeface="Calibri" panose="020F0502020204030204"/>
                </a:rPr>
                <a:t>behavioral capabilities</a:t>
              </a:r>
              <a:r>
                <a:rPr lang="en-US" dirty="0">
                  <a:solidFill>
                    <a:prstClr val="black"/>
                  </a:solidFill>
                  <a:latin typeface="Calibri" panose="020F0502020204030204"/>
                </a:rPr>
                <a:t>)</a:t>
              </a:r>
            </a:p>
          </p:txBody>
        </p:sp>
        <p:sp>
          <p:nvSpPr>
            <p:cNvPr id="11" name="TextBox 10"/>
            <p:cNvSpPr txBox="1"/>
            <p:nvPr/>
          </p:nvSpPr>
          <p:spPr>
            <a:xfrm>
              <a:off x="1638688" y="4774385"/>
              <a:ext cx="4877578" cy="1307321"/>
            </a:xfrm>
            <a:prstGeom prst="rect">
              <a:avLst/>
            </a:prstGeom>
            <a:noFill/>
          </p:spPr>
          <p:txBody>
            <a:bodyPr wrap="square" rtlCol="0">
              <a:spAutoFit/>
            </a:bodyPr>
            <a:lstStyle/>
            <a:p>
              <a:pPr algn="ctr" defTabSz="685800"/>
              <a:r>
                <a:rPr lang="en-US" b="1" dirty="0">
                  <a:solidFill>
                    <a:prstClr val="black"/>
                  </a:solidFill>
                  <a:latin typeface="Calibri" panose="020F0502020204030204"/>
                </a:rPr>
                <a:t>Person</a:t>
              </a:r>
            </a:p>
            <a:p>
              <a:pPr algn="ctr" defTabSz="685800"/>
              <a:r>
                <a:rPr lang="en-US" dirty="0">
                  <a:solidFill>
                    <a:prstClr val="black"/>
                  </a:solidFill>
                  <a:latin typeface="Calibri" panose="020F0502020204030204"/>
                </a:rPr>
                <a:t>(</a:t>
              </a:r>
              <a:r>
                <a:rPr lang="en-US" i="1" dirty="0">
                  <a:solidFill>
                    <a:prstClr val="black"/>
                  </a:solidFill>
                  <a:latin typeface="Calibri" panose="020F0502020204030204"/>
                </a:rPr>
                <a:t>Expectations, self-control, </a:t>
              </a:r>
            </a:p>
            <a:p>
              <a:pPr algn="ctr" defTabSz="685800"/>
              <a:r>
                <a:rPr lang="en-US" i="1" dirty="0">
                  <a:solidFill>
                    <a:prstClr val="black"/>
                  </a:solidFill>
                  <a:latin typeface="Calibri" panose="020F0502020204030204"/>
                </a:rPr>
                <a:t>situation; self-efficacy</a:t>
              </a:r>
              <a:r>
                <a:rPr lang="en-US" dirty="0">
                  <a:solidFill>
                    <a:prstClr val="black"/>
                  </a:solidFill>
                  <a:latin typeface="Calibri" panose="020F0502020204030204"/>
                </a:rPr>
                <a:t>)</a:t>
              </a:r>
            </a:p>
          </p:txBody>
        </p:sp>
        <p:cxnSp>
          <p:nvCxnSpPr>
            <p:cNvPr id="12" name="Straight Arrow Connector 11"/>
            <p:cNvCxnSpPr/>
            <p:nvPr/>
          </p:nvCxnSpPr>
          <p:spPr>
            <a:xfrm flipV="1">
              <a:off x="2474595" y="2811854"/>
              <a:ext cx="3223260" cy="1"/>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386034" y="3677261"/>
              <a:ext cx="1271566" cy="1408749"/>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00587" y="3915362"/>
              <a:ext cx="997267" cy="1198845"/>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5" name="Title 2"/>
          <p:cNvSpPr txBox="1">
            <a:spLocks/>
          </p:cNvSpPr>
          <p:nvPr/>
        </p:nvSpPr>
        <p:spPr>
          <a:xfrm>
            <a:off x="1912078" y="3358943"/>
            <a:ext cx="7886700" cy="6908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000" b="1" dirty="0">
                <a:solidFill>
                  <a:srgbClr val="C00000"/>
                </a:solidFill>
                <a:latin typeface="Arial" panose="020B0604020202020204" pitchFamily="34" charset="0"/>
                <a:cs typeface="Arial" panose="020B0604020202020204" pitchFamily="34" charset="0"/>
              </a:rPr>
              <a:t>Reciprocal Determinism</a:t>
            </a:r>
          </a:p>
        </p:txBody>
      </p:sp>
    </p:spTree>
    <p:extLst>
      <p:ext uri="{BB962C8B-B14F-4D97-AF65-F5344CB8AC3E}">
        <p14:creationId xmlns:p14="http://schemas.microsoft.com/office/powerpoint/2010/main" val="137309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theory NOT?</a:t>
            </a:r>
          </a:p>
        </p:txBody>
      </p:sp>
      <p:sp>
        <p:nvSpPr>
          <p:cNvPr id="3" name="Content Placeholder 2"/>
          <p:cNvSpPr>
            <a:spLocks noGrp="1"/>
          </p:cNvSpPr>
          <p:nvPr>
            <p:ph idx="1"/>
          </p:nvPr>
        </p:nvSpPr>
        <p:spPr/>
        <p:txBody>
          <a:bodyPr/>
          <a:lstStyle/>
          <a:p>
            <a:r>
              <a:rPr lang="en-US" dirty="0"/>
              <a:t>An idea</a:t>
            </a:r>
          </a:p>
          <a:p>
            <a:r>
              <a:rPr lang="en-US" dirty="0"/>
              <a:t>A hypothesis</a:t>
            </a:r>
          </a:p>
          <a:p>
            <a:r>
              <a:rPr lang="en-US" dirty="0"/>
              <a:t>Evidence (e.g., citations)</a:t>
            </a:r>
          </a:p>
        </p:txBody>
      </p:sp>
      <p:sp>
        <p:nvSpPr>
          <p:cNvPr id="4" name="TextBox 3"/>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t>Theory overview</a:t>
            </a:r>
            <a:r>
              <a:rPr lang="en-US" sz="1600" b="1" dirty="0">
                <a:solidFill>
                  <a:schemeClr val="bg1">
                    <a:lumMod val="65000"/>
                  </a:schemeClr>
                </a:solidFill>
              </a:rPr>
              <a:t>		Theory for multilevel research		Case example		Conclusions &amp; resources</a:t>
            </a:r>
          </a:p>
        </p:txBody>
      </p:sp>
      <p:pic>
        <p:nvPicPr>
          <p:cNvPr id="6" name="Picture 5"/>
          <p:cNvPicPr>
            <a:picLocks noChangeAspect="1"/>
          </p:cNvPicPr>
          <p:nvPr/>
        </p:nvPicPr>
        <p:blipFill>
          <a:blip r:embed="rId3"/>
          <a:stretch>
            <a:fillRect/>
          </a:stretch>
        </p:blipFill>
        <p:spPr>
          <a:xfrm>
            <a:off x="838200" y="3670935"/>
            <a:ext cx="5044362" cy="2887345"/>
          </a:xfrm>
          <a:prstGeom prst="rect">
            <a:avLst/>
          </a:prstGeom>
        </p:spPr>
      </p:pic>
      <p:sp>
        <p:nvSpPr>
          <p:cNvPr id="7" name="Slide Number Placeholder 6"/>
          <p:cNvSpPr>
            <a:spLocks noGrp="1"/>
          </p:cNvSpPr>
          <p:nvPr>
            <p:ph type="sldNum" sz="quarter" idx="12"/>
          </p:nvPr>
        </p:nvSpPr>
        <p:spPr/>
        <p:txBody>
          <a:bodyPr/>
          <a:lstStyle/>
          <a:p>
            <a:fld id="{88154F60-3A0F-4A71-A5B0-7A898B34BB41}" type="slidenum">
              <a:rPr lang="en-US" smtClean="0"/>
              <a:t>7</a:t>
            </a:fld>
            <a:endParaRPr lang="en-US"/>
          </a:p>
        </p:txBody>
      </p:sp>
    </p:spTree>
    <p:extLst>
      <p:ext uri="{BB962C8B-B14F-4D97-AF65-F5344CB8AC3E}">
        <p14:creationId xmlns:p14="http://schemas.microsoft.com/office/powerpoint/2010/main" val="35343733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7405" y="857250"/>
            <a:ext cx="9034366" cy="802954"/>
          </a:xfrm>
        </p:spPr>
        <p:txBody>
          <a:bodyPr>
            <a:normAutofit/>
          </a:bodyPr>
          <a:lstStyle/>
          <a:p>
            <a:pPr algn="ctr"/>
            <a:r>
              <a:rPr lang="en-US" sz="2850" b="1" dirty="0">
                <a:solidFill>
                  <a:srgbClr val="C00000"/>
                </a:solidFill>
              </a:rPr>
              <a:t>Project Northland </a:t>
            </a:r>
            <a:br>
              <a:rPr lang="en-US" sz="2850" b="1" dirty="0">
                <a:solidFill>
                  <a:srgbClr val="C00000"/>
                </a:solidFill>
              </a:rPr>
            </a:br>
            <a:r>
              <a:rPr lang="en-US" sz="1800" b="1" dirty="0">
                <a:solidFill>
                  <a:srgbClr val="C00000"/>
                </a:solidFill>
              </a:rPr>
              <a:t>(Perry, Williams, Forster, et al, 1993; Perry, Williams, Veblen-Mortenson, et al., 1996)</a:t>
            </a:r>
          </a:p>
        </p:txBody>
      </p:sp>
      <p:sp>
        <p:nvSpPr>
          <p:cNvPr id="9" name="TextBox 8"/>
          <p:cNvSpPr txBox="1"/>
          <p:nvPr/>
        </p:nvSpPr>
        <p:spPr>
          <a:xfrm>
            <a:off x="2236436" y="1863934"/>
            <a:ext cx="1412374" cy="369332"/>
          </a:xfrm>
          <a:prstGeom prst="rect">
            <a:avLst/>
          </a:prstGeom>
          <a:noFill/>
        </p:spPr>
        <p:txBody>
          <a:bodyPr wrap="none" rtlCol="0">
            <a:spAutoFit/>
          </a:bodyPr>
          <a:lstStyle/>
          <a:p>
            <a:pPr algn="ctr"/>
            <a:r>
              <a:rPr lang="en-US" b="1" dirty="0"/>
              <a:t>Environment</a:t>
            </a:r>
          </a:p>
        </p:txBody>
      </p:sp>
      <p:sp>
        <p:nvSpPr>
          <p:cNvPr id="10" name="TextBox 9"/>
          <p:cNvSpPr txBox="1"/>
          <p:nvPr/>
        </p:nvSpPr>
        <p:spPr>
          <a:xfrm>
            <a:off x="6398716" y="1862721"/>
            <a:ext cx="3507799" cy="369332"/>
          </a:xfrm>
          <a:prstGeom prst="rect">
            <a:avLst/>
          </a:prstGeom>
          <a:noFill/>
        </p:spPr>
        <p:txBody>
          <a:bodyPr wrap="square" rtlCol="0">
            <a:spAutoFit/>
          </a:bodyPr>
          <a:lstStyle/>
          <a:p>
            <a:pPr algn="ctr"/>
            <a:r>
              <a:rPr lang="en-US" b="1" dirty="0"/>
              <a:t>Behavior</a:t>
            </a:r>
          </a:p>
        </p:txBody>
      </p:sp>
      <p:sp>
        <p:nvSpPr>
          <p:cNvPr id="11" name="TextBox 10"/>
          <p:cNvSpPr txBox="1"/>
          <p:nvPr/>
        </p:nvSpPr>
        <p:spPr>
          <a:xfrm>
            <a:off x="3204676" y="4076496"/>
            <a:ext cx="4877578" cy="369332"/>
          </a:xfrm>
          <a:prstGeom prst="rect">
            <a:avLst/>
          </a:prstGeom>
          <a:noFill/>
        </p:spPr>
        <p:txBody>
          <a:bodyPr wrap="square" rtlCol="0">
            <a:spAutoFit/>
          </a:bodyPr>
          <a:lstStyle/>
          <a:p>
            <a:pPr algn="ctr"/>
            <a:r>
              <a:rPr lang="en-US" b="1" dirty="0"/>
              <a:t>Person</a:t>
            </a:r>
          </a:p>
        </p:txBody>
      </p:sp>
      <p:cxnSp>
        <p:nvCxnSpPr>
          <p:cNvPr id="13" name="Straight Arrow Connector 12"/>
          <p:cNvCxnSpPr/>
          <p:nvPr/>
        </p:nvCxnSpPr>
        <p:spPr>
          <a:xfrm flipV="1">
            <a:off x="4208534" y="2046354"/>
            <a:ext cx="3223260" cy="1"/>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47323" y="3327351"/>
            <a:ext cx="1313284" cy="1067199"/>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203593" y="3270395"/>
            <a:ext cx="1412948" cy="1152351"/>
          </a:xfrm>
          <a:prstGeom prst="straightConnector1">
            <a:avLst/>
          </a:prstGeom>
          <a:ln w="47625">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87896" y="2370147"/>
            <a:ext cx="5437771" cy="923330"/>
          </a:xfrm>
          <a:prstGeom prst="rect">
            <a:avLst/>
          </a:prstGeom>
          <a:noFill/>
        </p:spPr>
        <p:txBody>
          <a:bodyPr wrap="none" rtlCol="0">
            <a:spAutoFit/>
          </a:bodyPr>
          <a:lstStyle/>
          <a:p>
            <a:pPr marL="214313" indent="-214313">
              <a:buFontTx/>
              <a:buChar char="-"/>
            </a:pPr>
            <a:r>
              <a:rPr lang="en-US" sz="1350" i="1" dirty="0"/>
              <a:t>Commercial E</a:t>
            </a:r>
            <a:r>
              <a:rPr lang="en-US" sz="1350" dirty="0"/>
              <a:t>: Reduce commercial access to alcohol (adult teams)</a:t>
            </a:r>
          </a:p>
          <a:p>
            <a:pPr marL="214313" indent="-214313">
              <a:buFontTx/>
              <a:buChar char="-"/>
            </a:pPr>
            <a:r>
              <a:rPr lang="en-US" sz="1350" i="1" dirty="0"/>
              <a:t>Commercial and Social E</a:t>
            </a:r>
            <a:r>
              <a:rPr lang="en-US" sz="1350" dirty="0"/>
              <a:t>: “Don’t Provide” print media campaign</a:t>
            </a:r>
          </a:p>
          <a:p>
            <a:pPr marL="214313" indent="-214313">
              <a:buFontTx/>
              <a:buChar char="-"/>
            </a:pPr>
            <a:r>
              <a:rPr lang="en-US" sz="1350" i="1" dirty="0"/>
              <a:t>Social E</a:t>
            </a:r>
            <a:r>
              <a:rPr lang="en-US" sz="1350" dirty="0"/>
              <a:t>: Planned alcohol-free prom and homecoming parties (students)</a:t>
            </a:r>
          </a:p>
          <a:p>
            <a:pPr marL="214313" indent="-214313">
              <a:buFontTx/>
              <a:buChar char="-"/>
            </a:pPr>
            <a:r>
              <a:rPr lang="en-US" sz="1350" i="1" dirty="0"/>
              <a:t>Home E</a:t>
            </a:r>
            <a:r>
              <a:rPr lang="en-US" sz="1350" dirty="0"/>
              <a:t>: Parent postcards targeted norms at home re teen alcohol use</a:t>
            </a:r>
          </a:p>
        </p:txBody>
      </p:sp>
      <p:sp>
        <p:nvSpPr>
          <p:cNvPr id="6" name="TextBox 5"/>
          <p:cNvSpPr txBox="1"/>
          <p:nvPr/>
        </p:nvSpPr>
        <p:spPr>
          <a:xfrm>
            <a:off x="2830657" y="4422745"/>
            <a:ext cx="7012877" cy="1962076"/>
          </a:xfrm>
          <a:prstGeom prst="rect">
            <a:avLst/>
          </a:prstGeom>
          <a:noFill/>
        </p:spPr>
        <p:txBody>
          <a:bodyPr wrap="square" rtlCol="0">
            <a:spAutoFit/>
          </a:bodyPr>
          <a:lstStyle/>
          <a:p>
            <a:pPr marL="214313" indent="-214313">
              <a:buFontTx/>
              <a:buChar char="-"/>
            </a:pPr>
            <a:r>
              <a:rPr lang="en-US" sz="1350" i="1" dirty="0"/>
              <a:t>Situation</a:t>
            </a:r>
            <a:r>
              <a:rPr lang="en-US" sz="1350" dirty="0"/>
              <a:t>: student videos of the community alcohol environment</a:t>
            </a:r>
          </a:p>
          <a:p>
            <a:pPr marL="214313" indent="-214313">
              <a:buFontTx/>
              <a:buChar char="-"/>
            </a:pPr>
            <a:r>
              <a:rPr lang="en-US" sz="1350" i="1" dirty="0"/>
              <a:t>Expectations</a:t>
            </a:r>
            <a:r>
              <a:rPr lang="en-US" sz="1350" dirty="0"/>
              <a:t>: Curriculum on legal outcomes of underage alcohol use</a:t>
            </a:r>
          </a:p>
          <a:p>
            <a:pPr marL="214313" indent="-214313">
              <a:buFontTx/>
              <a:buChar char="-"/>
            </a:pPr>
            <a:r>
              <a:rPr lang="en-US" sz="1350" i="1" dirty="0"/>
              <a:t>Expectancies</a:t>
            </a:r>
            <a:r>
              <a:rPr lang="en-US" sz="1350" dirty="0"/>
              <a:t>:  Framed alcohol-free events as fun and cool</a:t>
            </a:r>
          </a:p>
          <a:p>
            <a:pPr marL="214313" indent="-214313">
              <a:buFontTx/>
              <a:buChar char="-"/>
            </a:pPr>
            <a:r>
              <a:rPr lang="en-US" sz="1350" i="1" dirty="0"/>
              <a:t>Self-control</a:t>
            </a:r>
            <a:r>
              <a:rPr lang="en-US" sz="1350" dirty="0"/>
              <a:t>: students taught younger students skills to remain alcohol free</a:t>
            </a:r>
          </a:p>
          <a:p>
            <a:pPr marL="214313" indent="-214313">
              <a:buFontTx/>
              <a:buChar char="-"/>
            </a:pPr>
            <a:r>
              <a:rPr lang="en-US" sz="1350" i="1" dirty="0"/>
              <a:t>Observational learning</a:t>
            </a:r>
            <a:r>
              <a:rPr lang="en-US" sz="1350" dirty="0"/>
              <a:t>: videotaped lawyers arguing cases, followed by mock trial; Peer action teams developed alcohol-free activities; alcohol beverage server training</a:t>
            </a:r>
          </a:p>
          <a:p>
            <a:pPr marL="214313" indent="-214313">
              <a:buFontTx/>
              <a:buChar char="-"/>
            </a:pPr>
            <a:r>
              <a:rPr lang="en-US" sz="1350" i="1" dirty="0"/>
              <a:t>Self-efficacy</a:t>
            </a:r>
            <a:r>
              <a:rPr lang="en-US" sz="1350" dirty="0"/>
              <a:t>: cuts across activities</a:t>
            </a:r>
          </a:p>
          <a:p>
            <a:pPr marL="214313" indent="-214313">
              <a:buFontTx/>
              <a:buChar char="-"/>
            </a:pPr>
            <a:endParaRPr lang="en-US" sz="1350" dirty="0"/>
          </a:p>
          <a:p>
            <a:pPr marL="1585913" lvl="4" indent="-214313">
              <a:buFontTx/>
              <a:buChar char="-"/>
            </a:pPr>
            <a:endParaRPr lang="en-US" sz="1350" dirty="0"/>
          </a:p>
        </p:txBody>
      </p:sp>
      <p:sp>
        <p:nvSpPr>
          <p:cNvPr id="7" name="TextBox 6"/>
          <p:cNvSpPr txBox="1"/>
          <p:nvPr/>
        </p:nvSpPr>
        <p:spPr>
          <a:xfrm>
            <a:off x="7798651" y="2370147"/>
            <a:ext cx="2773711" cy="923330"/>
          </a:xfrm>
          <a:prstGeom prst="rect">
            <a:avLst/>
          </a:prstGeom>
          <a:noFill/>
        </p:spPr>
        <p:txBody>
          <a:bodyPr wrap="square" rtlCol="0">
            <a:spAutoFit/>
          </a:bodyPr>
          <a:lstStyle/>
          <a:p>
            <a:r>
              <a:rPr lang="en-US" sz="1350" dirty="0"/>
              <a:t>- </a:t>
            </a:r>
            <a:r>
              <a:rPr lang="en-US" sz="1350" i="1" dirty="0"/>
              <a:t>Behavioral capabilities</a:t>
            </a:r>
            <a:r>
              <a:rPr lang="en-US" sz="1350" dirty="0"/>
              <a:t>:  skills development re assessment of personal and community responsibility for teen alcohol use</a:t>
            </a:r>
          </a:p>
        </p:txBody>
      </p:sp>
    </p:spTree>
    <p:extLst>
      <p:ext uri="{BB962C8B-B14F-4D97-AF65-F5344CB8AC3E}">
        <p14:creationId xmlns:p14="http://schemas.microsoft.com/office/powerpoint/2010/main" val="699458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696" y="154416"/>
            <a:ext cx="8304609" cy="865493"/>
          </a:xfrm>
        </p:spPr>
        <p:txBody>
          <a:bodyPr/>
          <a:lstStyle/>
          <a:p>
            <a:r>
              <a:rPr lang="en-US" b="1" dirty="0">
                <a:solidFill>
                  <a:srgbClr val="C00000"/>
                </a:solidFill>
              </a:rPr>
              <a:t>What is Missing?</a:t>
            </a:r>
          </a:p>
        </p:txBody>
      </p:sp>
      <p:sp>
        <p:nvSpPr>
          <p:cNvPr id="3" name="Content Placeholder 2"/>
          <p:cNvSpPr>
            <a:spLocks noGrp="1"/>
          </p:cNvSpPr>
          <p:nvPr>
            <p:ph idx="1"/>
          </p:nvPr>
        </p:nvSpPr>
        <p:spPr>
          <a:xfrm>
            <a:off x="1997274" y="1175734"/>
            <a:ext cx="8251031" cy="4018359"/>
          </a:xfrm>
        </p:spPr>
        <p:txBody>
          <a:bodyPr>
            <a:normAutofit lnSpcReduction="10000"/>
          </a:bodyPr>
          <a:lstStyle/>
          <a:p>
            <a:pPr>
              <a:spcBef>
                <a:spcPts val="600"/>
              </a:spcBef>
            </a:pPr>
            <a:r>
              <a:rPr lang="en-US" dirty="0"/>
              <a:t>Impulsivity</a:t>
            </a:r>
          </a:p>
          <a:p>
            <a:pPr>
              <a:spcBef>
                <a:spcPts val="600"/>
              </a:spcBef>
            </a:pPr>
            <a:r>
              <a:rPr lang="en-US" dirty="0"/>
              <a:t>Habit</a:t>
            </a:r>
          </a:p>
          <a:p>
            <a:pPr>
              <a:spcBef>
                <a:spcPts val="600"/>
              </a:spcBef>
            </a:pPr>
            <a:r>
              <a:rPr lang="en-US" dirty="0"/>
              <a:t>Associative learning </a:t>
            </a:r>
          </a:p>
          <a:p>
            <a:pPr>
              <a:spcBef>
                <a:spcPts val="600"/>
              </a:spcBef>
            </a:pPr>
            <a:r>
              <a:rPr lang="en-US" dirty="0"/>
              <a:t>Emotional processing</a:t>
            </a:r>
          </a:p>
          <a:p>
            <a:pPr>
              <a:buFont typeface="Wingdings" panose="05000000000000000000" pitchFamily="2" charset="2"/>
              <a:buChar char="Ø"/>
            </a:pPr>
            <a:r>
              <a:rPr lang="en-US" dirty="0"/>
              <a:t>Theories are developed and applied across a broad range of behaviors</a:t>
            </a:r>
          </a:p>
          <a:p>
            <a:pPr>
              <a:buFont typeface="Wingdings" panose="05000000000000000000" pitchFamily="2" charset="2"/>
              <a:buChar char="Ø"/>
            </a:pPr>
            <a:r>
              <a:rPr lang="en-US" dirty="0"/>
              <a:t>When designing an intervention, must understand the nature of the behavior to be changed and mechanisms involved in change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20659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760" y="1007777"/>
            <a:ext cx="9144000" cy="5029200"/>
          </a:xfrm>
          <a:prstGeom prst="rect">
            <a:avLst/>
          </a:prstGeom>
        </p:spPr>
      </p:pic>
      <p:sp>
        <p:nvSpPr>
          <p:cNvPr id="2" name="Title 1"/>
          <p:cNvSpPr>
            <a:spLocks noGrp="1"/>
          </p:cNvSpPr>
          <p:nvPr>
            <p:ph type="title"/>
          </p:nvPr>
        </p:nvSpPr>
        <p:spPr>
          <a:xfrm>
            <a:off x="1970486" y="321469"/>
            <a:ext cx="8304609" cy="610516"/>
          </a:xfrm>
        </p:spPr>
        <p:txBody>
          <a:bodyPr>
            <a:normAutofit fontScale="90000"/>
          </a:bodyPr>
          <a:lstStyle/>
          <a:p>
            <a:r>
              <a:rPr lang="en-US" sz="3000" b="1" dirty="0">
                <a:solidFill>
                  <a:srgbClr val="C00000"/>
                </a:solidFill>
              </a:rPr>
              <a:t>Sources of Behavior: </a:t>
            </a:r>
            <a:br>
              <a:rPr lang="en-US" sz="3000" b="1" dirty="0">
                <a:solidFill>
                  <a:srgbClr val="C00000"/>
                </a:solidFill>
              </a:rPr>
            </a:br>
            <a:r>
              <a:rPr lang="en-US" sz="3000" b="1" dirty="0">
                <a:solidFill>
                  <a:srgbClr val="C00000"/>
                </a:solidFill>
              </a:rPr>
              <a:t>COM-B Framework</a:t>
            </a:r>
          </a:p>
        </p:txBody>
      </p:sp>
      <p:sp>
        <p:nvSpPr>
          <p:cNvPr id="3" name="TextBox 2"/>
          <p:cNvSpPr txBox="1"/>
          <p:nvPr/>
        </p:nvSpPr>
        <p:spPr>
          <a:xfrm>
            <a:off x="3783623" y="6488723"/>
            <a:ext cx="1977208" cy="369332"/>
          </a:xfrm>
          <a:prstGeom prst="rect">
            <a:avLst/>
          </a:prstGeom>
          <a:noFill/>
        </p:spPr>
        <p:txBody>
          <a:bodyPr wrap="none" rtlCol="0">
            <a:spAutoFit/>
          </a:bodyPr>
          <a:lstStyle/>
          <a:p>
            <a:r>
              <a:rPr lang="en-US" dirty="0" err="1">
                <a:solidFill>
                  <a:srgbClr val="000000"/>
                </a:solidFill>
              </a:rPr>
              <a:t>Michie</a:t>
            </a:r>
            <a:r>
              <a:rPr lang="en-US" dirty="0">
                <a:solidFill>
                  <a:srgbClr val="000000"/>
                </a:solidFill>
              </a:rPr>
              <a:t>, et al., 2011</a:t>
            </a:r>
          </a:p>
        </p:txBody>
      </p:sp>
    </p:spTree>
    <p:extLst>
      <p:ext uri="{BB962C8B-B14F-4D97-AF65-F5344CB8AC3E}">
        <p14:creationId xmlns:p14="http://schemas.microsoft.com/office/powerpoint/2010/main" val="6556059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606061" y="1077025"/>
          <a:ext cx="8956430" cy="5780975"/>
        </p:xfrm>
        <a:graphic>
          <a:graphicData uri="http://schemas.openxmlformats.org/drawingml/2006/table">
            <a:tbl>
              <a:tblPr firstRow="1" bandRow="1">
                <a:tableStyleId>{5C22544A-7EE6-4342-B048-85BDC9FD1C3A}</a:tableStyleId>
              </a:tblPr>
              <a:tblGrid>
                <a:gridCol w="1509346">
                  <a:extLst>
                    <a:ext uri="{9D8B030D-6E8A-4147-A177-3AD203B41FA5}">
                      <a16:colId xmlns:a16="http://schemas.microsoft.com/office/drawing/2014/main" val="332993665"/>
                    </a:ext>
                  </a:extLst>
                </a:gridCol>
                <a:gridCol w="3429000">
                  <a:extLst>
                    <a:ext uri="{9D8B030D-6E8A-4147-A177-3AD203B41FA5}">
                      <a16:colId xmlns:a16="http://schemas.microsoft.com/office/drawing/2014/main" val="477636246"/>
                    </a:ext>
                  </a:extLst>
                </a:gridCol>
                <a:gridCol w="4018084">
                  <a:extLst>
                    <a:ext uri="{9D8B030D-6E8A-4147-A177-3AD203B41FA5}">
                      <a16:colId xmlns:a16="http://schemas.microsoft.com/office/drawing/2014/main" val="2172280082"/>
                    </a:ext>
                  </a:extLst>
                </a:gridCol>
              </a:tblGrid>
              <a:tr h="348733">
                <a:tc>
                  <a:txBody>
                    <a:bodyPr/>
                    <a:lstStyle/>
                    <a:p>
                      <a:r>
                        <a:rPr lang="en-US" sz="1500" dirty="0"/>
                        <a:t>Interventions</a:t>
                      </a:r>
                    </a:p>
                  </a:txBody>
                  <a:tcPr/>
                </a:tc>
                <a:tc>
                  <a:txBody>
                    <a:bodyPr/>
                    <a:lstStyle/>
                    <a:p>
                      <a:r>
                        <a:rPr lang="en-US" sz="1500" dirty="0"/>
                        <a:t>Definition</a:t>
                      </a:r>
                    </a:p>
                  </a:txBody>
                  <a:tcPr/>
                </a:tc>
                <a:tc>
                  <a:txBody>
                    <a:bodyPr/>
                    <a:lstStyle/>
                    <a:p>
                      <a:r>
                        <a:rPr lang="en-US" sz="1500" dirty="0"/>
                        <a:t>Examples</a:t>
                      </a:r>
                    </a:p>
                  </a:txBody>
                  <a:tcPr/>
                </a:tc>
                <a:extLst>
                  <a:ext uri="{0D108BD9-81ED-4DB2-BD59-A6C34878D82A}">
                    <a16:rowId xmlns:a16="http://schemas.microsoft.com/office/drawing/2014/main" val="2301101683"/>
                  </a:ext>
                </a:extLst>
              </a:tr>
              <a:tr h="597828">
                <a:tc>
                  <a:txBody>
                    <a:bodyPr/>
                    <a:lstStyle/>
                    <a:p>
                      <a:r>
                        <a:rPr lang="en-US" sz="1500" dirty="0">
                          <a:solidFill>
                            <a:srgbClr val="000000"/>
                          </a:solidFill>
                        </a:rPr>
                        <a:t>Education</a:t>
                      </a:r>
                    </a:p>
                  </a:txBody>
                  <a:tcPr/>
                </a:tc>
                <a:tc>
                  <a:txBody>
                    <a:bodyPr/>
                    <a:lstStyle/>
                    <a:p>
                      <a:r>
                        <a:rPr lang="en-US" sz="1500" dirty="0">
                          <a:solidFill>
                            <a:srgbClr val="000000"/>
                          </a:solidFill>
                        </a:rPr>
                        <a:t>Increasing knowledge or understanding</a:t>
                      </a:r>
                    </a:p>
                  </a:txBody>
                  <a:tcPr/>
                </a:tc>
                <a:tc>
                  <a:txBody>
                    <a:bodyPr/>
                    <a:lstStyle/>
                    <a:p>
                      <a:r>
                        <a:rPr lang="en-US" sz="1500" dirty="0">
                          <a:solidFill>
                            <a:srgbClr val="000000"/>
                          </a:solidFill>
                        </a:rPr>
                        <a:t>Providing information to promote healthy</a:t>
                      </a:r>
                      <a:r>
                        <a:rPr lang="en-US" sz="1500" baseline="0" dirty="0">
                          <a:solidFill>
                            <a:srgbClr val="000000"/>
                          </a:solidFill>
                        </a:rPr>
                        <a:t> eating</a:t>
                      </a:r>
                      <a:endParaRPr lang="en-US" sz="1500" dirty="0">
                        <a:solidFill>
                          <a:srgbClr val="000000"/>
                        </a:solidFill>
                      </a:endParaRPr>
                    </a:p>
                  </a:txBody>
                  <a:tcPr/>
                </a:tc>
                <a:extLst>
                  <a:ext uri="{0D108BD9-81ED-4DB2-BD59-A6C34878D82A}">
                    <a16:rowId xmlns:a16="http://schemas.microsoft.com/office/drawing/2014/main" val="3540005092"/>
                  </a:ext>
                </a:extLst>
              </a:tr>
              <a:tr h="597828">
                <a:tc>
                  <a:txBody>
                    <a:bodyPr/>
                    <a:lstStyle/>
                    <a:p>
                      <a:r>
                        <a:rPr lang="en-US" sz="1500" dirty="0">
                          <a:solidFill>
                            <a:srgbClr val="000000"/>
                          </a:solidFill>
                        </a:rPr>
                        <a:t>Persuasion</a:t>
                      </a:r>
                    </a:p>
                  </a:txBody>
                  <a:tcPr/>
                </a:tc>
                <a:tc>
                  <a:txBody>
                    <a:bodyPr/>
                    <a:lstStyle/>
                    <a:p>
                      <a:r>
                        <a:rPr lang="en-US" sz="1500" dirty="0">
                          <a:solidFill>
                            <a:srgbClr val="000000"/>
                          </a:solidFill>
                        </a:rPr>
                        <a:t>Using communication</a:t>
                      </a:r>
                      <a:r>
                        <a:rPr lang="en-US" sz="1500" baseline="0" dirty="0">
                          <a:solidFill>
                            <a:srgbClr val="000000"/>
                          </a:solidFill>
                        </a:rPr>
                        <a:t> to induce +/- feelings or stimulate action</a:t>
                      </a:r>
                      <a:endParaRPr lang="en-US" sz="1500" dirty="0">
                        <a:solidFill>
                          <a:srgbClr val="000000"/>
                        </a:solidFill>
                      </a:endParaRPr>
                    </a:p>
                  </a:txBody>
                  <a:tcPr/>
                </a:tc>
                <a:tc>
                  <a:txBody>
                    <a:bodyPr/>
                    <a:lstStyle/>
                    <a:p>
                      <a:r>
                        <a:rPr lang="en-US" sz="1500" dirty="0">
                          <a:solidFill>
                            <a:srgbClr val="000000"/>
                          </a:solidFill>
                        </a:rPr>
                        <a:t>Using</a:t>
                      </a:r>
                      <a:r>
                        <a:rPr lang="en-US" sz="1500" baseline="0" dirty="0">
                          <a:solidFill>
                            <a:srgbClr val="000000"/>
                          </a:solidFill>
                        </a:rPr>
                        <a:t> imagery to motivate physical activity</a:t>
                      </a:r>
                      <a:endParaRPr lang="en-US" sz="1500" dirty="0">
                        <a:solidFill>
                          <a:srgbClr val="000000"/>
                        </a:solidFill>
                      </a:endParaRPr>
                    </a:p>
                  </a:txBody>
                  <a:tcPr/>
                </a:tc>
                <a:extLst>
                  <a:ext uri="{0D108BD9-81ED-4DB2-BD59-A6C34878D82A}">
                    <a16:rowId xmlns:a16="http://schemas.microsoft.com/office/drawing/2014/main" val="3570008040"/>
                  </a:ext>
                </a:extLst>
              </a:tr>
              <a:tr h="597828">
                <a:tc>
                  <a:txBody>
                    <a:bodyPr/>
                    <a:lstStyle/>
                    <a:p>
                      <a:r>
                        <a:rPr lang="en-US" sz="1500" dirty="0" err="1">
                          <a:solidFill>
                            <a:srgbClr val="000000"/>
                          </a:solidFill>
                        </a:rPr>
                        <a:t>Incentivization</a:t>
                      </a:r>
                      <a:endParaRPr lang="en-US" sz="1500" dirty="0">
                        <a:solidFill>
                          <a:srgbClr val="000000"/>
                        </a:solidFill>
                      </a:endParaRPr>
                    </a:p>
                  </a:txBody>
                  <a:tcPr/>
                </a:tc>
                <a:tc>
                  <a:txBody>
                    <a:bodyPr/>
                    <a:lstStyle/>
                    <a:p>
                      <a:r>
                        <a:rPr lang="en-US" sz="1500" dirty="0">
                          <a:solidFill>
                            <a:srgbClr val="000000"/>
                          </a:solidFill>
                        </a:rPr>
                        <a:t>Creating expectation of reward</a:t>
                      </a:r>
                    </a:p>
                  </a:txBody>
                  <a:tcPr/>
                </a:tc>
                <a:tc>
                  <a:txBody>
                    <a:bodyPr/>
                    <a:lstStyle/>
                    <a:p>
                      <a:r>
                        <a:rPr lang="en-US" sz="1500" dirty="0">
                          <a:solidFill>
                            <a:srgbClr val="000000"/>
                          </a:solidFill>
                        </a:rPr>
                        <a:t>Using</a:t>
                      </a:r>
                      <a:r>
                        <a:rPr lang="en-US" sz="1500" baseline="0" dirty="0">
                          <a:solidFill>
                            <a:srgbClr val="000000"/>
                          </a:solidFill>
                        </a:rPr>
                        <a:t> monetary incentives for quitting smoking, preventive action</a:t>
                      </a:r>
                      <a:endParaRPr lang="en-US" sz="1500" dirty="0">
                        <a:solidFill>
                          <a:srgbClr val="000000"/>
                        </a:solidFill>
                      </a:endParaRPr>
                    </a:p>
                  </a:txBody>
                  <a:tcPr/>
                </a:tc>
                <a:extLst>
                  <a:ext uri="{0D108BD9-81ED-4DB2-BD59-A6C34878D82A}">
                    <a16:rowId xmlns:a16="http://schemas.microsoft.com/office/drawing/2014/main" val="2429923969"/>
                  </a:ext>
                </a:extLst>
              </a:tr>
              <a:tr h="597828">
                <a:tc>
                  <a:txBody>
                    <a:bodyPr/>
                    <a:lstStyle/>
                    <a:p>
                      <a:r>
                        <a:rPr lang="en-US" sz="1500" dirty="0">
                          <a:solidFill>
                            <a:srgbClr val="000000"/>
                          </a:solidFill>
                        </a:rPr>
                        <a:t>Coercion</a:t>
                      </a:r>
                    </a:p>
                  </a:txBody>
                  <a:tcPr/>
                </a:tc>
                <a:tc>
                  <a:txBody>
                    <a:bodyPr/>
                    <a:lstStyle/>
                    <a:p>
                      <a:r>
                        <a:rPr lang="en-US" sz="1500" dirty="0">
                          <a:solidFill>
                            <a:srgbClr val="000000"/>
                          </a:solidFill>
                        </a:rPr>
                        <a:t>Creating expectation of punishment/cost</a:t>
                      </a:r>
                    </a:p>
                  </a:txBody>
                  <a:tcPr/>
                </a:tc>
                <a:tc>
                  <a:txBody>
                    <a:bodyPr/>
                    <a:lstStyle/>
                    <a:p>
                      <a:r>
                        <a:rPr lang="en-US" sz="1500" dirty="0">
                          <a:solidFill>
                            <a:srgbClr val="000000"/>
                          </a:solidFill>
                        </a:rPr>
                        <a:t>Raising health insurance premiums</a:t>
                      </a:r>
                      <a:r>
                        <a:rPr lang="en-US" sz="1500" baseline="0" dirty="0">
                          <a:solidFill>
                            <a:srgbClr val="000000"/>
                          </a:solidFill>
                        </a:rPr>
                        <a:t> for smokers</a:t>
                      </a:r>
                      <a:endParaRPr lang="en-US" sz="1500" dirty="0">
                        <a:solidFill>
                          <a:srgbClr val="000000"/>
                        </a:solidFill>
                      </a:endParaRPr>
                    </a:p>
                  </a:txBody>
                  <a:tcPr/>
                </a:tc>
                <a:extLst>
                  <a:ext uri="{0D108BD9-81ED-4DB2-BD59-A6C34878D82A}">
                    <a16:rowId xmlns:a16="http://schemas.microsoft.com/office/drawing/2014/main" val="1454381053"/>
                  </a:ext>
                </a:extLst>
              </a:tr>
              <a:tr h="400522">
                <a:tc>
                  <a:txBody>
                    <a:bodyPr/>
                    <a:lstStyle/>
                    <a:p>
                      <a:r>
                        <a:rPr lang="en-US" sz="1500" dirty="0">
                          <a:solidFill>
                            <a:srgbClr val="000000"/>
                          </a:solidFill>
                        </a:rPr>
                        <a:t>Training</a:t>
                      </a:r>
                    </a:p>
                  </a:txBody>
                  <a:tcPr/>
                </a:tc>
                <a:tc>
                  <a:txBody>
                    <a:bodyPr/>
                    <a:lstStyle/>
                    <a:p>
                      <a:r>
                        <a:rPr lang="en-US" sz="1500" dirty="0">
                          <a:solidFill>
                            <a:srgbClr val="000000"/>
                          </a:solidFill>
                        </a:rPr>
                        <a:t>Impacting skills</a:t>
                      </a:r>
                    </a:p>
                  </a:txBody>
                  <a:tcPr/>
                </a:tc>
                <a:tc>
                  <a:txBody>
                    <a:bodyPr/>
                    <a:lstStyle/>
                    <a:p>
                      <a:r>
                        <a:rPr lang="en-US" sz="1500" dirty="0">
                          <a:solidFill>
                            <a:srgbClr val="000000"/>
                          </a:solidFill>
                        </a:rPr>
                        <a:t>Advanced training</a:t>
                      </a:r>
                      <a:r>
                        <a:rPr lang="en-US" sz="1500" baseline="0" dirty="0">
                          <a:solidFill>
                            <a:srgbClr val="000000"/>
                          </a:solidFill>
                        </a:rPr>
                        <a:t> to increase safe driving</a:t>
                      </a:r>
                      <a:endParaRPr lang="en-US" sz="1500" dirty="0">
                        <a:solidFill>
                          <a:srgbClr val="000000"/>
                        </a:solidFill>
                      </a:endParaRPr>
                    </a:p>
                  </a:txBody>
                  <a:tcPr/>
                </a:tc>
                <a:extLst>
                  <a:ext uri="{0D108BD9-81ED-4DB2-BD59-A6C34878D82A}">
                    <a16:rowId xmlns:a16="http://schemas.microsoft.com/office/drawing/2014/main" val="1588150666"/>
                  </a:ext>
                </a:extLst>
              </a:tr>
              <a:tr h="597828">
                <a:tc>
                  <a:txBody>
                    <a:bodyPr/>
                    <a:lstStyle/>
                    <a:p>
                      <a:r>
                        <a:rPr lang="en-US" sz="1500" dirty="0">
                          <a:solidFill>
                            <a:srgbClr val="000000"/>
                          </a:solidFill>
                        </a:rPr>
                        <a:t>Restriction</a:t>
                      </a:r>
                    </a:p>
                  </a:txBody>
                  <a:tcPr/>
                </a:tc>
                <a:tc>
                  <a:txBody>
                    <a:bodyPr/>
                    <a:lstStyle/>
                    <a:p>
                      <a:r>
                        <a:rPr lang="en-US" sz="1500" dirty="0">
                          <a:solidFill>
                            <a:srgbClr val="000000"/>
                          </a:solidFill>
                        </a:rPr>
                        <a:t>Using rules to reduce </a:t>
                      </a:r>
                      <a:r>
                        <a:rPr lang="en-US" sz="1500" dirty="0" err="1">
                          <a:solidFill>
                            <a:srgbClr val="000000"/>
                          </a:solidFill>
                        </a:rPr>
                        <a:t>oppty</a:t>
                      </a:r>
                      <a:r>
                        <a:rPr lang="en-US" sz="1500" dirty="0">
                          <a:solidFill>
                            <a:srgbClr val="000000"/>
                          </a:solidFill>
                        </a:rPr>
                        <a:t> to engage in behavior</a:t>
                      </a:r>
                    </a:p>
                  </a:txBody>
                  <a:tcPr/>
                </a:tc>
                <a:tc>
                  <a:txBody>
                    <a:bodyPr/>
                    <a:lstStyle/>
                    <a:p>
                      <a:r>
                        <a:rPr lang="en-US" sz="1500" dirty="0">
                          <a:solidFill>
                            <a:srgbClr val="000000"/>
                          </a:solidFill>
                        </a:rPr>
                        <a:t>Restricting tobacco sales to</a:t>
                      </a:r>
                      <a:r>
                        <a:rPr lang="en-US" sz="1500" baseline="0" dirty="0">
                          <a:solidFill>
                            <a:srgbClr val="000000"/>
                          </a:solidFill>
                        </a:rPr>
                        <a:t> those </a:t>
                      </a:r>
                    </a:p>
                    <a:p>
                      <a:r>
                        <a:rPr lang="en-US" sz="1500" baseline="0" dirty="0">
                          <a:solidFill>
                            <a:srgbClr val="000000"/>
                          </a:solidFill>
                        </a:rPr>
                        <a:t>&lt; age 21</a:t>
                      </a:r>
                      <a:endParaRPr lang="en-US" sz="1500" dirty="0">
                        <a:solidFill>
                          <a:srgbClr val="000000"/>
                        </a:solidFill>
                      </a:endParaRPr>
                    </a:p>
                  </a:txBody>
                  <a:tcPr/>
                </a:tc>
                <a:extLst>
                  <a:ext uri="{0D108BD9-81ED-4DB2-BD59-A6C34878D82A}">
                    <a16:rowId xmlns:a16="http://schemas.microsoft.com/office/drawing/2014/main" val="515160286"/>
                  </a:ext>
                </a:extLst>
              </a:tr>
              <a:tr h="597828">
                <a:tc>
                  <a:txBody>
                    <a:bodyPr/>
                    <a:lstStyle/>
                    <a:p>
                      <a:r>
                        <a:rPr lang="en-US" sz="1500" dirty="0">
                          <a:solidFill>
                            <a:srgbClr val="000000"/>
                          </a:solidFill>
                        </a:rPr>
                        <a:t>Environmental Restructuring</a:t>
                      </a:r>
                    </a:p>
                  </a:txBody>
                  <a:tcPr/>
                </a:tc>
                <a:tc>
                  <a:txBody>
                    <a:bodyPr/>
                    <a:lstStyle/>
                    <a:p>
                      <a:r>
                        <a:rPr lang="en-US" sz="1500" dirty="0">
                          <a:solidFill>
                            <a:srgbClr val="000000"/>
                          </a:solidFill>
                        </a:rPr>
                        <a:t>Changing physical or social context</a:t>
                      </a:r>
                    </a:p>
                  </a:txBody>
                  <a:tcPr/>
                </a:tc>
                <a:tc>
                  <a:txBody>
                    <a:bodyPr/>
                    <a:lstStyle/>
                    <a:p>
                      <a:r>
                        <a:rPr lang="en-US" sz="1500" dirty="0">
                          <a:solidFill>
                            <a:srgbClr val="000000"/>
                          </a:solidFill>
                        </a:rPr>
                        <a:t>Practice alerts</a:t>
                      </a:r>
                      <a:r>
                        <a:rPr lang="en-US" sz="1500" baseline="0" dirty="0">
                          <a:solidFill>
                            <a:srgbClr val="000000"/>
                          </a:solidFill>
                        </a:rPr>
                        <a:t> for providers to screen for tobacco use</a:t>
                      </a:r>
                      <a:endParaRPr lang="en-US" sz="1500" dirty="0">
                        <a:solidFill>
                          <a:srgbClr val="000000"/>
                        </a:solidFill>
                      </a:endParaRPr>
                    </a:p>
                  </a:txBody>
                  <a:tcPr/>
                </a:tc>
                <a:extLst>
                  <a:ext uri="{0D108BD9-81ED-4DB2-BD59-A6C34878D82A}">
                    <a16:rowId xmlns:a16="http://schemas.microsoft.com/office/drawing/2014/main" val="1438628967"/>
                  </a:ext>
                </a:extLst>
              </a:tr>
              <a:tr h="597828">
                <a:tc>
                  <a:txBody>
                    <a:bodyPr/>
                    <a:lstStyle/>
                    <a:p>
                      <a:r>
                        <a:rPr lang="en-US" sz="1500" dirty="0">
                          <a:solidFill>
                            <a:srgbClr val="000000"/>
                          </a:solidFill>
                        </a:rPr>
                        <a:t>Modeling</a:t>
                      </a:r>
                      <a:r>
                        <a:rPr lang="en-US" sz="1500" baseline="0" dirty="0">
                          <a:solidFill>
                            <a:srgbClr val="000000"/>
                          </a:solidFill>
                        </a:rPr>
                        <a:t> </a:t>
                      </a:r>
                      <a:endParaRPr lang="en-US" sz="1500" dirty="0">
                        <a:solidFill>
                          <a:srgbClr val="000000"/>
                        </a:solidFill>
                      </a:endParaRPr>
                    </a:p>
                  </a:txBody>
                  <a:tcPr/>
                </a:tc>
                <a:tc>
                  <a:txBody>
                    <a:bodyPr/>
                    <a:lstStyle/>
                    <a:p>
                      <a:r>
                        <a:rPr lang="en-US" sz="1500" dirty="0">
                          <a:solidFill>
                            <a:srgbClr val="000000"/>
                          </a:solidFill>
                        </a:rPr>
                        <a:t>Providing</a:t>
                      </a:r>
                      <a:r>
                        <a:rPr lang="en-US" sz="1500" baseline="0" dirty="0">
                          <a:solidFill>
                            <a:srgbClr val="000000"/>
                          </a:solidFill>
                        </a:rPr>
                        <a:t> an example to imitate</a:t>
                      </a:r>
                      <a:endParaRPr lang="en-US" sz="1500" dirty="0">
                        <a:solidFill>
                          <a:srgbClr val="000000"/>
                        </a:solidFill>
                      </a:endParaRPr>
                    </a:p>
                  </a:txBody>
                  <a:tcPr/>
                </a:tc>
                <a:tc>
                  <a:txBody>
                    <a:bodyPr/>
                    <a:lstStyle/>
                    <a:p>
                      <a:r>
                        <a:rPr lang="en-US" sz="1500" dirty="0">
                          <a:solidFill>
                            <a:srgbClr val="000000"/>
                          </a:solidFill>
                        </a:rPr>
                        <a:t>Peer models, integration of target behavior in TV/movies</a:t>
                      </a:r>
                    </a:p>
                  </a:txBody>
                  <a:tcPr/>
                </a:tc>
                <a:extLst>
                  <a:ext uri="{0D108BD9-81ED-4DB2-BD59-A6C34878D82A}">
                    <a16:rowId xmlns:a16="http://schemas.microsoft.com/office/drawing/2014/main" val="2794553693"/>
                  </a:ext>
                </a:extLst>
              </a:tr>
              <a:tr h="846924">
                <a:tc>
                  <a:txBody>
                    <a:bodyPr/>
                    <a:lstStyle/>
                    <a:p>
                      <a:r>
                        <a:rPr lang="en-US" sz="1500" dirty="0">
                          <a:solidFill>
                            <a:srgbClr val="000000"/>
                          </a:solidFill>
                        </a:rPr>
                        <a:t>Enablement</a:t>
                      </a:r>
                    </a:p>
                  </a:txBody>
                  <a:tcPr/>
                </a:tc>
                <a:tc>
                  <a:txBody>
                    <a:bodyPr/>
                    <a:lstStyle/>
                    <a:p>
                      <a:r>
                        <a:rPr lang="en-US" sz="1500" dirty="0">
                          <a:solidFill>
                            <a:srgbClr val="000000"/>
                          </a:solidFill>
                        </a:rPr>
                        <a:t>Increasing means/reducing barriers to increase capability</a:t>
                      </a:r>
                      <a:r>
                        <a:rPr lang="en-US" sz="1500" baseline="0" dirty="0">
                          <a:solidFill>
                            <a:srgbClr val="000000"/>
                          </a:solidFill>
                        </a:rPr>
                        <a:t> or opportunity</a:t>
                      </a:r>
                      <a:endParaRPr lang="en-US" sz="1500" dirty="0">
                        <a:solidFill>
                          <a:srgbClr val="000000"/>
                        </a:solidFill>
                      </a:endParaRPr>
                    </a:p>
                  </a:txBody>
                  <a:tcPr/>
                </a:tc>
                <a:tc>
                  <a:txBody>
                    <a:bodyPr/>
                    <a:lstStyle/>
                    <a:p>
                      <a:r>
                        <a:rPr lang="en-US" sz="1500" dirty="0">
                          <a:solidFill>
                            <a:srgbClr val="000000"/>
                          </a:solidFill>
                        </a:rPr>
                        <a:t>Behavioral</a:t>
                      </a:r>
                      <a:r>
                        <a:rPr lang="en-US" sz="1500" baseline="0" dirty="0">
                          <a:solidFill>
                            <a:srgbClr val="000000"/>
                          </a:solidFill>
                        </a:rPr>
                        <a:t> support, medication for smoking cessation, improving cafeteria choice</a:t>
                      </a:r>
                      <a:endParaRPr lang="en-US" sz="1500" dirty="0">
                        <a:solidFill>
                          <a:srgbClr val="000000"/>
                        </a:solidFill>
                      </a:endParaRPr>
                    </a:p>
                  </a:txBody>
                  <a:tcPr/>
                </a:tc>
                <a:extLst>
                  <a:ext uri="{0D108BD9-81ED-4DB2-BD59-A6C34878D82A}">
                    <a16:rowId xmlns:a16="http://schemas.microsoft.com/office/drawing/2014/main" val="2523003640"/>
                  </a:ext>
                </a:extLst>
              </a:tr>
            </a:tbl>
          </a:graphicData>
        </a:graphic>
      </p:graphicFrame>
      <p:sp>
        <p:nvSpPr>
          <p:cNvPr id="4" name="Title 3"/>
          <p:cNvSpPr>
            <a:spLocks noGrp="1"/>
          </p:cNvSpPr>
          <p:nvPr>
            <p:ph type="title"/>
          </p:nvPr>
        </p:nvSpPr>
        <p:spPr>
          <a:xfrm>
            <a:off x="1931973" y="98210"/>
            <a:ext cx="8304609" cy="979793"/>
          </a:xfrm>
        </p:spPr>
        <p:txBody>
          <a:bodyPr/>
          <a:lstStyle/>
          <a:p>
            <a:r>
              <a:rPr lang="en-US" sz="3000" b="1" dirty="0">
                <a:solidFill>
                  <a:srgbClr val="C00000"/>
                </a:solidFill>
              </a:rPr>
              <a:t>Interventions to Target Mechanisms of Behavior Change</a:t>
            </a:r>
          </a:p>
        </p:txBody>
      </p:sp>
      <p:sp>
        <p:nvSpPr>
          <p:cNvPr id="5" name="Oval 4"/>
          <p:cNvSpPr/>
          <p:nvPr/>
        </p:nvSpPr>
        <p:spPr bwMode="auto">
          <a:xfrm rot="5400000">
            <a:off x="5658257" y="-2311765"/>
            <a:ext cx="769978" cy="9038491"/>
          </a:xfrm>
          <a:prstGeom prst="ellipse">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6" name="Oval 5"/>
          <p:cNvSpPr/>
          <p:nvPr/>
        </p:nvSpPr>
        <p:spPr bwMode="auto">
          <a:xfrm rot="5400000">
            <a:off x="5658256" y="-2889246"/>
            <a:ext cx="769978" cy="9038490"/>
          </a:xfrm>
          <a:prstGeom prst="ellipse">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7" name="Oval 6"/>
          <p:cNvSpPr/>
          <p:nvPr/>
        </p:nvSpPr>
        <p:spPr bwMode="auto">
          <a:xfrm rot="5400000">
            <a:off x="5699287" y="-1817993"/>
            <a:ext cx="769978" cy="9287540"/>
          </a:xfrm>
          <a:prstGeom prst="ellipse">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8" name="Oval 7"/>
          <p:cNvSpPr/>
          <p:nvPr/>
        </p:nvSpPr>
        <p:spPr bwMode="auto">
          <a:xfrm rot="5400000">
            <a:off x="5649183" y="1586642"/>
            <a:ext cx="870186" cy="9287540"/>
          </a:xfrm>
          <a:prstGeom prst="ellipse">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9" name="Oval 8"/>
          <p:cNvSpPr/>
          <p:nvPr/>
        </p:nvSpPr>
        <p:spPr bwMode="auto">
          <a:xfrm rot="5400000">
            <a:off x="5430630" y="428679"/>
            <a:ext cx="976183" cy="9287540"/>
          </a:xfrm>
          <a:prstGeom prst="ellipse">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10" name="TextBox 9"/>
          <p:cNvSpPr txBox="1"/>
          <p:nvPr/>
        </p:nvSpPr>
        <p:spPr>
          <a:xfrm>
            <a:off x="1696995" y="6530953"/>
            <a:ext cx="1579920" cy="307777"/>
          </a:xfrm>
          <a:prstGeom prst="rect">
            <a:avLst/>
          </a:prstGeom>
          <a:noFill/>
        </p:spPr>
        <p:txBody>
          <a:bodyPr wrap="none" rtlCol="0">
            <a:spAutoFit/>
          </a:bodyPr>
          <a:lstStyle/>
          <a:p>
            <a:r>
              <a:rPr lang="en-US" sz="1400" dirty="0" err="1">
                <a:solidFill>
                  <a:srgbClr val="000000"/>
                </a:solidFill>
              </a:rPr>
              <a:t>Michie</a:t>
            </a:r>
            <a:r>
              <a:rPr lang="en-US" sz="1400" dirty="0">
                <a:solidFill>
                  <a:srgbClr val="000000"/>
                </a:solidFill>
              </a:rPr>
              <a:t>, et al., 2011</a:t>
            </a:r>
          </a:p>
        </p:txBody>
      </p:sp>
    </p:spTree>
    <p:extLst>
      <p:ext uri="{BB962C8B-B14F-4D97-AF65-F5344CB8AC3E}">
        <p14:creationId xmlns:p14="http://schemas.microsoft.com/office/powerpoint/2010/main" val="312849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596" t="32921" r="60285" b="10867"/>
          <a:stretch/>
        </p:blipFill>
        <p:spPr>
          <a:xfrm>
            <a:off x="3038159" y="1006880"/>
            <a:ext cx="5748287" cy="6010808"/>
          </a:xfrm>
          <a:prstGeom prst="rect">
            <a:avLst/>
          </a:prstGeom>
        </p:spPr>
      </p:pic>
      <p:sp>
        <p:nvSpPr>
          <p:cNvPr id="4" name="Title 3"/>
          <p:cNvSpPr>
            <a:spLocks noGrp="1"/>
          </p:cNvSpPr>
          <p:nvPr>
            <p:ph type="title"/>
          </p:nvPr>
        </p:nvSpPr>
        <p:spPr>
          <a:xfrm>
            <a:off x="1970486" y="321469"/>
            <a:ext cx="8304609" cy="901850"/>
          </a:xfrm>
        </p:spPr>
        <p:txBody>
          <a:bodyPr/>
          <a:lstStyle/>
          <a:p>
            <a:r>
              <a:rPr lang="en-US" b="1" dirty="0">
                <a:solidFill>
                  <a:srgbClr val="C00000"/>
                </a:solidFill>
              </a:rPr>
              <a:t>The Behavior Change Wheel</a:t>
            </a:r>
          </a:p>
        </p:txBody>
      </p:sp>
      <p:sp>
        <p:nvSpPr>
          <p:cNvPr id="5" name="Rectangle 4"/>
          <p:cNvSpPr/>
          <p:nvPr/>
        </p:nvSpPr>
        <p:spPr bwMode="auto">
          <a:xfrm>
            <a:off x="1524000" y="5844746"/>
            <a:ext cx="1514158" cy="1013254"/>
          </a:xfrm>
          <a:prstGeom prst="rect">
            <a:avLst/>
          </a:prstGeom>
          <a:solidFill>
            <a:schemeClr val="bg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
        <p:nvSpPr>
          <p:cNvPr id="6" name="Rectangle 5"/>
          <p:cNvSpPr/>
          <p:nvPr/>
        </p:nvSpPr>
        <p:spPr bwMode="auto">
          <a:xfrm>
            <a:off x="8534400" y="5988908"/>
            <a:ext cx="2133600" cy="1013254"/>
          </a:xfrm>
          <a:prstGeom prst="rect">
            <a:avLst/>
          </a:prstGeom>
          <a:solidFill>
            <a:schemeClr val="bg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a:solidFill>
                <a:srgbClr val="000000"/>
              </a:solidFill>
              <a:latin typeface="Gill Sans" pitchFamily="-1" charset="0"/>
              <a:ea typeface="ヒラギノ角ゴ ProN W3" pitchFamily="-1" charset="-128"/>
              <a:cs typeface="ヒラギノ角ゴ ProN W3" pitchFamily="-1" charset="-128"/>
              <a:sym typeface="Gill Sans" pitchFamily="-1" charset="0"/>
            </a:endParaRPr>
          </a:p>
        </p:txBody>
      </p:sp>
    </p:spTree>
    <p:extLst>
      <p:ext uri="{BB962C8B-B14F-4D97-AF65-F5344CB8AC3E}">
        <p14:creationId xmlns:p14="http://schemas.microsoft.com/office/powerpoint/2010/main" val="30026919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524000" y="22391"/>
            <a:ext cx="9144000" cy="6878638"/>
          </a:xfrm>
          <a:prstGeom prst="rect">
            <a:avLst/>
          </a:prstGeom>
          <a:solidFill>
            <a:srgbClr val="343434"/>
          </a:solidFill>
          <a:ln>
            <a:noFill/>
          </a:ln>
          <a:extLst>
            <a:ext uri="{91240B29-F687-4F45-9708-019B960494DF}">
              <a14:hiddenLine xmlns:a14="http://schemas.microsoft.com/office/drawing/2010/main" w="25400">
                <a:solidFill>
                  <a:srgbClr val="000000"/>
                </a:solidFill>
                <a:round/>
                <a:headEnd/>
                <a:tailEnd/>
              </a14:hiddenLine>
            </a:ext>
          </a:extLst>
        </p:spPr>
        <p:txBody>
          <a:bodyPr/>
          <a:lstStyle>
            <a:lvl1pPr>
              <a:defRPr sz="1300">
                <a:solidFill>
                  <a:schemeClr val="bg2"/>
                </a:solidFill>
                <a:latin typeface="Arial" panose="020B0604020202020204" pitchFamily="34" charset="0"/>
                <a:ea typeface="ＭＳ Ｐゴシック" panose="020B0600070205080204" pitchFamily="34" charset="-128"/>
              </a:defRPr>
            </a:lvl1pPr>
            <a:lvl2pPr marL="742950" indent="-285750">
              <a:defRPr sz="1300">
                <a:solidFill>
                  <a:schemeClr val="bg2"/>
                </a:solidFill>
                <a:latin typeface="Arial" panose="020B0604020202020204" pitchFamily="34" charset="0"/>
                <a:ea typeface="ＭＳ Ｐゴシック" panose="020B0600070205080204" pitchFamily="34" charset="-128"/>
              </a:defRPr>
            </a:lvl2pPr>
            <a:lvl3pPr marL="1143000" indent="-228600">
              <a:defRPr sz="1300">
                <a:solidFill>
                  <a:schemeClr val="bg2"/>
                </a:solidFill>
                <a:latin typeface="Arial" panose="020B0604020202020204" pitchFamily="34" charset="0"/>
                <a:ea typeface="ＭＳ Ｐゴシック" panose="020B0600070205080204" pitchFamily="34" charset="-128"/>
              </a:defRPr>
            </a:lvl3pPr>
            <a:lvl4pPr marL="1600200" indent="-228600">
              <a:defRPr sz="1300">
                <a:solidFill>
                  <a:schemeClr val="bg2"/>
                </a:solidFill>
                <a:latin typeface="Arial" panose="020B0604020202020204" pitchFamily="34" charset="0"/>
                <a:ea typeface="ＭＳ Ｐゴシック" panose="020B0600070205080204" pitchFamily="34" charset="-128"/>
              </a:defRPr>
            </a:lvl4pPr>
            <a:lvl5pPr marL="2057400" indent="-228600">
              <a:defRPr sz="1300">
                <a:solidFill>
                  <a:schemeClr val="bg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9pPr>
          </a:lstStyle>
          <a:p>
            <a:pPr algn="ctr" eaLnBrk="1" hangingPunct="1"/>
            <a:endParaRPr lang="en-US" altLang="en-US" sz="4200">
              <a:solidFill>
                <a:schemeClr val="tx1"/>
              </a:solidFill>
              <a:latin typeface="Gill Sans" charset="0"/>
              <a:ea typeface="ヒラギノ角ゴ ProN W3" charset="-128"/>
              <a:sym typeface="Gill Sans" charset="0"/>
            </a:endParaRPr>
          </a:p>
        </p:txBody>
      </p:sp>
      <p:sp>
        <p:nvSpPr>
          <p:cNvPr id="16387" name="Rectangle 1"/>
          <p:cNvSpPr>
            <a:spLocks/>
          </p:cNvSpPr>
          <p:nvPr/>
        </p:nvSpPr>
        <p:spPr bwMode="auto">
          <a:xfrm>
            <a:off x="2095501" y="1169989"/>
            <a:ext cx="7777163"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1300">
                <a:solidFill>
                  <a:schemeClr val="bg2"/>
                </a:solidFill>
                <a:latin typeface="Arial" panose="020B0604020202020204" pitchFamily="34" charset="0"/>
                <a:ea typeface="ＭＳ Ｐゴシック" panose="020B0600070205080204" pitchFamily="34" charset="-128"/>
              </a:defRPr>
            </a:lvl1pPr>
            <a:lvl2pPr marL="742950" indent="-285750">
              <a:defRPr sz="1300">
                <a:solidFill>
                  <a:schemeClr val="bg2"/>
                </a:solidFill>
                <a:latin typeface="Arial" panose="020B0604020202020204" pitchFamily="34" charset="0"/>
                <a:ea typeface="ＭＳ Ｐゴシック" panose="020B0600070205080204" pitchFamily="34" charset="-128"/>
              </a:defRPr>
            </a:lvl2pPr>
            <a:lvl3pPr marL="1143000" indent="-228600">
              <a:defRPr sz="1300">
                <a:solidFill>
                  <a:schemeClr val="bg2"/>
                </a:solidFill>
                <a:latin typeface="Arial" panose="020B0604020202020204" pitchFamily="34" charset="0"/>
                <a:ea typeface="ＭＳ Ｐゴシック" panose="020B0600070205080204" pitchFamily="34" charset="-128"/>
              </a:defRPr>
            </a:lvl3pPr>
            <a:lvl4pPr marL="1600200" indent="-228600">
              <a:defRPr sz="1300">
                <a:solidFill>
                  <a:schemeClr val="bg2"/>
                </a:solidFill>
                <a:latin typeface="Arial" panose="020B0604020202020204" pitchFamily="34" charset="0"/>
                <a:ea typeface="ＭＳ Ｐゴシック" panose="020B0600070205080204" pitchFamily="34" charset="-128"/>
              </a:defRPr>
            </a:lvl4pPr>
            <a:lvl5pPr marL="2057400" indent="-228600">
              <a:defRPr sz="1300">
                <a:solidFill>
                  <a:schemeClr val="bg2"/>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300">
                <a:solidFill>
                  <a:schemeClr val="bg2"/>
                </a:solidFill>
                <a:latin typeface="Arial" panose="020B0604020202020204" pitchFamily="34" charset="0"/>
                <a:ea typeface="ＭＳ Ｐゴシック" panose="020B0600070205080204" pitchFamily="34" charset="-128"/>
              </a:defRPr>
            </a:lvl9pPr>
          </a:lstStyle>
          <a:p>
            <a:pPr algn="ctr"/>
            <a:endParaRPr lang="en-US" altLang="en-US" sz="3700">
              <a:solidFill>
                <a:srgbClr val="FFFFFF"/>
              </a:solidFill>
              <a:sym typeface="Helvetica" panose="020B0604020202020204" pitchFamily="34" charset="0"/>
            </a:endParaRPr>
          </a:p>
        </p:txBody>
      </p:sp>
      <p:pic>
        <p:nvPicPr>
          <p:cNvPr id="1638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273051"/>
            <a:ext cx="5599288" cy="89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9" name="Group 6"/>
          <p:cNvGrpSpPr>
            <a:grpSpLocks/>
          </p:cNvGrpSpPr>
          <p:nvPr/>
        </p:nvGrpSpPr>
        <p:grpSpPr bwMode="auto">
          <a:xfrm>
            <a:off x="1524000" y="2669558"/>
            <a:ext cx="9144000" cy="1579563"/>
            <a:chOff x="0" y="3844117"/>
            <a:chExt cx="9144000" cy="1579348"/>
          </a:xfrm>
        </p:grpSpPr>
        <p:pic>
          <p:nvPicPr>
            <p:cNvPr id="16391" name="Picture 12" descr="http://cdn1.sph.harvard.edu/wp-content/uploads/sites/60/2015/03/Pesticide-sprayer_feature-370x244.jpg"/>
            <p:cNvPicPr>
              <a:picLocks noChangeAspect="1" noChangeArrowheads="1"/>
            </p:cNvPicPr>
            <p:nvPr/>
          </p:nvPicPr>
          <p:blipFill>
            <a:blip r:embed="rId4">
              <a:extLst>
                <a:ext uri="{28A0092B-C50C-407E-A947-70E740481C1C}">
                  <a14:useLocalDpi xmlns:a14="http://schemas.microsoft.com/office/drawing/2010/main" val="0"/>
                </a:ext>
              </a:extLst>
            </a:blip>
            <a:srcRect l="37042" t="15292" b="139"/>
            <a:stretch>
              <a:fillRect/>
            </a:stretch>
          </p:blipFill>
          <p:spPr bwMode="auto">
            <a:xfrm>
              <a:off x="6062838" y="3844117"/>
              <a:ext cx="1749544" cy="154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 descr="Photos around campus, student study groups, Longwood. General stock. Signed releases for all students. Signed releases."/>
            <p:cNvPicPr>
              <a:picLocks noChangeAspect="1" noChangeArrowheads="1"/>
            </p:cNvPicPr>
            <p:nvPr/>
          </p:nvPicPr>
          <p:blipFill>
            <a:blip r:embed="rId5">
              <a:extLst>
                <a:ext uri="{28A0092B-C50C-407E-A947-70E740481C1C}">
                  <a14:useLocalDpi xmlns:a14="http://schemas.microsoft.com/office/drawing/2010/main" val="0"/>
                </a:ext>
              </a:extLst>
            </a:blip>
            <a:srcRect l="14149" t="10478" r="30867" b="10478"/>
            <a:stretch>
              <a:fillRect/>
            </a:stretch>
          </p:blipFill>
          <p:spPr bwMode="auto">
            <a:xfrm>
              <a:off x="0" y="3853973"/>
              <a:ext cx="1638706" cy="156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4" descr="http://cdn2.sph.harvard.edu/wp-content/uploads/sites/45/2012/04/impacted.jpg"/>
            <p:cNvPicPr>
              <a:picLocks noChangeAspect="1" noChangeArrowheads="1"/>
            </p:cNvPicPr>
            <p:nvPr/>
          </p:nvPicPr>
          <p:blipFill>
            <a:blip r:embed="rId6">
              <a:extLst>
                <a:ext uri="{28A0092B-C50C-407E-A947-70E740481C1C}">
                  <a14:useLocalDpi xmlns:a14="http://schemas.microsoft.com/office/drawing/2010/main" val="0"/>
                </a:ext>
              </a:extLst>
            </a:blip>
            <a:srcRect l="20976" t="49432" r="46213" b="10922"/>
            <a:stretch>
              <a:fillRect/>
            </a:stretch>
          </p:blipFill>
          <p:spPr bwMode="auto">
            <a:xfrm>
              <a:off x="1507687" y="3848003"/>
              <a:ext cx="1661008" cy="15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8" descr="Experimental Ebola vaccine shows promise"/>
            <p:cNvPicPr>
              <a:picLocks noChangeAspect="1" noChangeArrowheads="1"/>
            </p:cNvPicPr>
            <p:nvPr/>
          </p:nvPicPr>
          <p:blipFill>
            <a:blip r:embed="rId7">
              <a:extLst>
                <a:ext uri="{28A0092B-C50C-407E-A947-70E740481C1C}">
                  <a14:useLocalDpi xmlns:a14="http://schemas.microsoft.com/office/drawing/2010/main" val="0"/>
                </a:ext>
              </a:extLst>
            </a:blip>
            <a:srcRect l="10373" t="9616" r="32863" b="16106"/>
            <a:stretch>
              <a:fillRect/>
            </a:stretch>
          </p:blipFill>
          <p:spPr bwMode="auto">
            <a:xfrm>
              <a:off x="3037675" y="3853973"/>
              <a:ext cx="1682528" cy="155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0" descr="http://cdn1.sph.harvard.edu/wp-content/uploads/sites/57/2013/01/Front-web-image-2-400x250.jpg"/>
            <p:cNvPicPr>
              <a:picLocks noChangeAspect="1" noChangeArrowheads="1"/>
            </p:cNvPicPr>
            <p:nvPr/>
          </p:nvPicPr>
          <p:blipFill>
            <a:blip r:embed="rId8">
              <a:extLst>
                <a:ext uri="{28A0092B-C50C-407E-A947-70E740481C1C}">
                  <a14:useLocalDpi xmlns:a14="http://schemas.microsoft.com/office/drawing/2010/main" val="0"/>
                </a:ext>
              </a:extLst>
            </a:blip>
            <a:srcRect l="40364" r="642"/>
            <a:stretch>
              <a:fillRect/>
            </a:stretch>
          </p:blipFill>
          <p:spPr bwMode="auto">
            <a:xfrm>
              <a:off x="7670042" y="3846015"/>
              <a:ext cx="1473958" cy="15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6" descr="http://cdn2.sph.harvard.edu/wp-content/uploads/sites/45/2012/04/impacted.jpg"/>
            <p:cNvPicPr>
              <a:picLocks noChangeAspect="1" noChangeArrowheads="1"/>
            </p:cNvPicPr>
            <p:nvPr/>
          </p:nvPicPr>
          <p:blipFill>
            <a:blip r:embed="rId6">
              <a:extLst>
                <a:ext uri="{28A0092B-C50C-407E-A947-70E740481C1C}">
                  <a14:useLocalDpi xmlns:a14="http://schemas.microsoft.com/office/drawing/2010/main" val="0"/>
                </a:ext>
              </a:extLst>
            </a:blip>
            <a:srcRect l="68636" t="57298" r="4594" b="8981"/>
            <a:stretch>
              <a:fillRect/>
            </a:stretch>
          </p:blipFill>
          <p:spPr bwMode="auto">
            <a:xfrm>
              <a:off x="4572000" y="3849993"/>
              <a:ext cx="1621130" cy="15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4"/>
          <p:cNvSpPr>
            <a:spLocks/>
          </p:cNvSpPr>
          <p:nvPr/>
        </p:nvSpPr>
        <p:spPr bwMode="auto">
          <a:xfrm>
            <a:off x="2056009" y="4280398"/>
            <a:ext cx="8763000" cy="1660525"/>
          </a:xfrm>
          <a:prstGeom prst="rect">
            <a:avLst/>
          </a:prstGeom>
          <a:noFill/>
          <a:ln w="12700" cap="flat">
            <a:noFill/>
            <a:miter lim="800000"/>
            <a:headEnd type="none" w="med" len="med"/>
            <a:tailEnd type="none" w="med" len="med"/>
          </a:ln>
        </p:spPr>
        <p:txBody>
          <a:bodyPr lIns="0" tIns="0" rIns="0" bIns="0"/>
          <a:lstStyle/>
          <a:p>
            <a:pPr>
              <a:defRPr/>
            </a:pPr>
            <a:endParaRPr lang="en-US" sz="4400" dirty="0">
              <a:solidFill>
                <a:schemeClr val="bg1"/>
              </a:solidFill>
              <a:latin typeface="+mj-lt"/>
              <a:ea typeface="Helvetica" pitchFamily="-1" charset="0"/>
              <a:cs typeface="Helvetica" pitchFamily="-1" charset="0"/>
              <a:sym typeface="Helvetica" pitchFamily="-1" charset="0"/>
            </a:endParaRPr>
          </a:p>
          <a:p>
            <a:pPr>
              <a:defRPr/>
            </a:pPr>
            <a:r>
              <a:rPr lang="en-US" sz="4400" dirty="0">
                <a:solidFill>
                  <a:schemeClr val="bg1"/>
                </a:solidFill>
                <a:latin typeface="+mj-lt"/>
                <a:ea typeface="Helvetica" pitchFamily="-1" charset="0"/>
                <a:cs typeface="Helvetica" pitchFamily="-1" charset="0"/>
                <a:sym typeface="Helvetica" pitchFamily="-1" charset="0"/>
              </a:rPr>
              <a:t>					Thank You!</a:t>
            </a:r>
          </a:p>
        </p:txBody>
      </p:sp>
      <p:pic>
        <p:nvPicPr>
          <p:cNvPr id="14" name="Picture 9" descr="High Res Logo Imag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9561" b="19171"/>
          <a:stretch/>
        </p:blipFill>
        <p:spPr bwMode="auto">
          <a:xfrm>
            <a:off x="8057919" y="209881"/>
            <a:ext cx="2005167" cy="139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7670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26F8-5FCA-4E66-AAAF-F3809A37AE87}"/>
              </a:ext>
            </a:extLst>
          </p:cNvPr>
          <p:cNvSpPr>
            <a:spLocks noGrp="1"/>
          </p:cNvSpPr>
          <p:nvPr>
            <p:ph type="title"/>
          </p:nvPr>
        </p:nvSpPr>
        <p:spPr>
          <a:xfrm>
            <a:off x="163776" y="1471340"/>
            <a:ext cx="11864448" cy="1375861"/>
          </a:xfrm>
          <a:noFill/>
        </p:spPr>
        <p:txBody>
          <a:bodyPr/>
          <a:lstStyle/>
          <a:p>
            <a:pPr algn="ctr">
              <a:tabLst>
                <a:tab pos="2405063" algn="l"/>
              </a:tabLst>
            </a:pPr>
            <a:r>
              <a:rPr lang="en-US" sz="4400" i="1" dirty="0"/>
              <a:t>Panel Discussion: </a:t>
            </a:r>
            <a:br>
              <a:rPr lang="en-US" sz="4400" b="0" i="1" dirty="0"/>
            </a:br>
            <a:r>
              <a:rPr lang="en-US" sz="4400" b="0" i="1" dirty="0"/>
              <a:t>What Makes Theory Valuable Yet Practical?</a:t>
            </a:r>
            <a:br>
              <a:rPr lang="en-US" dirty="0"/>
            </a:br>
            <a:br>
              <a:rPr lang="en-US" dirty="0"/>
            </a:br>
            <a:endParaRPr lang="en-US" sz="2800" dirty="0"/>
          </a:p>
        </p:txBody>
      </p:sp>
      <p:sp>
        <p:nvSpPr>
          <p:cNvPr id="11" name="Rectangle 10">
            <a:extLst>
              <a:ext uri="{FF2B5EF4-FFF2-40B4-BE49-F238E27FC236}">
                <a16:creationId xmlns:a16="http://schemas.microsoft.com/office/drawing/2014/main" id="{ECFF41EF-40C1-4AA9-AE86-1583BE2FB178}"/>
              </a:ext>
            </a:extLst>
          </p:cNvPr>
          <p:cNvSpPr/>
          <p:nvPr/>
        </p:nvSpPr>
        <p:spPr>
          <a:xfrm>
            <a:off x="2796710" y="4237890"/>
            <a:ext cx="196354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Sarah Birken, Ph.D.</a:t>
            </a:r>
          </a:p>
        </p:txBody>
      </p:sp>
      <p:pic>
        <p:nvPicPr>
          <p:cNvPr id="12" name="Picture 11" descr="A person wearing glasses and smiling at the camera&#10;&#10;Description automatically generated">
            <a:extLst>
              <a:ext uri="{FF2B5EF4-FFF2-40B4-BE49-F238E27FC236}">
                <a16:creationId xmlns:a16="http://schemas.microsoft.com/office/drawing/2014/main" id="{D6CE8F60-07F0-46E1-AB3F-274E451C3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989" y="2901079"/>
            <a:ext cx="1349889" cy="1584862"/>
          </a:xfrm>
          <a:prstGeom prst="rect">
            <a:avLst/>
          </a:prstGeom>
          <a:ln w="38100" cap="sq">
            <a:solidFill>
              <a:schemeClr val="bg2">
                <a:lumMod val="90000"/>
              </a:schemeClr>
            </a:solidFill>
            <a:miter lim="800000"/>
          </a:ln>
          <a:effectLst>
            <a:outerShdw blurRad="57150" dist="50800" dir="2700000" algn="tl" rotWithShape="0">
              <a:srgbClr val="000000">
                <a:alpha val="40000"/>
              </a:srgbClr>
            </a:outerShdw>
          </a:effectLst>
        </p:spPr>
      </p:pic>
      <p:pic>
        <p:nvPicPr>
          <p:cNvPr id="8" name="Picture 7">
            <a:extLst>
              <a:ext uri="{FF2B5EF4-FFF2-40B4-BE49-F238E27FC236}">
                <a16:creationId xmlns:a16="http://schemas.microsoft.com/office/drawing/2014/main" id="{95F9FD9D-F22A-4A42-A8EF-4F4C83C16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177" y="2901079"/>
            <a:ext cx="1348073" cy="1584860"/>
          </a:xfrm>
          <a:prstGeom prst="rect">
            <a:avLst/>
          </a:prstGeom>
          <a:ln w="38100" cap="sq">
            <a:solidFill>
              <a:schemeClr val="bg2">
                <a:lumMod val="90000"/>
              </a:schemeClr>
            </a:solidFill>
            <a:miter lim="800000"/>
          </a:ln>
          <a:effectLst>
            <a:outerShdw blurRad="57150" dist="50800" dir="2700000" algn="tl" rotWithShape="0">
              <a:srgbClr val="000000">
                <a:alpha val="40000"/>
              </a:srgbClr>
            </a:outerShdw>
          </a:effectLst>
        </p:spPr>
      </p:pic>
      <p:sp>
        <p:nvSpPr>
          <p:cNvPr id="9" name="Rectangle 8">
            <a:extLst>
              <a:ext uri="{FF2B5EF4-FFF2-40B4-BE49-F238E27FC236}">
                <a16:creationId xmlns:a16="http://schemas.microsoft.com/office/drawing/2014/main" id="{16A18742-0034-4FBC-B667-E3AB9A186684}"/>
              </a:ext>
            </a:extLst>
          </p:cNvPr>
          <p:cNvSpPr/>
          <p:nvPr/>
        </p:nvSpPr>
        <p:spPr>
          <a:xfrm>
            <a:off x="6384824" y="4298082"/>
            <a:ext cx="2279271" cy="79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Bryan Weiner, Ph.D.</a:t>
            </a:r>
          </a:p>
        </p:txBody>
      </p:sp>
      <p:pic>
        <p:nvPicPr>
          <p:cNvPr id="10" name="Picture 9">
            <a:extLst>
              <a:ext uri="{FF2B5EF4-FFF2-40B4-BE49-F238E27FC236}">
                <a16:creationId xmlns:a16="http://schemas.microsoft.com/office/drawing/2014/main" id="{F728D97F-CAE8-4EB1-AC8D-A5B557882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341" y="2901079"/>
            <a:ext cx="1279547" cy="1584862"/>
          </a:xfrm>
          <a:prstGeom prst="rect">
            <a:avLst/>
          </a:prstGeom>
          <a:ln w="22225">
            <a:solidFill>
              <a:schemeClr val="bg2">
                <a:lumMod val="90000"/>
              </a:schemeClr>
            </a:solidFill>
          </a:ln>
        </p:spPr>
      </p:pic>
      <p:sp>
        <p:nvSpPr>
          <p:cNvPr id="15" name="Rectangle 14">
            <a:extLst>
              <a:ext uri="{FF2B5EF4-FFF2-40B4-BE49-F238E27FC236}">
                <a16:creationId xmlns:a16="http://schemas.microsoft.com/office/drawing/2014/main" id="{0698B6C6-771C-457C-9DC7-4808007A3780}"/>
              </a:ext>
            </a:extLst>
          </p:cNvPr>
          <p:cNvSpPr/>
          <p:nvPr/>
        </p:nvSpPr>
        <p:spPr>
          <a:xfrm>
            <a:off x="4583814" y="4298083"/>
            <a:ext cx="2279271" cy="794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Brian Mittman, Ph.D.</a:t>
            </a:r>
          </a:p>
        </p:txBody>
      </p:sp>
    </p:spTree>
    <p:extLst>
      <p:ext uri="{BB962C8B-B14F-4D97-AF65-F5344CB8AC3E}">
        <p14:creationId xmlns:p14="http://schemas.microsoft.com/office/powerpoint/2010/main" val="669462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26F8-5FCA-4E66-AAAF-F3809A37AE87}"/>
              </a:ext>
            </a:extLst>
          </p:cNvPr>
          <p:cNvSpPr>
            <a:spLocks noGrp="1"/>
          </p:cNvSpPr>
          <p:nvPr>
            <p:ph type="title"/>
          </p:nvPr>
        </p:nvSpPr>
        <p:spPr>
          <a:xfrm>
            <a:off x="4986866" y="1858537"/>
            <a:ext cx="6112934" cy="2963756"/>
          </a:xfrm>
          <a:noFill/>
        </p:spPr>
        <p:txBody>
          <a:bodyPr/>
          <a:lstStyle/>
          <a:p>
            <a:r>
              <a:rPr lang="en-US" sz="7200" i="1" dirty="0"/>
              <a:t>Module 3 </a:t>
            </a:r>
            <a:r>
              <a:rPr lang="en-US" sz="2400" i="1" dirty="0"/>
              <a:t>(Live Small Group )</a:t>
            </a:r>
            <a:br>
              <a:rPr lang="en-US" sz="4800" dirty="0"/>
            </a:br>
            <a:br>
              <a:rPr lang="en-US" dirty="0"/>
            </a:br>
            <a:br>
              <a:rPr lang="en-US" dirty="0"/>
            </a:br>
            <a:br>
              <a:rPr lang="en-US" dirty="0"/>
            </a:br>
            <a:endParaRPr lang="en-US" sz="2800" dirty="0"/>
          </a:p>
        </p:txBody>
      </p:sp>
      <p:sp>
        <p:nvSpPr>
          <p:cNvPr id="7" name="Rectangle 6">
            <a:extLst>
              <a:ext uri="{FF2B5EF4-FFF2-40B4-BE49-F238E27FC236}">
                <a16:creationId xmlns:a16="http://schemas.microsoft.com/office/drawing/2014/main" id="{1091FEC3-BB18-4019-89B9-6F2DF9FC73D4}"/>
              </a:ext>
            </a:extLst>
          </p:cNvPr>
          <p:cNvSpPr/>
          <p:nvPr/>
        </p:nvSpPr>
        <p:spPr>
          <a:xfrm>
            <a:off x="4851400" y="3039533"/>
            <a:ext cx="7340600" cy="1393293"/>
          </a:xfrm>
          <a:prstGeom prst="rect">
            <a:avLst/>
          </a:prstGeom>
          <a:solidFill>
            <a:schemeClr val="bg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chemeClr val="bg1"/>
                </a:solidFill>
              </a:rPr>
              <a:t>Thursday, February 3, 2022</a:t>
            </a:r>
          </a:p>
          <a:p>
            <a:r>
              <a:rPr lang="en-US" sz="2400" dirty="0">
                <a:solidFill>
                  <a:schemeClr val="bg1"/>
                </a:solidFill>
              </a:rPr>
              <a:t>12:00-2:00pm</a:t>
            </a:r>
          </a:p>
        </p:txBody>
      </p:sp>
      <p:sp>
        <p:nvSpPr>
          <p:cNvPr id="3" name="Rectangle 2">
            <a:extLst>
              <a:ext uri="{FF2B5EF4-FFF2-40B4-BE49-F238E27FC236}">
                <a16:creationId xmlns:a16="http://schemas.microsoft.com/office/drawing/2014/main" id="{BF848EBF-07E2-4E3A-9785-17F2AAB9A41E}"/>
              </a:ext>
            </a:extLst>
          </p:cNvPr>
          <p:cNvSpPr/>
          <p:nvPr/>
        </p:nvSpPr>
        <p:spPr>
          <a:xfrm>
            <a:off x="0" y="1188720"/>
            <a:ext cx="4562856" cy="4023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a:extLst>
              <a:ext uri="{FF2B5EF4-FFF2-40B4-BE49-F238E27FC236}">
                <a16:creationId xmlns:a16="http://schemas.microsoft.com/office/drawing/2014/main" id="{719677BF-490B-46CE-94B3-CCC9BC16F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44" y="1795548"/>
            <a:ext cx="4851400" cy="2761013"/>
          </a:xfrm>
          <a:prstGeom prst="rect">
            <a:avLst/>
          </a:prstGeom>
        </p:spPr>
      </p:pic>
    </p:spTree>
    <p:extLst>
      <p:ext uri="{BB962C8B-B14F-4D97-AF65-F5344CB8AC3E}">
        <p14:creationId xmlns:p14="http://schemas.microsoft.com/office/powerpoint/2010/main" val="1213657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theory NOT?, cont’d.</a:t>
            </a:r>
          </a:p>
        </p:txBody>
      </p:sp>
      <p:sp>
        <p:nvSpPr>
          <p:cNvPr id="3" name="Content Placeholder 2"/>
          <p:cNvSpPr>
            <a:spLocks noGrp="1"/>
          </p:cNvSpPr>
          <p:nvPr>
            <p:ph idx="1"/>
          </p:nvPr>
        </p:nvSpPr>
        <p:spPr/>
        <p:txBody>
          <a:bodyPr/>
          <a:lstStyle/>
          <a:p>
            <a:r>
              <a:rPr lang="en-US" dirty="0"/>
              <a:t>A </a:t>
            </a:r>
            <a:r>
              <a:rPr lang="en-US" b="1" u="sng" dirty="0"/>
              <a:t>framework</a:t>
            </a:r>
            <a:r>
              <a:rPr lang="en-US" dirty="0"/>
              <a:t> is “a structure, overview, outline, system or plan consisting of various descriptive categories, e.g. concepts, constructs or variables…that are presumed to account for a phenomenon” (Nilsen, 2015, p2).</a:t>
            </a:r>
          </a:p>
          <a:p>
            <a:pPr lvl="1"/>
            <a:r>
              <a:rPr lang="en-US" dirty="0"/>
              <a:t>Conceptual</a:t>
            </a:r>
          </a:p>
          <a:p>
            <a:pPr lvl="1"/>
            <a:r>
              <a:rPr lang="en-US" dirty="0"/>
              <a:t>Theoretical</a:t>
            </a:r>
          </a:p>
          <a:p>
            <a:r>
              <a:rPr lang="en-US" dirty="0"/>
              <a:t>A </a:t>
            </a:r>
            <a:r>
              <a:rPr lang="en-US" b="1" u="sng" dirty="0"/>
              <a:t>model</a:t>
            </a:r>
            <a:r>
              <a:rPr lang="en-US" dirty="0"/>
              <a:t> is a representation of a phenomenon.</a:t>
            </a:r>
            <a:endParaRPr lang="en-US" dirty="0">
              <a:solidFill>
                <a:srgbClr val="FF0000"/>
              </a:solidFill>
            </a:endParaRPr>
          </a:p>
        </p:txBody>
      </p:sp>
      <p:sp>
        <p:nvSpPr>
          <p:cNvPr id="4" name="TextBox 3"/>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t>Theory overview</a:t>
            </a:r>
            <a:r>
              <a:rPr lang="en-US" sz="1600" b="1" dirty="0">
                <a:solidFill>
                  <a:schemeClr val="bg1">
                    <a:lumMod val="65000"/>
                  </a:schemeClr>
                </a:solidFill>
              </a:rPr>
              <a:t>		Theory for multilevel research		Case example		Conclusions &amp; resources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965149"/>
            <a:ext cx="5703517" cy="1600751"/>
          </a:xfrm>
          <a:prstGeom prst="rect">
            <a:avLst/>
          </a:prstGeom>
        </p:spPr>
      </p:pic>
      <p:sp>
        <p:nvSpPr>
          <p:cNvPr id="6" name="Slide Number Placeholder 5"/>
          <p:cNvSpPr>
            <a:spLocks noGrp="1"/>
          </p:cNvSpPr>
          <p:nvPr>
            <p:ph type="sldNum" sz="quarter" idx="12"/>
          </p:nvPr>
        </p:nvSpPr>
        <p:spPr/>
        <p:txBody>
          <a:bodyPr/>
          <a:lstStyle/>
          <a:p>
            <a:fld id="{88154F60-3A0F-4A71-A5B0-7A898B34BB41}" type="slidenum">
              <a:rPr lang="en-US" smtClean="0"/>
              <a:t>8</a:t>
            </a:fld>
            <a:endParaRPr lang="en-US"/>
          </a:p>
        </p:txBody>
      </p:sp>
    </p:spTree>
    <p:extLst>
      <p:ext uri="{BB962C8B-B14F-4D97-AF65-F5344CB8AC3E}">
        <p14:creationId xmlns:p14="http://schemas.microsoft.com/office/powerpoint/2010/main" val="411887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theory important?</a:t>
            </a:r>
          </a:p>
        </p:txBody>
      </p:sp>
      <p:sp>
        <p:nvSpPr>
          <p:cNvPr id="3" name="Content Placeholder 2"/>
          <p:cNvSpPr>
            <a:spLocks noGrp="1"/>
          </p:cNvSpPr>
          <p:nvPr>
            <p:ph idx="1"/>
          </p:nvPr>
        </p:nvSpPr>
        <p:spPr/>
        <p:txBody>
          <a:bodyPr/>
          <a:lstStyle/>
          <a:p>
            <a:r>
              <a:rPr lang="en-US" dirty="0"/>
              <a:t>Theory gives </a:t>
            </a:r>
            <a:r>
              <a:rPr lang="en-US" u="sng" dirty="0"/>
              <a:t>meaning</a:t>
            </a:r>
            <a:r>
              <a:rPr lang="en-US" dirty="0"/>
              <a:t> and </a:t>
            </a:r>
            <a:r>
              <a:rPr lang="en-US" u="sng" dirty="0"/>
              <a:t>explanation</a:t>
            </a:r>
            <a:r>
              <a:rPr lang="en-US" i="1" dirty="0"/>
              <a:t> </a:t>
            </a:r>
            <a:r>
              <a:rPr lang="en-US" dirty="0"/>
              <a:t>to relevant events, supports new </a:t>
            </a:r>
            <a:r>
              <a:rPr lang="en-US" u="sng" dirty="0"/>
              <a:t>insights</a:t>
            </a:r>
            <a:r>
              <a:rPr lang="en-US" i="1" dirty="0"/>
              <a:t> </a:t>
            </a:r>
            <a:r>
              <a:rPr lang="en-US" dirty="0"/>
              <a:t>and </a:t>
            </a:r>
            <a:r>
              <a:rPr lang="en-US" u="sng" dirty="0"/>
              <a:t>problem-solving</a:t>
            </a:r>
          </a:p>
          <a:p>
            <a:r>
              <a:rPr lang="en-US" dirty="0"/>
              <a:t>Theory </a:t>
            </a:r>
            <a:r>
              <a:rPr lang="en-US" u="sng" dirty="0"/>
              <a:t>helps guide every part of the research process</a:t>
            </a:r>
            <a:r>
              <a:rPr lang="en-US" dirty="0"/>
              <a:t>. It helps shape the </a:t>
            </a:r>
            <a:r>
              <a:rPr lang="en-US" i="1" dirty="0"/>
              <a:t>questions you ask</a:t>
            </a:r>
            <a:r>
              <a:rPr lang="en-US" dirty="0"/>
              <a:t>, </a:t>
            </a:r>
            <a:r>
              <a:rPr lang="en-US" i="1" dirty="0"/>
              <a:t>where you look for answers </a:t>
            </a:r>
            <a:r>
              <a:rPr lang="en-US" dirty="0"/>
              <a:t>and the </a:t>
            </a:r>
            <a:r>
              <a:rPr lang="en-US" i="1" dirty="0"/>
              <a:t>implications you draw</a:t>
            </a:r>
            <a:r>
              <a:rPr lang="en-US" dirty="0"/>
              <a:t> from your results (</a:t>
            </a:r>
            <a:r>
              <a:rPr lang="en-US" dirty="0" err="1"/>
              <a:t>Lipsky</a:t>
            </a:r>
            <a:r>
              <a:rPr lang="en-US" dirty="0"/>
              <a:t>).</a:t>
            </a:r>
          </a:p>
          <a:p>
            <a:endParaRPr lang="en-US" dirty="0"/>
          </a:p>
        </p:txBody>
      </p:sp>
      <p:sp>
        <p:nvSpPr>
          <p:cNvPr id="4" name="TextBox 3"/>
          <p:cNvSpPr txBox="1"/>
          <p:nvPr/>
        </p:nvSpPr>
        <p:spPr>
          <a:xfrm>
            <a:off x="0" y="-91810"/>
            <a:ext cx="12192000" cy="338554"/>
          </a:xfrm>
          <a:prstGeom prst="rect">
            <a:avLst/>
          </a:prstGeom>
          <a:solidFill>
            <a:schemeClr val="bg1">
              <a:lumMod val="85000"/>
            </a:schemeClr>
          </a:solidFill>
        </p:spPr>
        <p:txBody>
          <a:bodyPr wrap="square" rtlCol="0">
            <a:spAutoFit/>
          </a:bodyPr>
          <a:lstStyle/>
          <a:p>
            <a:pPr algn="ctr"/>
            <a:r>
              <a:rPr lang="en-US" sz="1600" b="1" dirty="0"/>
              <a:t>Theory overview</a:t>
            </a:r>
            <a:r>
              <a:rPr lang="en-US" sz="1600" b="1" dirty="0">
                <a:solidFill>
                  <a:schemeClr val="bg1">
                    <a:lumMod val="65000"/>
                  </a:schemeClr>
                </a:solidFill>
              </a:rPr>
              <a:t>		Theory for multilevel research		Case example		Conclusions &amp; resources</a:t>
            </a:r>
          </a:p>
        </p:txBody>
      </p:sp>
      <p:pic>
        <p:nvPicPr>
          <p:cNvPr id="6" name="Picture 5"/>
          <p:cNvPicPr>
            <a:picLocks noChangeAspect="1"/>
          </p:cNvPicPr>
          <p:nvPr/>
        </p:nvPicPr>
        <p:blipFill>
          <a:blip r:embed="rId3"/>
          <a:stretch>
            <a:fillRect/>
          </a:stretch>
        </p:blipFill>
        <p:spPr>
          <a:xfrm>
            <a:off x="2918460" y="4219199"/>
            <a:ext cx="7007860" cy="2288281"/>
          </a:xfrm>
          <a:prstGeom prst="rect">
            <a:avLst/>
          </a:prstGeom>
        </p:spPr>
      </p:pic>
      <p:sp>
        <p:nvSpPr>
          <p:cNvPr id="7" name="Slide Number Placeholder 6"/>
          <p:cNvSpPr>
            <a:spLocks noGrp="1"/>
          </p:cNvSpPr>
          <p:nvPr>
            <p:ph type="sldNum" sz="quarter" idx="12"/>
          </p:nvPr>
        </p:nvSpPr>
        <p:spPr/>
        <p:txBody>
          <a:bodyPr/>
          <a:lstStyle/>
          <a:p>
            <a:fld id="{88154F60-3A0F-4A71-A5B0-7A898B34BB41}" type="slidenum">
              <a:rPr lang="en-US" smtClean="0"/>
              <a:t>9</a:t>
            </a:fld>
            <a:endParaRPr lang="en-US"/>
          </a:p>
        </p:txBody>
      </p:sp>
    </p:spTree>
    <p:extLst>
      <p:ext uri="{BB962C8B-B14F-4D97-AF65-F5344CB8AC3E}">
        <p14:creationId xmlns:p14="http://schemas.microsoft.com/office/powerpoint/2010/main" val="1609524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527882F861324492A1C23A6C7B571B" ma:contentTypeVersion="13" ma:contentTypeDescription="Create a new document." ma:contentTypeScope="" ma:versionID="785fa1e9dd857cb44e7e6094ee8f2b28">
  <xsd:schema xmlns:xsd="http://www.w3.org/2001/XMLSchema" xmlns:xs="http://www.w3.org/2001/XMLSchema" xmlns:p="http://schemas.microsoft.com/office/2006/metadata/properties" xmlns:ns2="755ed2f1-8333-4c16-9f46-45c32d652b0e" xmlns:ns3="8d10ee78-cafb-47a7-9c3d-55be4f13a905" targetNamespace="http://schemas.microsoft.com/office/2006/metadata/properties" ma:root="true" ma:fieldsID="6687c6fce368938a5a6b9c3bebc0013a" ns2:_="" ns3:_="">
    <xsd:import namespace="755ed2f1-8333-4c16-9f46-45c32d652b0e"/>
    <xsd:import namespace="8d10ee78-cafb-47a7-9c3d-55be4f13a90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ed2f1-8333-4c16-9f46-45c32d652b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10ee78-cafb-47a7-9c3d-55be4f13a90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c42f95e-960e-4fcd-a5dc-d4ccd70a0c84}" ma:internalName="TaxCatchAll" ma:showField="CatchAllData" ma:web="8d10ee78-cafb-47a7-9c3d-55be4f13a90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d10ee78-cafb-47a7-9c3d-55be4f13a905" xsi:nil="true"/>
    <lcf76f155ced4ddcb4097134ff3c332f xmlns="755ed2f1-8333-4c16-9f46-45c32d652b0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9F34AF8-6057-4D52-A645-6BDF84C58850}"/>
</file>

<file path=customXml/itemProps2.xml><?xml version="1.0" encoding="utf-8"?>
<ds:datastoreItem xmlns:ds="http://schemas.openxmlformats.org/officeDocument/2006/customXml" ds:itemID="{7472D3FD-872A-4BEB-87CD-5B2886ABCAAE}"/>
</file>

<file path=customXml/itemProps3.xml><?xml version="1.0" encoding="utf-8"?>
<ds:datastoreItem xmlns:ds="http://schemas.openxmlformats.org/officeDocument/2006/customXml" ds:itemID="{1FA17108-6968-4A82-ACE3-B03466D86700}"/>
</file>

<file path=docProps/app.xml><?xml version="1.0" encoding="utf-8"?>
<Properties xmlns="http://schemas.openxmlformats.org/officeDocument/2006/extended-properties" xmlns:vt="http://schemas.openxmlformats.org/officeDocument/2006/docPropsVTypes">
  <TotalTime>246</TotalTime>
  <Words>9339</Words>
  <Application>Microsoft Office PowerPoint</Application>
  <PresentationFormat>Widescreen</PresentationFormat>
  <Paragraphs>1046</Paragraphs>
  <Slides>77</Slides>
  <Notes>59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77</vt:i4>
      </vt:variant>
    </vt:vector>
  </HeadingPairs>
  <TitlesOfParts>
    <vt:vector size="93" baseType="lpstr">
      <vt:lpstr>Adobe Devanagari</vt:lpstr>
      <vt:lpstr>Arial</vt:lpstr>
      <vt:lpstr>Calibri</vt:lpstr>
      <vt:lpstr>Calibri Light</vt:lpstr>
      <vt:lpstr>Encode Sans Normal Black</vt:lpstr>
      <vt:lpstr>Georgia</vt:lpstr>
      <vt:lpstr>Gill Sans</vt:lpstr>
      <vt:lpstr>Helvetica</vt:lpstr>
      <vt:lpstr>Helvetica Light</vt:lpstr>
      <vt:lpstr>Lucida Grande</vt:lpstr>
      <vt:lpstr>Open Sans</vt:lpstr>
      <vt:lpstr>Open Sans Light</vt:lpstr>
      <vt:lpstr>Open Sans Semibold</vt:lpstr>
      <vt:lpstr>Times New Roman</vt:lpstr>
      <vt:lpstr>Wingdings</vt:lpstr>
      <vt:lpstr>Office Theme</vt:lpstr>
      <vt:lpstr>2022  Multilevel Intervention Training Institute </vt:lpstr>
      <vt:lpstr>Introduction and Welcome  </vt:lpstr>
      <vt:lpstr>Overview and Importance of Theory in Multilevel Research  </vt:lpstr>
      <vt:lpstr>Overview and importance of theory in multilevel research</vt:lpstr>
      <vt:lpstr>Roadmap</vt:lpstr>
      <vt:lpstr>What is theory?</vt:lpstr>
      <vt:lpstr>What is theory NOT?</vt:lpstr>
      <vt:lpstr>What is theory NOT?, cont’d.</vt:lpstr>
      <vt:lpstr>Why is theory important?</vt:lpstr>
      <vt:lpstr>What can theories, models, and frameworks (TMFs) do?</vt:lpstr>
      <vt:lpstr>How do I choose a TMF?</vt:lpstr>
      <vt:lpstr>How do I choose a TMF?</vt:lpstr>
      <vt:lpstr>How do I choose a TMF?</vt:lpstr>
      <vt:lpstr>How do I choose a TMF?</vt:lpstr>
      <vt:lpstr>How do I apply a TMF?</vt:lpstr>
      <vt:lpstr>TMFs in multilevel research</vt:lpstr>
      <vt:lpstr>PowerPoint Presentation</vt:lpstr>
      <vt:lpstr>The problem</vt:lpstr>
      <vt:lpstr>The solution(?)</vt:lpstr>
      <vt:lpstr>Multilevel determinants of guideline-concordant active surveillance follow-up care for low-risk prostate cancer</vt:lpstr>
      <vt:lpstr>Background</vt:lpstr>
      <vt:lpstr>Aims</vt:lpstr>
      <vt:lpstr>Conceptual framework</vt:lpstr>
      <vt:lpstr>Conceptual framework</vt:lpstr>
      <vt:lpstr>Selecting and specifying key variables</vt:lpstr>
      <vt:lpstr>Selecting the study design</vt:lpstr>
      <vt:lpstr>Deciding the sampling strategy</vt:lpstr>
      <vt:lpstr>Developing study materials</vt:lpstr>
      <vt:lpstr>Collecting and analyzing data</vt:lpstr>
      <vt:lpstr>Reporting findings</vt:lpstr>
      <vt:lpstr>Conclusions</vt:lpstr>
      <vt:lpstr>Resources</vt:lpstr>
      <vt:lpstr>Using Organizational Theory to Design Multilevel Interventions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Team Science for Multilevel Intervention Research in Healthcare  </vt:lpstr>
      <vt:lpstr>Team Science for Multilevel Intervention Research in Health Care   </vt:lpstr>
      <vt:lpstr>PowerPoint Presentation</vt:lpstr>
      <vt:lpstr>Team Science for Multilevel Research </vt:lpstr>
      <vt:lpstr>Team Science for Multilevel Research </vt:lpstr>
      <vt:lpstr>Team Science for Multilevel Research </vt:lpstr>
      <vt:lpstr>Team Science for Multilevel Research </vt:lpstr>
      <vt:lpstr>Team Science for Multilevel Research </vt:lpstr>
      <vt:lpstr>PowerPoint Presentation</vt:lpstr>
      <vt:lpstr>PowerPoint Presentation</vt:lpstr>
      <vt:lpstr>Conceptual Aspects of Theory: Individual-Level Behavior Theory  </vt:lpstr>
      <vt:lpstr>PowerPoint Presentation</vt:lpstr>
      <vt:lpstr>PowerPoint Presentation</vt:lpstr>
      <vt:lpstr>Motivational Models</vt:lpstr>
      <vt:lpstr>Expectancy Value Theories</vt:lpstr>
      <vt:lpstr>Social Cognitive Theory– Main Concepts</vt:lpstr>
      <vt:lpstr>SCT Key Constructs</vt:lpstr>
      <vt:lpstr>SCT Key Constructs</vt:lpstr>
      <vt:lpstr>Project Northland  (Perry, Williams, Forster, et al, 1993; Perry, Williams, Veblen-Mortenson, et al., 1996)</vt:lpstr>
      <vt:lpstr>What is Missing?</vt:lpstr>
      <vt:lpstr>Sources of Behavior:  COM-B Framework</vt:lpstr>
      <vt:lpstr>Interventions to Target Mechanisms of Behavior Change</vt:lpstr>
      <vt:lpstr>The Behavior Change Wheel</vt:lpstr>
      <vt:lpstr>PowerPoint Presentation</vt:lpstr>
      <vt:lpstr>Panel Discussion:  What Makes Theory Valuable Yet Practical?  </vt:lpstr>
      <vt:lpstr>Module 3 (Live Small Group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Breslau, Erica (NIH/NCI) [E]</dc:creator>
  <cp:lastModifiedBy>Breslau, Erica (NIH/NCI) [E]</cp:lastModifiedBy>
  <cp:revision>8</cp:revision>
  <dcterms:created xsi:type="dcterms:W3CDTF">2021-02-22T21:48:58Z</dcterms:created>
  <dcterms:modified xsi:type="dcterms:W3CDTF">2022-01-27T17:04:46Z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0x010100DC527882F861324492A1C23A6C7B571B</vt:lpwstr>
  </property>
</Properties>
</file>