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xlsm" ContentType="application/vnd.ms-excel.sheet.macroEnabled.12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17" r:id="rId3"/>
    <p:sldId id="259" r:id="rId4"/>
    <p:sldId id="300" r:id="rId5"/>
    <p:sldId id="295" r:id="rId6"/>
    <p:sldId id="296" r:id="rId7"/>
    <p:sldId id="294" r:id="rId8"/>
    <p:sldId id="309" r:id="rId9"/>
    <p:sldId id="297" r:id="rId10"/>
    <p:sldId id="311" r:id="rId11"/>
    <p:sldId id="318" r:id="rId12"/>
    <p:sldId id="324" r:id="rId13"/>
    <p:sldId id="321" r:id="rId14"/>
    <p:sldId id="320" r:id="rId15"/>
    <p:sldId id="325" r:id="rId16"/>
    <p:sldId id="322" r:id="rId17"/>
    <p:sldId id="323" r:id="rId18"/>
    <p:sldId id="312" r:id="rId19"/>
    <p:sldId id="313" r:id="rId20"/>
    <p:sldId id="314" r:id="rId21"/>
    <p:sldId id="301" r:id="rId22"/>
    <p:sldId id="315" r:id="rId23"/>
    <p:sldId id="316" r:id="rId24"/>
    <p:sldId id="329" r:id="rId25"/>
    <p:sldId id="326" r:id="rId26"/>
    <p:sldId id="328" r:id="rId27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713"/>
    <a:srgbClr val="CC6600"/>
  </p:clrMru>
</p:presentationPr>
</file>

<file path=ppt/tableStyles.xml><?xml version="1.0" encoding="utf-8"?>
<a:tblStyleLst xmlns:a="http://schemas.openxmlformats.org/drawingml/2006/main" def="{5C22544A-7EE6-4342-B048-85BDC9FD1C3A}"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0" autoAdjust="0"/>
    <p:restoredTop sz="98253" autoAdjust="0"/>
  </p:normalViewPr>
  <p:slideViewPr>
    <p:cSldViewPr>
      <p:cViewPr>
        <p:scale>
          <a:sx n="120" d="100"/>
          <a:sy n="120" d="100"/>
        </p:scale>
        <p:origin x="-3294" y="-15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42" d="100"/>
          <a:sy n="142" d="100"/>
        </p:scale>
        <p:origin x="-4578" y="-96"/>
      </p:cViewPr>
      <p:guideLst>
        <p:guide orient="horz" pos="2909"/>
        <p:guide pos="218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1.xlsm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10.xlsm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acro-Enabled_Worksheet5.xlsm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170331171838816"/>
          <c:y val="4.1249999999999905E-2"/>
          <c:w val="0.86679041222788633"/>
          <c:h val="0.59260078740157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cat>
            <c:strRef>
              <c:f>Sheet1!$A$2:$A$20</c:f>
              <c:strCache>
                <c:ptCount val="19"/>
                <c:pt idx="0">
                  <c:v>Breast</c:v>
                </c:pt>
                <c:pt idx="1">
                  <c:v>Colorectal</c:v>
                </c:pt>
                <c:pt idx="2">
                  <c:v>Prostate</c:v>
                </c:pt>
                <c:pt idx="3">
                  <c:v>Lung</c:v>
                </c:pt>
                <c:pt idx="4">
                  <c:v>All  or no specific site</c:v>
                </c:pt>
                <c:pt idx="5">
                  <c:v>Other</c:v>
                </c:pt>
                <c:pt idx="6">
                  <c:v>Urinary Bladder</c:v>
                </c:pt>
                <c:pt idx="7">
                  <c:v>Pancreas</c:v>
                </c:pt>
                <c:pt idx="8">
                  <c:v>Ovary</c:v>
                </c:pt>
                <c:pt idx="9">
                  <c:v>Head and Neck</c:v>
                </c:pt>
                <c:pt idx="10">
                  <c:v>Lymphoma</c:v>
                </c:pt>
                <c:pt idx="11">
                  <c:v>Liver</c:v>
                </c:pt>
                <c:pt idx="12">
                  <c:v>Esophagus</c:v>
                </c:pt>
                <c:pt idx="13">
                  <c:v>Renal</c:v>
                </c:pt>
                <c:pt idx="14">
                  <c:v>Gastric</c:v>
                </c:pt>
                <c:pt idx="15">
                  <c:v>Leukemia</c:v>
                </c:pt>
                <c:pt idx="16">
                  <c:v>Corpus Uteri</c:v>
                </c:pt>
                <c:pt idx="17">
                  <c:v>Cervical</c:v>
                </c:pt>
                <c:pt idx="18">
                  <c:v>Brain &amp; CNS</c:v>
                </c:pt>
              </c:strCache>
            </c:str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194</c:v>
                </c:pt>
                <c:pt idx="1">
                  <c:v>167</c:v>
                </c:pt>
                <c:pt idx="2">
                  <c:v>151</c:v>
                </c:pt>
                <c:pt idx="3">
                  <c:v>81</c:v>
                </c:pt>
                <c:pt idx="4">
                  <c:v>41</c:v>
                </c:pt>
                <c:pt idx="5">
                  <c:v>35</c:v>
                </c:pt>
                <c:pt idx="6">
                  <c:v>32</c:v>
                </c:pt>
                <c:pt idx="7">
                  <c:v>30</c:v>
                </c:pt>
                <c:pt idx="8">
                  <c:v>28</c:v>
                </c:pt>
                <c:pt idx="9">
                  <c:v>24</c:v>
                </c:pt>
                <c:pt idx="10">
                  <c:v>22</c:v>
                </c:pt>
                <c:pt idx="11">
                  <c:v>18</c:v>
                </c:pt>
                <c:pt idx="12">
                  <c:v>17</c:v>
                </c:pt>
                <c:pt idx="13">
                  <c:v>16</c:v>
                </c:pt>
                <c:pt idx="14">
                  <c:v>12</c:v>
                </c:pt>
                <c:pt idx="15">
                  <c:v>11</c:v>
                </c:pt>
                <c:pt idx="16">
                  <c:v>8</c:v>
                </c:pt>
                <c:pt idx="17">
                  <c:v>7</c:v>
                </c:pt>
                <c:pt idx="18">
                  <c:v>6</c:v>
                </c:pt>
              </c:numCache>
            </c:numRef>
          </c:val>
        </c:ser>
        <c:axId val="101134336"/>
        <c:axId val="101136640"/>
      </c:barChart>
      <c:catAx>
        <c:axId val="1011343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>
                    <a:latin typeface="Arial" pitchFamily="34" charset="0"/>
                    <a:cs typeface="Arial" pitchFamily="34" charset="0"/>
                  </a:defRPr>
                </a:pPr>
                <a:r>
                  <a:rPr lang="en-US">
                    <a:latin typeface="Arial" pitchFamily="34" charset="0"/>
                    <a:cs typeface="Arial" pitchFamily="34" charset="0"/>
                  </a:rPr>
                  <a:t>Tumor Site</a:t>
                </a:r>
              </a:p>
            </c:rich>
          </c:tx>
          <c:layout>
            <c:manualLayout>
              <c:xMode val="edge"/>
              <c:yMode val="edge"/>
              <c:x val="0.45708884428662172"/>
              <c:y val="0.92527631293794554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1136640"/>
        <c:crosses val="autoZero"/>
        <c:auto val="1"/>
        <c:lblAlgn val="ctr"/>
        <c:lblOffset val="0"/>
      </c:catAx>
      <c:valAx>
        <c:axId val="10113664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Frequency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01134336"/>
        <c:crosses val="autoZero"/>
        <c:crossBetween val="between"/>
        <c:majorUnit val="5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312621584066702"/>
          <c:y val="4.0784388558573033E-2"/>
          <c:w val="0.87069731357110036"/>
          <c:h val="0.648397276233330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Earle CC</c:v>
                </c:pt>
                <c:pt idx="1">
                  <c:v>Warren JL</c:v>
                </c:pt>
                <c:pt idx="2">
                  <c:v>Goodwin JS</c:v>
                </c:pt>
                <c:pt idx="3">
                  <c:v>Du XL</c:v>
                </c:pt>
                <c:pt idx="4">
                  <c:v>Freeman JL</c:v>
                </c:pt>
                <c:pt idx="5">
                  <c:v>Neville BA</c:v>
                </c:pt>
                <c:pt idx="6">
                  <c:v>Schrag D</c:v>
                </c:pt>
                <c:pt idx="7">
                  <c:v>Kuo YF</c:v>
                </c:pt>
                <c:pt idx="8">
                  <c:v>Potosky AL</c:v>
                </c:pt>
                <c:pt idx="9">
                  <c:v>Giordano SH</c:v>
                </c:pt>
                <c:pt idx="10">
                  <c:v>Neugut AI</c:v>
                </c:pt>
                <c:pt idx="11">
                  <c:v>Cooper GS</c:v>
                </c:pt>
                <c:pt idx="12">
                  <c:v>Baldwin LM</c:v>
                </c:pt>
                <c:pt idx="13">
                  <c:v>Jacobson JS</c:v>
                </c:pt>
                <c:pt idx="14">
                  <c:v>Brown ML</c:v>
                </c:pt>
                <c:pt idx="15">
                  <c:v>Hershman DL</c:v>
                </c:pt>
                <c:pt idx="16">
                  <c:v>Grann VR</c:v>
                </c:pt>
                <c:pt idx="17">
                  <c:v>Riley GF</c:v>
                </c:pt>
                <c:pt idx="18">
                  <c:v>Klabunde CN</c:v>
                </c:pt>
                <c:pt idx="19">
                  <c:v>Weeks JC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67</c:v>
                </c:pt>
                <c:pt idx="1">
                  <c:v>56</c:v>
                </c:pt>
                <c:pt idx="2">
                  <c:v>48</c:v>
                </c:pt>
                <c:pt idx="3">
                  <c:v>48</c:v>
                </c:pt>
                <c:pt idx="4">
                  <c:v>42</c:v>
                </c:pt>
                <c:pt idx="5">
                  <c:v>36</c:v>
                </c:pt>
                <c:pt idx="6">
                  <c:v>35</c:v>
                </c:pt>
                <c:pt idx="7">
                  <c:v>35</c:v>
                </c:pt>
                <c:pt idx="8">
                  <c:v>28</c:v>
                </c:pt>
                <c:pt idx="9">
                  <c:v>24</c:v>
                </c:pt>
                <c:pt idx="10">
                  <c:v>23</c:v>
                </c:pt>
                <c:pt idx="11">
                  <c:v>23</c:v>
                </c:pt>
                <c:pt idx="12">
                  <c:v>21</c:v>
                </c:pt>
                <c:pt idx="13">
                  <c:v>21</c:v>
                </c:pt>
                <c:pt idx="14">
                  <c:v>21</c:v>
                </c:pt>
                <c:pt idx="15">
                  <c:v>21</c:v>
                </c:pt>
                <c:pt idx="16">
                  <c:v>20</c:v>
                </c:pt>
                <c:pt idx="17">
                  <c:v>20</c:v>
                </c:pt>
                <c:pt idx="18">
                  <c:v>19</c:v>
                </c:pt>
                <c:pt idx="19">
                  <c:v>19</c:v>
                </c:pt>
              </c:numCache>
            </c:numRef>
          </c:val>
        </c:ser>
        <c:axId val="112180608"/>
        <c:axId val="112182784"/>
      </c:barChart>
      <c:catAx>
        <c:axId val="1121806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Author</a:t>
                </a:r>
              </a:p>
            </c:rich>
          </c:tx>
          <c:layout>
            <c:manualLayout>
              <c:xMode val="edge"/>
              <c:yMode val="edge"/>
              <c:x val="0.41538119499768533"/>
              <c:y val="0.93119255182387961"/>
            </c:manualLayout>
          </c:layout>
        </c:title>
        <c:numFmt formatCode="General" sourceLinked="1"/>
        <c:majorTickMark val="none"/>
        <c:tickLblPos val="nextTo"/>
        <c:crossAx val="112182784"/>
        <c:crosses val="autoZero"/>
        <c:auto val="1"/>
        <c:lblAlgn val="ctr"/>
        <c:lblOffset val="100"/>
      </c:catAx>
      <c:valAx>
        <c:axId val="11218278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1218060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1312621584066702"/>
          <c:y val="4.0784388558573033E-2"/>
          <c:w val="0.87069731357110036"/>
          <c:h val="0.616190543146393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Earle CC</c:v>
                </c:pt>
                <c:pt idx="1">
                  <c:v>Du XL</c:v>
                </c:pt>
                <c:pt idx="2">
                  <c:v>Neville BA</c:v>
                </c:pt>
                <c:pt idx="3">
                  <c:v>Goodwin JS</c:v>
                </c:pt>
                <c:pt idx="4">
                  <c:v>Kuo YF</c:v>
                </c:pt>
                <c:pt idx="5">
                  <c:v>Warren JL</c:v>
                </c:pt>
                <c:pt idx="6">
                  <c:v>Freeman JL</c:v>
                </c:pt>
                <c:pt idx="7">
                  <c:v>Giordano SH</c:v>
                </c:pt>
                <c:pt idx="8">
                  <c:v>Schrag D</c:v>
                </c:pt>
                <c:pt idx="9">
                  <c:v>Baldwin LM</c:v>
                </c:pt>
                <c:pt idx="10">
                  <c:v>Armstrong K</c:v>
                </c:pt>
                <c:pt idx="11">
                  <c:v>Fang S</c:v>
                </c:pt>
                <c:pt idx="12">
                  <c:v>Gross CP</c:v>
                </c:pt>
                <c:pt idx="13">
                  <c:v>Hollenbeck BK</c:v>
                </c:pt>
                <c:pt idx="14">
                  <c:v>Elkin EB</c:v>
                </c:pt>
                <c:pt idx="15">
                  <c:v>Buchholz TA</c:v>
                </c:pt>
                <c:pt idx="16">
                  <c:v>Saigal CS</c:v>
                </c:pt>
                <c:pt idx="17">
                  <c:v>Hershman DL</c:v>
                </c:pt>
                <c:pt idx="18">
                  <c:v>Neugut AI</c:v>
                </c:pt>
                <c:pt idx="19">
                  <c:v>Keating NL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48</c:v>
                </c:pt>
                <c:pt idx="1">
                  <c:v>37</c:v>
                </c:pt>
                <c:pt idx="2">
                  <c:v>32</c:v>
                </c:pt>
                <c:pt idx="3">
                  <c:v>30</c:v>
                </c:pt>
                <c:pt idx="4">
                  <c:v>30</c:v>
                </c:pt>
                <c:pt idx="5">
                  <c:v>24</c:v>
                </c:pt>
                <c:pt idx="6">
                  <c:v>23</c:v>
                </c:pt>
                <c:pt idx="7">
                  <c:v>22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16</c:v>
                </c:pt>
                <c:pt idx="13">
                  <c:v>16</c:v>
                </c:pt>
                <c:pt idx="14">
                  <c:v>16</c:v>
                </c:pt>
                <c:pt idx="15">
                  <c:v>15</c:v>
                </c:pt>
                <c:pt idx="16">
                  <c:v>15</c:v>
                </c:pt>
                <c:pt idx="17">
                  <c:v>15</c:v>
                </c:pt>
                <c:pt idx="18">
                  <c:v>14</c:v>
                </c:pt>
                <c:pt idx="19">
                  <c:v>14</c:v>
                </c:pt>
              </c:numCache>
            </c:numRef>
          </c:val>
        </c:ser>
        <c:axId val="113268224"/>
        <c:axId val="113270144"/>
      </c:barChart>
      <c:catAx>
        <c:axId val="11326822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Author</a:t>
                </a:r>
              </a:p>
            </c:rich>
          </c:tx>
          <c:layout>
            <c:manualLayout>
              <c:xMode val="edge"/>
              <c:yMode val="edge"/>
              <c:x val="0.49038123502536124"/>
              <c:y val="0.91078435420291559"/>
            </c:manualLayout>
          </c:layout>
        </c:title>
        <c:numFmt formatCode="General" sourceLinked="1"/>
        <c:majorTickMark val="none"/>
        <c:tickLblPos val="nextTo"/>
        <c:crossAx val="113270144"/>
        <c:crosses val="autoZero"/>
        <c:auto val="1"/>
        <c:lblAlgn val="ctr"/>
        <c:lblOffset val="100"/>
      </c:catAx>
      <c:valAx>
        <c:axId val="1132701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1326822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0517890226956923"/>
          <c:y val="4.061576354679803E-2"/>
          <c:w val="0.88305639184807749"/>
          <c:h val="0.6098471742756296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Breast</c:v>
                </c:pt>
                <c:pt idx="1">
                  <c:v>Colorectal</c:v>
                </c:pt>
                <c:pt idx="2">
                  <c:v>Prostate</c:v>
                </c:pt>
                <c:pt idx="3">
                  <c:v>Lung</c:v>
                </c:pt>
                <c:pt idx="4">
                  <c:v>All  or no specific site</c:v>
                </c:pt>
                <c:pt idx="5">
                  <c:v>Other</c:v>
                </c:pt>
                <c:pt idx="6">
                  <c:v>Other</c:v>
                </c:pt>
                <c:pt idx="7">
                  <c:v>Urinary Bladder</c:v>
                </c:pt>
                <c:pt idx="8">
                  <c:v>Pancreas</c:v>
                </c:pt>
                <c:pt idx="9">
                  <c:v>Lymphoma</c:v>
                </c:pt>
                <c:pt idx="10">
                  <c:v>Ovary</c:v>
                </c:pt>
                <c:pt idx="11">
                  <c:v>Head and Neck</c:v>
                </c:pt>
                <c:pt idx="12">
                  <c:v>Renal</c:v>
                </c:pt>
                <c:pt idx="13">
                  <c:v>Esophagus</c:v>
                </c:pt>
                <c:pt idx="14">
                  <c:v>Liver</c:v>
                </c:pt>
                <c:pt idx="15">
                  <c:v>Leukemia</c:v>
                </c:pt>
                <c:pt idx="16">
                  <c:v>Gastric</c:v>
                </c:pt>
                <c:pt idx="17">
                  <c:v>Corpus Uteri</c:v>
                </c:pt>
                <c:pt idx="18">
                  <c:v>Brain &amp; CNS</c:v>
                </c:pt>
                <c:pt idx="19">
                  <c:v>Cervical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131</c:v>
                </c:pt>
                <c:pt idx="1">
                  <c:v>118</c:v>
                </c:pt>
                <c:pt idx="2">
                  <c:v>113</c:v>
                </c:pt>
                <c:pt idx="3">
                  <c:v>64</c:v>
                </c:pt>
                <c:pt idx="4">
                  <c:v>27</c:v>
                </c:pt>
                <c:pt idx="5">
                  <c:v>27</c:v>
                </c:pt>
                <c:pt idx="6">
                  <c:v>27</c:v>
                </c:pt>
                <c:pt idx="7">
                  <c:v>26</c:v>
                </c:pt>
                <c:pt idx="8">
                  <c:v>22</c:v>
                </c:pt>
                <c:pt idx="9">
                  <c:v>22</c:v>
                </c:pt>
                <c:pt idx="10">
                  <c:v>19</c:v>
                </c:pt>
                <c:pt idx="11">
                  <c:v>15</c:v>
                </c:pt>
                <c:pt idx="12">
                  <c:v>14</c:v>
                </c:pt>
                <c:pt idx="13">
                  <c:v>13</c:v>
                </c:pt>
                <c:pt idx="14">
                  <c:v>12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5</c:v>
                </c:pt>
                <c:pt idx="19">
                  <c:v>3</c:v>
                </c:pt>
              </c:numCache>
            </c:numRef>
          </c:val>
        </c:ser>
        <c:axId val="109033728"/>
        <c:axId val="109035904"/>
      </c:barChart>
      <c:catAx>
        <c:axId val="10903372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Tumor Site</a:t>
                </a:r>
              </a:p>
            </c:rich>
          </c:tx>
          <c:layout>
            <c:manualLayout>
              <c:xMode val="edge"/>
              <c:yMode val="edge"/>
              <c:x val="0.4595682028716998"/>
              <c:y val="0.91481187696365562"/>
            </c:manualLayout>
          </c:layout>
        </c:title>
        <c:numFmt formatCode="General" sourceLinked="1"/>
        <c:majorTickMark val="none"/>
        <c:tickLblPos val="nextTo"/>
        <c:crossAx val="109035904"/>
        <c:crosses val="autoZero"/>
        <c:auto val="1"/>
        <c:lblAlgn val="ctr"/>
        <c:lblOffset val="0"/>
      </c:catAx>
      <c:valAx>
        <c:axId val="109035904"/>
        <c:scaling>
          <c:orientation val="minMax"/>
          <c:max val="250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crossAx val="109033728"/>
        <c:crosses val="autoZero"/>
        <c:crossBetween val="between"/>
        <c:majorUnit val="50"/>
      </c:valAx>
    </c:plotArea>
    <c:plotVisOnly val="1"/>
    <c:dispBlanksAs val="gap"/>
  </c:chart>
  <c:txPr>
    <a:bodyPr/>
    <a:lstStyle/>
    <a:p>
      <a:pPr>
        <a:defRPr sz="16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155238182338486"/>
          <c:y val="3.9485570929301252E-2"/>
          <c:w val="0.86196204305484669"/>
          <c:h val="0.7280792023538107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Publications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2012*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5</c:v>
                </c:pt>
                <c:pt idx="4">
                  <c:v>3</c:v>
                </c:pt>
                <c:pt idx="5">
                  <c:v>5</c:v>
                </c:pt>
                <c:pt idx="6">
                  <c:v>13</c:v>
                </c:pt>
                <c:pt idx="7">
                  <c:v>11</c:v>
                </c:pt>
                <c:pt idx="8">
                  <c:v>12</c:v>
                </c:pt>
                <c:pt idx="9">
                  <c:v>38</c:v>
                </c:pt>
                <c:pt idx="10">
                  <c:v>25</c:v>
                </c:pt>
                <c:pt idx="11">
                  <c:v>25</c:v>
                </c:pt>
                <c:pt idx="12">
                  <c:v>37</c:v>
                </c:pt>
                <c:pt idx="13">
                  <c:v>57</c:v>
                </c:pt>
                <c:pt idx="14">
                  <c:v>70</c:v>
                </c:pt>
                <c:pt idx="15">
                  <c:v>80</c:v>
                </c:pt>
                <c:pt idx="16">
                  <c:v>84</c:v>
                </c:pt>
                <c:pt idx="17">
                  <c:v>81</c:v>
                </c:pt>
                <c:pt idx="18">
                  <c:v>124</c:v>
                </c:pt>
                <c:pt idx="19">
                  <c:v>40</c:v>
                </c:pt>
              </c:numCache>
            </c:numRef>
          </c:val>
        </c:ser>
        <c:axId val="111548672"/>
        <c:axId val="111550848"/>
      </c:barChart>
      <c:catAx>
        <c:axId val="1115486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Year</a:t>
                </a:r>
              </a:p>
            </c:rich>
          </c:tx>
          <c:layout>
            <c:manualLayout>
              <c:xMode val="edge"/>
              <c:yMode val="edge"/>
              <c:x val="0.52986196133501251"/>
              <c:y val="0.90703028467595359"/>
            </c:manualLayout>
          </c:layout>
        </c:title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11550848"/>
        <c:crosses val="autoZero"/>
        <c:auto val="1"/>
        <c:lblAlgn val="ctr"/>
        <c:lblOffset val="100"/>
      </c:catAx>
      <c:valAx>
        <c:axId val="11155084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115486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5"/>
  <c:chart>
    <c:plotArea>
      <c:layout>
        <c:manualLayout>
          <c:layoutTarget val="inner"/>
          <c:xMode val="edge"/>
          <c:yMode val="edge"/>
          <c:x val="0.10703187206936211"/>
          <c:y val="4.0824468085106383E-2"/>
          <c:w val="0.86412678050075198"/>
          <c:h val="0.78224283799631433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Breast</c:v>
                </c:pt>
              </c:strCache>
            </c:strRef>
          </c:tx>
          <c:spPr>
            <a:ln>
              <a:solidFill>
                <a:schemeClr val="tx1"/>
              </a:solidFill>
              <a:prstDash val="lgDashDotDot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6</c:v>
                </c:pt>
                <c:pt idx="8">
                  <c:v>2</c:v>
                </c:pt>
                <c:pt idx="9">
                  <c:v>10</c:v>
                </c:pt>
                <c:pt idx="10">
                  <c:v>10</c:v>
                </c:pt>
                <c:pt idx="11">
                  <c:v>8</c:v>
                </c:pt>
                <c:pt idx="12">
                  <c:v>15</c:v>
                </c:pt>
                <c:pt idx="13">
                  <c:v>20</c:v>
                </c:pt>
                <c:pt idx="14">
                  <c:v>16</c:v>
                </c:pt>
                <c:pt idx="15">
                  <c:v>32</c:v>
                </c:pt>
                <c:pt idx="16">
                  <c:v>22</c:v>
                </c:pt>
                <c:pt idx="17">
                  <c:v>7</c:v>
                </c:pt>
                <c:pt idx="18">
                  <c:v>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Colorectal</c:v>
                </c:pt>
              </c:strCache>
            </c:strRef>
          </c:tx>
          <c:spPr>
            <a:ln>
              <a:solidFill>
                <a:schemeClr val="accent3">
                  <a:lumMod val="50000"/>
                </a:schemeClr>
              </a:solidFill>
              <a:prstDash val="lgDash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  <c:pt idx="7">
                  <c:v>3</c:v>
                </c:pt>
                <c:pt idx="8">
                  <c:v>5</c:v>
                </c:pt>
                <c:pt idx="9">
                  <c:v>10</c:v>
                </c:pt>
                <c:pt idx="10">
                  <c:v>11</c:v>
                </c:pt>
                <c:pt idx="11">
                  <c:v>5</c:v>
                </c:pt>
                <c:pt idx="12">
                  <c:v>8</c:v>
                </c:pt>
                <c:pt idx="13">
                  <c:v>12</c:v>
                </c:pt>
                <c:pt idx="14">
                  <c:v>19</c:v>
                </c:pt>
                <c:pt idx="15">
                  <c:v>21</c:v>
                </c:pt>
                <c:pt idx="16">
                  <c:v>19</c:v>
                </c:pt>
                <c:pt idx="17">
                  <c:v>16</c:v>
                </c:pt>
                <c:pt idx="18">
                  <c:v>23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Prostate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</c:numCache>
            </c:num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</c:v>
                </c:pt>
                <c:pt idx="7">
                  <c:v>1</c:v>
                </c:pt>
                <c:pt idx="8">
                  <c:v>2</c:v>
                </c:pt>
                <c:pt idx="9">
                  <c:v>1</c:v>
                </c:pt>
                <c:pt idx="10">
                  <c:v>4</c:v>
                </c:pt>
                <c:pt idx="11">
                  <c:v>4</c:v>
                </c:pt>
                <c:pt idx="12">
                  <c:v>1</c:v>
                </c:pt>
                <c:pt idx="13">
                  <c:v>2</c:v>
                </c:pt>
                <c:pt idx="14">
                  <c:v>6</c:v>
                </c:pt>
                <c:pt idx="15">
                  <c:v>14</c:v>
                </c:pt>
                <c:pt idx="16">
                  <c:v>17</c:v>
                </c:pt>
                <c:pt idx="17">
                  <c:v>8</c:v>
                </c:pt>
                <c:pt idx="18">
                  <c:v>11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Lung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</c:numCache>
            </c:numRef>
          </c:cat>
          <c:val>
            <c:numRef>
              <c:f>Sheet1!$E$2:$E$20</c:f>
              <c:numCache>
                <c:formatCode>General</c:formatCode>
                <c:ptCount val="19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2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  <c:pt idx="9">
                  <c:v>5</c:v>
                </c:pt>
                <c:pt idx="10">
                  <c:v>5</c:v>
                </c:pt>
                <c:pt idx="11">
                  <c:v>8</c:v>
                </c:pt>
                <c:pt idx="12">
                  <c:v>8</c:v>
                </c:pt>
                <c:pt idx="13">
                  <c:v>13</c:v>
                </c:pt>
                <c:pt idx="14">
                  <c:v>15</c:v>
                </c:pt>
                <c:pt idx="15">
                  <c:v>14</c:v>
                </c:pt>
                <c:pt idx="16">
                  <c:v>14</c:v>
                </c:pt>
                <c:pt idx="17">
                  <c:v>18</c:v>
                </c:pt>
                <c:pt idx="18">
                  <c:v>33</c:v>
                </c:pt>
              </c:numCache>
            </c:numRef>
          </c:val>
        </c:ser>
        <c:marker val="1"/>
        <c:axId val="111651456"/>
        <c:axId val="111669632"/>
      </c:lineChart>
      <c:catAx>
        <c:axId val="1116514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111669632"/>
        <c:crosses val="autoZero"/>
        <c:auto val="1"/>
        <c:lblAlgn val="ctr"/>
        <c:lblOffset val="100"/>
      </c:catAx>
      <c:valAx>
        <c:axId val="11166963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Frequency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111651456"/>
        <c:crosses val="autoZero"/>
        <c:crossBetween val="between"/>
      </c:valAx>
      <c:spPr>
        <a:noFill/>
        <a:ln w="25404">
          <a:noFill/>
        </a:ln>
      </c:spPr>
    </c:plotArea>
    <c:legend>
      <c:legendPos val="r"/>
      <c:layout>
        <c:manualLayout>
          <c:xMode val="edge"/>
          <c:yMode val="edge"/>
          <c:x val="0.14531598287056283"/>
          <c:y val="0.19729313716263619"/>
          <c:w val="0.19176272965879268"/>
          <c:h val="0.27562652278027061"/>
        </c:manualLayout>
      </c:layout>
      <c:spPr>
        <a:solidFill>
          <a:schemeClr val="bg1"/>
        </a:solidFill>
      </c:spPr>
    </c:legend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2881866188882091"/>
          <c:y val="4.0784388558573033E-2"/>
          <c:w val="0.85471427224291574"/>
          <c:h val="0.4784950988269322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Treatment</c:v>
                </c:pt>
                <c:pt idx="1">
                  <c:v>Outcomes (All)</c:v>
                </c:pt>
                <c:pt idx="2">
                  <c:v>Health Disparities</c:v>
                </c:pt>
                <c:pt idx="3">
                  <c:v>Research Methodology</c:v>
                </c:pt>
                <c:pt idx="4">
                  <c:v>Economics of Cancer</c:v>
                </c:pt>
                <c:pt idx="5">
                  <c:v>Health Care Systems</c:v>
                </c:pt>
                <c:pt idx="6">
                  <c:v>Survivorship</c:v>
                </c:pt>
                <c:pt idx="7">
                  <c:v>Risk Factors</c:v>
                </c:pt>
                <c:pt idx="8">
                  <c:v>Screening</c:v>
                </c:pt>
                <c:pt idx="9">
                  <c:v>Palliative &amp; End-of-Life Care</c:v>
                </c:pt>
                <c:pt idx="10">
                  <c:v>Surveillance</c:v>
                </c:pt>
                <c:pt idx="11">
                  <c:v>Clinical Outcomes</c:v>
                </c:pt>
                <c:pt idx="12">
                  <c:v>Prevention</c:v>
                </c:pt>
                <c:pt idx="13">
                  <c:v>Quality of Care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484</c:v>
                </c:pt>
                <c:pt idx="1">
                  <c:v>318</c:v>
                </c:pt>
                <c:pt idx="2">
                  <c:v>108</c:v>
                </c:pt>
                <c:pt idx="3">
                  <c:v>83</c:v>
                </c:pt>
                <c:pt idx="4">
                  <c:v>79</c:v>
                </c:pt>
                <c:pt idx="5">
                  <c:v>69</c:v>
                </c:pt>
                <c:pt idx="6">
                  <c:v>64</c:v>
                </c:pt>
                <c:pt idx="7">
                  <c:v>61</c:v>
                </c:pt>
                <c:pt idx="8">
                  <c:v>56</c:v>
                </c:pt>
                <c:pt idx="9">
                  <c:v>33</c:v>
                </c:pt>
                <c:pt idx="10">
                  <c:v>24</c:v>
                </c:pt>
                <c:pt idx="11">
                  <c:v>13</c:v>
                </c:pt>
                <c:pt idx="12">
                  <c:v>6</c:v>
                </c:pt>
                <c:pt idx="13">
                  <c:v>4</c:v>
                </c:pt>
              </c:numCache>
            </c:numRef>
          </c:val>
        </c:ser>
        <c:axId val="111714688"/>
        <c:axId val="111716608"/>
      </c:barChart>
      <c:catAx>
        <c:axId val="1117146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Topic Area</a:t>
                </a:r>
              </a:p>
            </c:rich>
          </c:tx>
          <c:layout>
            <c:manualLayout>
              <c:xMode val="edge"/>
              <c:yMode val="edge"/>
              <c:x val="0.28382208540421811"/>
              <c:y val="0.90780561520719005"/>
            </c:manualLayout>
          </c:layout>
        </c:title>
        <c:numFmt formatCode="General" sourceLinked="1"/>
        <c:majorTickMark val="none"/>
        <c:tickLblPos val="nextTo"/>
        <c:crossAx val="111716608"/>
        <c:crosses val="autoZero"/>
        <c:auto val="1"/>
        <c:lblAlgn val="ctr"/>
        <c:lblOffset val="100"/>
      </c:catAx>
      <c:valAx>
        <c:axId val="11171660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Frequency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1117146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881866188882091"/>
          <c:y val="4.0784388558573033E-2"/>
          <c:w val="0.85471427224291574"/>
          <c:h val="0.4733930580106058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Publications</c:v>
                </c:pt>
              </c:strCache>
            </c:strRef>
          </c:tx>
          <c:cat>
            <c:strRef>
              <c:f>Sheet1!$A$2:$A$15</c:f>
              <c:strCache>
                <c:ptCount val="14"/>
                <c:pt idx="0">
                  <c:v>Treatment</c:v>
                </c:pt>
                <c:pt idx="1">
                  <c:v>Outcomes (All)</c:v>
                </c:pt>
                <c:pt idx="2">
                  <c:v>Health Disparities</c:v>
                </c:pt>
                <c:pt idx="3">
                  <c:v>Economics of Cancer</c:v>
                </c:pt>
                <c:pt idx="4">
                  <c:v>Survivorship</c:v>
                </c:pt>
                <c:pt idx="5">
                  <c:v>Risk Factors</c:v>
                </c:pt>
                <c:pt idx="6">
                  <c:v>Health Care Systems</c:v>
                </c:pt>
                <c:pt idx="7">
                  <c:v>Research Methodology</c:v>
                </c:pt>
                <c:pt idx="8">
                  <c:v>Screening</c:v>
                </c:pt>
                <c:pt idx="9">
                  <c:v>Palliative &amp; End-of-Life Care</c:v>
                </c:pt>
                <c:pt idx="10">
                  <c:v>Surveillance</c:v>
                </c:pt>
                <c:pt idx="11">
                  <c:v>Clinical Outcomes</c:v>
                </c:pt>
                <c:pt idx="12">
                  <c:v>Prevention</c:v>
                </c:pt>
                <c:pt idx="13">
                  <c:v>Quality of Care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398</c:v>
                </c:pt>
                <c:pt idx="1">
                  <c:v>271</c:v>
                </c:pt>
                <c:pt idx="2">
                  <c:v>86</c:v>
                </c:pt>
                <c:pt idx="3">
                  <c:v>61</c:v>
                </c:pt>
                <c:pt idx="4">
                  <c:v>60</c:v>
                </c:pt>
                <c:pt idx="5">
                  <c:v>52</c:v>
                </c:pt>
                <c:pt idx="6">
                  <c:v>43</c:v>
                </c:pt>
                <c:pt idx="7">
                  <c:v>39</c:v>
                </c:pt>
                <c:pt idx="8">
                  <c:v>37</c:v>
                </c:pt>
                <c:pt idx="9">
                  <c:v>22</c:v>
                </c:pt>
                <c:pt idx="10">
                  <c:v>17</c:v>
                </c:pt>
                <c:pt idx="11">
                  <c:v>6</c:v>
                </c:pt>
                <c:pt idx="12">
                  <c:v>3</c:v>
                </c:pt>
                <c:pt idx="13">
                  <c:v>3</c:v>
                </c:pt>
              </c:numCache>
            </c:numRef>
          </c:val>
        </c:ser>
        <c:axId val="111783296"/>
        <c:axId val="111793664"/>
      </c:barChart>
      <c:catAx>
        <c:axId val="11178329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Topic Area</a:t>
                </a:r>
              </a:p>
            </c:rich>
          </c:tx>
          <c:layout>
            <c:manualLayout>
              <c:xMode val="edge"/>
              <c:yMode val="edge"/>
              <c:x val="0.22254921259842522"/>
              <c:y val="0.90427083333333336"/>
            </c:manualLayout>
          </c:layout>
        </c:title>
        <c:numFmt formatCode="General" sourceLinked="1"/>
        <c:majorTickMark val="none"/>
        <c:tickLblPos val="nextTo"/>
        <c:crossAx val="111793664"/>
        <c:crosses val="autoZero"/>
        <c:auto val="1"/>
        <c:lblAlgn val="ctr"/>
        <c:lblOffset val="100"/>
      </c:catAx>
      <c:valAx>
        <c:axId val="111793664"/>
        <c:scaling>
          <c:orientation val="minMax"/>
          <c:max val="600"/>
          <c:min val="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11783296"/>
        <c:crosses val="autoZero"/>
        <c:crossBetween val="between"/>
        <c:majorUnit val="100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462300590085812"/>
          <c:y val="2.0348259122889911E-2"/>
          <c:w val="0.77163190372480051"/>
          <c:h val="0.74818491773791751"/>
        </c:manualLayout>
      </c:layout>
      <c:barChart>
        <c:barDir val="col"/>
        <c:grouping val="clustered"/>
        <c:ser>
          <c:idx val="0"/>
          <c:order val="0"/>
          <c:tx>
            <c:strRef>
              <c:f>'Big Table Figure'!$A$7</c:f>
              <c:strCache>
                <c:ptCount val="1"/>
                <c:pt idx="0">
                  <c:v>Incident cases per 10,000 (2012)</c:v>
                </c:pt>
              </c:strCache>
            </c:strRef>
          </c:tx>
          <c:spPr>
            <a:solidFill>
              <a:schemeClr val="accent2"/>
            </a:solidFill>
          </c:spPr>
          <c:cat>
            <c:strRef>
              <c:f>'Big Table Figure'!$B$1:$R$1</c:f>
              <c:strCache>
                <c:ptCount val="17"/>
                <c:pt idx="0">
                  <c:v>Breast</c:v>
                </c:pt>
                <c:pt idx="1">
                  <c:v>Colorectal</c:v>
                </c:pt>
                <c:pt idx="2">
                  <c:v>Prostate</c:v>
                </c:pt>
                <c:pt idx="3">
                  <c:v>Lung</c:v>
                </c:pt>
                <c:pt idx="4">
                  <c:v>Urinary Bladder</c:v>
                </c:pt>
                <c:pt idx="5">
                  <c:v>Pancreas</c:v>
                </c:pt>
                <c:pt idx="6">
                  <c:v>Ovary</c:v>
                </c:pt>
                <c:pt idx="7">
                  <c:v>Head and Neck</c:v>
                </c:pt>
                <c:pt idx="8">
                  <c:v>Lymphoma</c:v>
                </c:pt>
                <c:pt idx="9">
                  <c:v>Liver</c:v>
                </c:pt>
                <c:pt idx="10">
                  <c:v>Esophagus</c:v>
                </c:pt>
                <c:pt idx="11">
                  <c:v>Renal</c:v>
                </c:pt>
                <c:pt idx="12">
                  <c:v>Gastric</c:v>
                </c:pt>
                <c:pt idx="13">
                  <c:v>Leukemia</c:v>
                </c:pt>
                <c:pt idx="14">
                  <c:v>Corpus Uteri</c:v>
                </c:pt>
                <c:pt idx="15">
                  <c:v>Cervical</c:v>
                </c:pt>
                <c:pt idx="16">
                  <c:v>Brain &amp; CNS</c:v>
                </c:pt>
              </c:strCache>
            </c:strRef>
          </c:cat>
          <c:val>
            <c:numRef>
              <c:f>'Big Table Figure'!$B$7:$R$7</c:f>
              <c:numCache>
                <c:formatCode>#,##0.0</c:formatCode>
                <c:ptCount val="17"/>
                <c:pt idx="0">
                  <c:v>22.687000000000001</c:v>
                </c:pt>
                <c:pt idx="1">
                  <c:v>14.346</c:v>
                </c:pt>
                <c:pt idx="2">
                  <c:v>24.173999999999999</c:v>
                </c:pt>
                <c:pt idx="3">
                  <c:v>22.616</c:v>
                </c:pt>
                <c:pt idx="4">
                  <c:v>7.351</c:v>
                </c:pt>
                <c:pt idx="5">
                  <c:v>4.3920000000000003</c:v>
                </c:pt>
                <c:pt idx="6">
                  <c:v>2.2280000000000002</c:v>
                </c:pt>
                <c:pt idx="7">
                  <c:v>5.2610000000000001</c:v>
                </c:pt>
                <c:pt idx="8">
                  <c:v>7.9189999999999996</c:v>
                </c:pt>
                <c:pt idx="9">
                  <c:v>2.8719999999999999</c:v>
                </c:pt>
                <c:pt idx="10">
                  <c:v>1.746</c:v>
                </c:pt>
                <c:pt idx="11">
                  <c:v>6.4770000000000003</c:v>
                </c:pt>
                <c:pt idx="12">
                  <c:v>2.1320000000000001</c:v>
                </c:pt>
                <c:pt idx="13">
                  <c:v>4.7149999999999999</c:v>
                </c:pt>
                <c:pt idx="14">
                  <c:v>4.7130000000000001</c:v>
                </c:pt>
                <c:pt idx="15">
                  <c:v>1.2170000000000001</c:v>
                </c:pt>
                <c:pt idx="16">
                  <c:v>2.2909999999999999</c:v>
                </c:pt>
              </c:numCache>
            </c:numRef>
          </c:val>
        </c:ser>
        <c:ser>
          <c:idx val="1"/>
          <c:order val="1"/>
          <c:tx>
            <c:strRef>
              <c:f>'Big Table Figure'!$A$8</c:f>
              <c:strCache>
                <c:ptCount val="1"/>
                <c:pt idx="0">
                  <c:v>Prevalent cases per 100,000 (2009)</c:v>
                </c:pt>
              </c:strCache>
            </c:strRef>
          </c:tx>
          <c:spPr>
            <a:solidFill>
              <a:schemeClr val="accent3"/>
            </a:solidFill>
          </c:spPr>
          <c:cat>
            <c:strRef>
              <c:f>'Big Table Figure'!$B$1:$R$1</c:f>
              <c:strCache>
                <c:ptCount val="17"/>
                <c:pt idx="0">
                  <c:v>Breast</c:v>
                </c:pt>
                <c:pt idx="1">
                  <c:v>Colorectal</c:v>
                </c:pt>
                <c:pt idx="2">
                  <c:v>Prostate</c:v>
                </c:pt>
                <c:pt idx="3">
                  <c:v>Lung</c:v>
                </c:pt>
                <c:pt idx="4">
                  <c:v>Urinary Bladder</c:v>
                </c:pt>
                <c:pt idx="5">
                  <c:v>Pancreas</c:v>
                </c:pt>
                <c:pt idx="6">
                  <c:v>Ovary</c:v>
                </c:pt>
                <c:pt idx="7">
                  <c:v>Head and Neck</c:v>
                </c:pt>
                <c:pt idx="8">
                  <c:v>Lymphoma</c:v>
                </c:pt>
                <c:pt idx="9">
                  <c:v>Liver</c:v>
                </c:pt>
                <c:pt idx="10">
                  <c:v>Esophagus</c:v>
                </c:pt>
                <c:pt idx="11">
                  <c:v>Renal</c:v>
                </c:pt>
                <c:pt idx="12">
                  <c:v>Gastric</c:v>
                </c:pt>
                <c:pt idx="13">
                  <c:v>Leukemia</c:v>
                </c:pt>
                <c:pt idx="14">
                  <c:v>Corpus Uteri</c:v>
                </c:pt>
                <c:pt idx="15">
                  <c:v>Cervical</c:v>
                </c:pt>
                <c:pt idx="16">
                  <c:v>Brain &amp; CNS</c:v>
                </c:pt>
              </c:strCache>
            </c:strRef>
          </c:cat>
          <c:val>
            <c:numRef>
              <c:f>'Big Table Figure'!$B$8:$R$8</c:f>
              <c:numCache>
                <c:formatCode>#,##0.0</c:formatCode>
                <c:ptCount val="17"/>
                <c:pt idx="0">
                  <c:v>27.474589999999999</c:v>
                </c:pt>
                <c:pt idx="1">
                  <c:v>11.40161</c:v>
                </c:pt>
                <c:pt idx="2">
                  <c:v>24.967839999999999</c:v>
                </c:pt>
                <c:pt idx="3">
                  <c:v>3.8776199999999998</c:v>
                </c:pt>
                <c:pt idx="4">
                  <c:v>5.5434700000000001</c:v>
                </c:pt>
                <c:pt idx="5">
                  <c:v>0.38307999999999998</c:v>
                </c:pt>
                <c:pt idx="6">
                  <c:v>1.82758</c:v>
                </c:pt>
                <c:pt idx="7">
                  <c:v>3.5358399999999999</c:v>
                </c:pt>
                <c:pt idx="8">
                  <c:v>6.5924399999999999</c:v>
                </c:pt>
                <c:pt idx="9">
                  <c:v>0.35557</c:v>
                </c:pt>
                <c:pt idx="10">
                  <c:v>0.31861</c:v>
                </c:pt>
                <c:pt idx="11">
                  <c:v>3.2018200000000001</c:v>
                </c:pt>
                <c:pt idx="12">
                  <c:v>0.69986000000000004</c:v>
                </c:pt>
                <c:pt idx="13">
                  <c:v>2.7187999999999999</c:v>
                </c:pt>
                <c:pt idx="14">
                  <c:v>5.8988699999999996</c:v>
                </c:pt>
                <c:pt idx="15">
                  <c:v>2.4771100000000001</c:v>
                </c:pt>
                <c:pt idx="16">
                  <c:v>1.35402</c:v>
                </c:pt>
              </c:numCache>
            </c:numRef>
          </c:val>
        </c:ser>
        <c:ser>
          <c:idx val="2"/>
          <c:order val="2"/>
          <c:tx>
            <c:strRef>
              <c:f>'Big Table Figure'!$A$9</c:f>
              <c:strCache>
                <c:ptCount val="1"/>
                <c:pt idx="0">
                  <c:v>Deaths per 10,000 (2012)</c:v>
                </c:pt>
              </c:strCache>
            </c:strRef>
          </c:tx>
          <c:spPr>
            <a:solidFill>
              <a:schemeClr val="accent1"/>
            </a:solidFill>
          </c:spPr>
          <c:cat>
            <c:strRef>
              <c:f>'Big Table Figure'!$B$1:$R$1</c:f>
              <c:strCache>
                <c:ptCount val="17"/>
                <c:pt idx="0">
                  <c:v>Breast</c:v>
                </c:pt>
                <c:pt idx="1">
                  <c:v>Colorectal</c:v>
                </c:pt>
                <c:pt idx="2">
                  <c:v>Prostate</c:v>
                </c:pt>
                <c:pt idx="3">
                  <c:v>Lung</c:v>
                </c:pt>
                <c:pt idx="4">
                  <c:v>Urinary Bladder</c:v>
                </c:pt>
                <c:pt idx="5">
                  <c:v>Pancreas</c:v>
                </c:pt>
                <c:pt idx="6">
                  <c:v>Ovary</c:v>
                </c:pt>
                <c:pt idx="7">
                  <c:v>Head and Neck</c:v>
                </c:pt>
                <c:pt idx="8">
                  <c:v>Lymphoma</c:v>
                </c:pt>
                <c:pt idx="9">
                  <c:v>Liver</c:v>
                </c:pt>
                <c:pt idx="10">
                  <c:v>Esophagus</c:v>
                </c:pt>
                <c:pt idx="11">
                  <c:v>Renal</c:v>
                </c:pt>
                <c:pt idx="12">
                  <c:v>Gastric</c:v>
                </c:pt>
                <c:pt idx="13">
                  <c:v>Leukemia</c:v>
                </c:pt>
                <c:pt idx="14">
                  <c:v>Corpus Uteri</c:v>
                </c:pt>
                <c:pt idx="15">
                  <c:v>Cervical</c:v>
                </c:pt>
                <c:pt idx="16">
                  <c:v>Brain &amp; CNS</c:v>
                </c:pt>
              </c:strCache>
            </c:strRef>
          </c:cat>
          <c:val>
            <c:numRef>
              <c:f>'Big Table Figure'!$B$9:$R$9</c:f>
              <c:numCache>
                <c:formatCode>#,##0.0</c:formatCode>
                <c:ptCount val="17"/>
                <c:pt idx="0">
                  <c:v>3.9510000000000001</c:v>
                </c:pt>
                <c:pt idx="1">
                  <c:v>5.1689999999999996</c:v>
                </c:pt>
                <c:pt idx="2">
                  <c:v>2.8170000000000002</c:v>
                </c:pt>
                <c:pt idx="3">
                  <c:v>16.033999999999999</c:v>
                </c:pt>
                <c:pt idx="4">
                  <c:v>1.488</c:v>
                </c:pt>
                <c:pt idx="5">
                  <c:v>3.7389999999999999</c:v>
                </c:pt>
                <c:pt idx="6">
                  <c:v>1.55</c:v>
                </c:pt>
                <c:pt idx="7">
                  <c:v>1.1499999999999999</c:v>
                </c:pt>
                <c:pt idx="8">
                  <c:v>2.0129999999999999</c:v>
                </c:pt>
                <c:pt idx="9">
                  <c:v>2.0550000000000002</c:v>
                </c:pt>
                <c:pt idx="10">
                  <c:v>1.5069999999999999</c:v>
                </c:pt>
                <c:pt idx="11">
                  <c:v>1.357</c:v>
                </c:pt>
                <c:pt idx="12">
                  <c:v>1.054</c:v>
                </c:pt>
                <c:pt idx="13">
                  <c:v>2.3540000000000001</c:v>
                </c:pt>
                <c:pt idx="14">
                  <c:v>0.80100000000000005</c:v>
                </c:pt>
                <c:pt idx="15">
                  <c:v>0.42199999999999999</c:v>
                </c:pt>
                <c:pt idx="16">
                  <c:v>1.37</c:v>
                </c:pt>
              </c:numCache>
            </c:numRef>
          </c:val>
        </c:ser>
        <c:axId val="166285312"/>
        <c:axId val="166287616"/>
      </c:barChart>
      <c:lineChart>
        <c:grouping val="standard"/>
        <c:ser>
          <c:idx val="3"/>
          <c:order val="3"/>
          <c:tx>
            <c:strRef>
              <c:f>'Big Table Figure'!$A$2</c:f>
              <c:strCache>
                <c:ptCount val="1"/>
                <c:pt idx="0">
                  <c:v>Total Publications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square"/>
            <c:size val="7"/>
            <c:spPr>
              <a:solidFill>
                <a:schemeClr val="tx1"/>
              </a:solidFill>
              <a:ln>
                <a:solidFill>
                  <a:prstClr val="black"/>
                </a:solidFill>
              </a:ln>
            </c:spPr>
          </c:marker>
          <c:val>
            <c:numRef>
              <c:f>'Big Table Figure'!$B$2:$R$2</c:f>
              <c:numCache>
                <c:formatCode>General</c:formatCode>
                <c:ptCount val="17"/>
                <c:pt idx="0">
                  <c:v>194</c:v>
                </c:pt>
                <c:pt idx="1">
                  <c:v>167</c:v>
                </c:pt>
                <c:pt idx="2">
                  <c:v>151</c:v>
                </c:pt>
                <c:pt idx="3">
                  <c:v>81</c:v>
                </c:pt>
                <c:pt idx="4">
                  <c:v>32</c:v>
                </c:pt>
                <c:pt idx="5">
                  <c:v>30</c:v>
                </c:pt>
                <c:pt idx="6">
                  <c:v>28</c:v>
                </c:pt>
                <c:pt idx="7">
                  <c:v>24</c:v>
                </c:pt>
                <c:pt idx="8">
                  <c:v>22</c:v>
                </c:pt>
                <c:pt idx="9">
                  <c:v>18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11</c:v>
                </c:pt>
                <c:pt idx="14">
                  <c:v>8</c:v>
                </c:pt>
                <c:pt idx="15">
                  <c:v>7</c:v>
                </c:pt>
                <c:pt idx="16">
                  <c:v>6</c:v>
                </c:pt>
              </c:numCache>
            </c:numRef>
          </c:val>
        </c:ser>
        <c:marker val="1"/>
        <c:axId val="166316288"/>
        <c:axId val="166314368"/>
      </c:lineChart>
      <c:catAx>
        <c:axId val="16628531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Tumor</a:t>
                </a:r>
              </a:p>
            </c:rich>
          </c:tx>
          <c:layout>
            <c:manualLayout>
              <c:xMode val="edge"/>
              <c:yMode val="edge"/>
              <c:x val="0.50460190149103701"/>
              <c:y val="0.92430545613616477"/>
            </c:manualLayout>
          </c:layout>
        </c:title>
        <c:tickLblPos val="nextTo"/>
        <c:txPr>
          <a:bodyPr rot="-2700000"/>
          <a:lstStyle/>
          <a:p>
            <a:pPr>
              <a:defRPr sz="1600"/>
            </a:pPr>
            <a:endParaRPr lang="en-US"/>
          </a:p>
        </c:txPr>
        <c:crossAx val="166287616"/>
        <c:crosses val="autoZero"/>
        <c:auto val="1"/>
        <c:lblAlgn val="ctr"/>
        <c:lblOffset val="100"/>
      </c:catAx>
      <c:valAx>
        <c:axId val="1662876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Cases</a:t>
                </a:r>
              </a:p>
            </c:rich>
          </c:tx>
          <c:layout/>
        </c:title>
        <c:numFmt formatCode="#,##0.0" sourceLinked="1"/>
        <c:tickLblPos val="nextTo"/>
        <c:crossAx val="166285312"/>
        <c:crosses val="autoZero"/>
        <c:crossBetween val="between"/>
      </c:valAx>
      <c:valAx>
        <c:axId val="166314368"/>
        <c:scaling>
          <c:orientation val="minMax"/>
          <c:max val="20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66316288"/>
        <c:crosses val="max"/>
        <c:crossBetween val="between"/>
      </c:valAx>
      <c:catAx>
        <c:axId val="166316288"/>
        <c:scaling>
          <c:orientation val="minMax"/>
        </c:scaling>
        <c:delete val="1"/>
        <c:axPos val="b"/>
        <c:tickLblPos val="none"/>
        <c:crossAx val="16631436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42380179538727875"/>
          <c:y val="0.12046866300803309"/>
          <c:w val="0.43978565179352586"/>
          <c:h val="0.39412491052254839"/>
        </c:manualLayout>
      </c:layout>
      <c:spPr>
        <a:solidFill>
          <a:schemeClr val="bg1"/>
        </a:solidFill>
      </c:sp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0.11312621584066702"/>
          <c:y val="4.0784388558573033E-2"/>
          <c:w val="0.87069731357110036"/>
          <c:h val="0.4794813594729233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Cancer</c:v>
                </c:pt>
                <c:pt idx="1">
                  <c:v>J Clin Oncol</c:v>
                </c:pt>
                <c:pt idx="2">
                  <c:v>Med Care</c:v>
                </c:pt>
                <c:pt idx="3">
                  <c:v>J Natl Cancer Inst</c:v>
                </c:pt>
                <c:pt idx="4">
                  <c:v>J Urol</c:v>
                </c:pt>
                <c:pt idx="5">
                  <c:v>J Am Geriatr Soc</c:v>
                </c:pt>
                <c:pt idx="6">
                  <c:v>JAMA</c:v>
                </c:pt>
                <c:pt idx="7">
                  <c:v>Int J Radiat Oncol Biol Phys</c:v>
                </c:pt>
                <c:pt idx="8">
                  <c:v>Health Serv Res</c:v>
                </c:pt>
                <c:pt idx="9">
                  <c:v>J Gen Intern Med</c:v>
                </c:pt>
                <c:pt idx="10">
                  <c:v>Arch Intern Med</c:v>
                </c:pt>
                <c:pt idx="11">
                  <c:v>Urology</c:v>
                </c:pt>
                <c:pt idx="12">
                  <c:v>Ann Surg</c:v>
                </c:pt>
                <c:pt idx="13">
                  <c:v>Breast Cancer Res Treat</c:v>
                </c:pt>
                <c:pt idx="14">
                  <c:v>Gynecol Oncol</c:v>
                </c:pt>
                <c:pt idx="15">
                  <c:v>Value Health</c:v>
                </c:pt>
                <c:pt idx="16">
                  <c:v>Cancer Causes Control</c:v>
                </c:pt>
                <c:pt idx="17">
                  <c:v>Ann Intern Med</c:v>
                </c:pt>
                <c:pt idx="18">
                  <c:v>J Clin Epidemiol</c:v>
                </c:pt>
                <c:pt idx="19">
                  <c:v>J Gastrointest Surg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86</c:v>
                </c:pt>
                <c:pt idx="1">
                  <c:v>70</c:v>
                </c:pt>
                <c:pt idx="2">
                  <c:v>53</c:v>
                </c:pt>
                <c:pt idx="3">
                  <c:v>37</c:v>
                </c:pt>
                <c:pt idx="4">
                  <c:v>21</c:v>
                </c:pt>
                <c:pt idx="5">
                  <c:v>20</c:v>
                </c:pt>
                <c:pt idx="6">
                  <c:v>15</c:v>
                </c:pt>
                <c:pt idx="7">
                  <c:v>15</c:v>
                </c:pt>
                <c:pt idx="8">
                  <c:v>12</c:v>
                </c:pt>
                <c:pt idx="9">
                  <c:v>12</c:v>
                </c:pt>
                <c:pt idx="10">
                  <c:v>11</c:v>
                </c:pt>
                <c:pt idx="11">
                  <c:v>10</c:v>
                </c:pt>
                <c:pt idx="12">
                  <c:v>10</c:v>
                </c:pt>
                <c:pt idx="13">
                  <c:v>9</c:v>
                </c:pt>
                <c:pt idx="14">
                  <c:v>7</c:v>
                </c:pt>
                <c:pt idx="15">
                  <c:v>7</c:v>
                </c:pt>
                <c:pt idx="16">
                  <c:v>7</c:v>
                </c:pt>
                <c:pt idx="17">
                  <c:v>7</c:v>
                </c:pt>
                <c:pt idx="18">
                  <c:v>7</c:v>
                </c:pt>
                <c:pt idx="19">
                  <c:v>6</c:v>
                </c:pt>
              </c:numCache>
            </c:numRef>
          </c:val>
        </c:ser>
        <c:axId val="106749952"/>
        <c:axId val="106751872"/>
      </c:barChart>
      <c:catAx>
        <c:axId val="10674995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Journal</a:t>
                </a:r>
              </a:p>
            </c:rich>
          </c:tx>
          <c:layout>
            <c:manualLayout>
              <c:xMode val="edge"/>
              <c:yMode val="edge"/>
              <c:x val="0.35361648911533117"/>
              <c:y val="0.917086815040977"/>
            </c:manualLayout>
          </c:layout>
        </c:title>
        <c:numFmt formatCode="General" sourceLinked="1"/>
        <c:majorTickMark val="none"/>
        <c:tickLblPos val="nextTo"/>
        <c:crossAx val="106751872"/>
        <c:crosses val="autoZero"/>
        <c:auto val="1"/>
        <c:lblAlgn val="ctr"/>
        <c:lblOffset val="100"/>
      </c:catAx>
      <c:valAx>
        <c:axId val="1067518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0674995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027570634553068"/>
          <c:y val="4.3871123252450565E-2"/>
          <c:w val="0.86354782306623434"/>
          <c:h val="0.4920974610316575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Sheet1!$A$2:$A$21</c:f>
              <c:strCache>
                <c:ptCount val="20"/>
                <c:pt idx="0">
                  <c:v>Cancer</c:v>
                </c:pt>
                <c:pt idx="1">
                  <c:v>J Clin Oncol</c:v>
                </c:pt>
                <c:pt idx="2">
                  <c:v>J Natl Cancer Inst</c:v>
                </c:pt>
                <c:pt idx="3">
                  <c:v>Med Care</c:v>
                </c:pt>
                <c:pt idx="4">
                  <c:v>J Urol</c:v>
                </c:pt>
                <c:pt idx="5">
                  <c:v>J Am Geriatr Soc</c:v>
                </c:pt>
                <c:pt idx="6">
                  <c:v>Int J Radiat Oncol Biol Phys</c:v>
                </c:pt>
                <c:pt idx="7">
                  <c:v>Arch Intern Med</c:v>
                </c:pt>
                <c:pt idx="8">
                  <c:v>J Gen Intern Med</c:v>
                </c:pt>
                <c:pt idx="9">
                  <c:v>JAMA</c:v>
                </c:pt>
                <c:pt idx="10">
                  <c:v>Breast Cancer Res Treat</c:v>
                </c:pt>
                <c:pt idx="11">
                  <c:v>Health Serv Res</c:v>
                </c:pt>
                <c:pt idx="12">
                  <c:v>Urology</c:v>
                </c:pt>
                <c:pt idx="13">
                  <c:v>Ann Surg</c:v>
                </c:pt>
                <c:pt idx="14">
                  <c:v>Value Health</c:v>
                </c:pt>
                <c:pt idx="15">
                  <c:v>J Gastrointest Surg</c:v>
                </c:pt>
                <c:pt idx="16">
                  <c:v>Prostate Cancer Prostatic Dis</c:v>
                </c:pt>
                <c:pt idx="17">
                  <c:v>Gynecol Oncol</c:v>
                </c:pt>
                <c:pt idx="18">
                  <c:v>Ann Surg Oncol</c:v>
                </c:pt>
                <c:pt idx="19">
                  <c:v>Cancer Epidemiol Biomarkers Prev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72</c:v>
                </c:pt>
                <c:pt idx="1">
                  <c:v>45</c:v>
                </c:pt>
                <c:pt idx="2">
                  <c:v>26</c:v>
                </c:pt>
                <c:pt idx="3">
                  <c:v>18</c:v>
                </c:pt>
                <c:pt idx="4">
                  <c:v>17</c:v>
                </c:pt>
                <c:pt idx="5">
                  <c:v>16</c:v>
                </c:pt>
                <c:pt idx="6">
                  <c:v>15</c:v>
                </c:pt>
                <c:pt idx="7">
                  <c:v>10</c:v>
                </c:pt>
                <c:pt idx="8">
                  <c:v>10</c:v>
                </c:pt>
                <c:pt idx="9">
                  <c:v>8</c:v>
                </c:pt>
                <c:pt idx="10">
                  <c:v>8</c:v>
                </c:pt>
                <c:pt idx="11">
                  <c:v>7</c:v>
                </c:pt>
                <c:pt idx="12">
                  <c:v>7</c:v>
                </c:pt>
                <c:pt idx="13">
                  <c:v>7</c:v>
                </c:pt>
                <c:pt idx="14">
                  <c:v>6</c:v>
                </c:pt>
                <c:pt idx="15">
                  <c:v>6</c:v>
                </c:pt>
                <c:pt idx="16">
                  <c:v>6</c:v>
                </c:pt>
                <c:pt idx="17">
                  <c:v>5</c:v>
                </c:pt>
                <c:pt idx="18">
                  <c:v>5</c:v>
                </c:pt>
                <c:pt idx="19">
                  <c:v>5</c:v>
                </c:pt>
              </c:numCache>
            </c:numRef>
          </c:val>
        </c:ser>
        <c:axId val="110393216"/>
        <c:axId val="110419968"/>
      </c:barChart>
      <c:catAx>
        <c:axId val="1103932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Journal</a:t>
                </a:r>
              </a:p>
            </c:rich>
          </c:tx>
          <c:layout>
            <c:manualLayout>
              <c:xMode val="edge"/>
              <c:yMode val="edge"/>
              <c:x val="0.3624400185270959"/>
              <c:y val="0.917086815040977"/>
            </c:manualLayout>
          </c:layout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10419968"/>
        <c:crosses val="autoZero"/>
        <c:auto val="1"/>
        <c:lblAlgn val="ctr"/>
        <c:lblOffset val="100"/>
      </c:catAx>
      <c:valAx>
        <c:axId val="11041996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Publications</a:t>
                </a:r>
              </a:p>
            </c:rich>
          </c:tx>
          <c:layout/>
        </c:title>
        <c:numFmt formatCode="General" sourceLinked="1"/>
        <c:tickLblPos val="nextTo"/>
        <c:crossAx val="11039321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880E2F3-6D83-4C01-A65F-194892135181}" type="datetimeFigureOut">
              <a:rPr lang="en-US"/>
              <a:pPr>
                <a:defRPr/>
              </a:pPr>
              <a:t>7/23/2012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4A2E29F-E638-4DB6-8AE5-BACEDE2496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E01C0C4-1C9F-4209-A5A1-D02D65B7F861}" type="datetimeFigureOut">
              <a:rPr lang="en-US"/>
              <a:pPr>
                <a:defRPr/>
              </a:pPr>
              <a:t>7/23/2012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8B92BD3-42CA-4C29-AF04-4F2AEA0CE1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09600"/>
            <a:ext cx="9144000" cy="2438400"/>
          </a:xfrm>
          <a:prstGeom prst="rect">
            <a:avLst/>
          </a:prstGeom>
          <a:solidFill>
            <a:srgbClr val="C7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10" descr="logo_color_tif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5638800"/>
            <a:ext cx="38100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9812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41665-C9AB-481A-A4A7-39ED08980B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9C23B-418E-4BA1-B412-65C7BCA76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6908E-A2E6-465F-95A5-C648276698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371600"/>
            <a:ext cx="4040188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011362"/>
            <a:ext cx="4040188" cy="41608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371600"/>
            <a:ext cx="4041775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11362"/>
            <a:ext cx="4041775" cy="41608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88DFB-249E-488C-AC34-24955F504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5873-5992-4415-A5DC-2430467E62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5E1CE-CA59-469B-8074-2AC3B222F5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946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82D4-0105-4A0E-9B01-ADEDE5CF45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52600" y="1371600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52600" y="54864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D3F59-CE58-40F2-A3B4-37AE000AFC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C7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C75B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FE59C8F-7F0A-4EF5-A45C-C10CC17F40A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ealthservices.cancer.gov/seermedicare/overview/pubsearch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seer.cancer.gov/statfacts/index.html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utin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Overview of All SEER-Medicare Publications Through 2012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Mark D. Danese, MHS, PhD</a:t>
            </a:r>
          </a:p>
          <a:p>
            <a:pPr>
              <a:defRPr/>
            </a:pPr>
            <a:r>
              <a:rPr lang="en-US" dirty="0" smtClean="0"/>
              <a:t>July 24, </a:t>
            </a:r>
            <a:r>
              <a:rPr lang="en-US" dirty="0" smtClean="0"/>
              <a:t>2012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Topic Area (2006-2012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Publications Relative to Population Size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Exploratory Analyses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9C23B-418E-4BA1-B412-65C7BCA76D85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Methodology</a:t>
            </a:r>
            <a:endParaRPr lang="en-US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Publication counts </a:t>
            </a:r>
            <a:r>
              <a:rPr lang="en-US" dirty="0" smtClean="0"/>
              <a:t>were plotted against </a:t>
            </a:r>
            <a:r>
              <a:rPr lang="en-US" dirty="0" smtClean="0"/>
              <a:t>tumor type</a:t>
            </a:r>
            <a:endParaRPr lang="en-US" dirty="0" smtClean="0"/>
          </a:p>
          <a:p>
            <a:r>
              <a:rPr lang="en-US" dirty="0" smtClean="0"/>
              <a:t>Counts of incident and prevalent patients, as well as deaths from cancer, were taken from SEER estimates (see Appendix for references)</a:t>
            </a:r>
          </a:p>
          <a:p>
            <a:r>
              <a:rPr lang="en-US" dirty="0" smtClean="0"/>
              <a:t>Ratios of publications to these patient counts were estimated</a:t>
            </a:r>
          </a:p>
          <a:p>
            <a:pPr lvl="1"/>
            <a:r>
              <a:rPr lang="en-US" dirty="0" smtClean="0"/>
              <a:t>Publications divided by incidence (per 10,000 patients)</a:t>
            </a:r>
          </a:p>
          <a:p>
            <a:pPr lvl="1"/>
            <a:r>
              <a:rPr lang="en-US" dirty="0" smtClean="0"/>
              <a:t>Publications divided by prevalence (per 100,000 patients)</a:t>
            </a:r>
          </a:p>
          <a:p>
            <a:pPr lvl="1"/>
            <a:r>
              <a:rPr lang="en-US" dirty="0" smtClean="0"/>
              <a:t>Publications divided by deaths (per 1,000 deaths)*</a:t>
            </a:r>
          </a:p>
          <a:p>
            <a:pPr lvl="1"/>
            <a:r>
              <a:rPr lang="en-US" dirty="0" smtClean="0"/>
              <a:t>Higher numbers reflect more publications per patient</a:t>
            </a:r>
          </a:p>
          <a:p>
            <a:pPr lvl="1"/>
            <a:r>
              <a:rPr lang="en-US" dirty="0" smtClean="0"/>
              <a:t>The median publication ratio across all tumors was used as an index for establishing high versus low ratios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SEER Medicare Publications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219200" y="5986046"/>
            <a:ext cx="6553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>
                <a:latin typeface="Arial" pitchFamily="34" charset="0"/>
                <a:cs typeface="Arial" pitchFamily="34" charset="0"/>
              </a:rPr>
              <a:t>(*Note that the deaths were divided by 10,000 for creating the figure.)</a:t>
            </a:r>
            <a:endParaRPr lang="en-US" sz="16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Publications Relative to Incidence, Prevalence, and Deaths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25873-5992-4415-A5DC-2430467E626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graphicFrame>
        <p:nvGraphicFramePr>
          <p:cNvPr id="14" name="Chart 13"/>
          <p:cNvGraphicFramePr/>
          <p:nvPr/>
        </p:nvGraphicFramePr>
        <p:xfrm>
          <a:off x="381000" y="12192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Publications per Patient According to Incidence, Prevalence, and Death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685800" y="5562600"/>
            <a:ext cx="7696200" cy="5847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/>
              <a:t>Notes: Higher numbers indicate more publications per patient.  </a:t>
            </a:r>
            <a:r>
              <a:rPr lang="en-US" sz="1600" dirty="0" smtClean="0"/>
              <a:t>See next slide for comparisons to the median ratios.</a:t>
            </a:r>
            <a:endParaRPr lang="en-US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" y="1563301"/>
          <a:ext cx="8915402" cy="3621856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600200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</a:tblGrid>
              <a:tr h="1416452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Breast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Colorectal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Prostate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Lung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Urinary Bladder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Pancreas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Ovary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Head &amp; Neck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Lymphoma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Liver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Esophagus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Renal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Gastric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Leukemia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Corpus Uteri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Cervical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Brain &amp; </a:t>
                      </a:r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</a:tr>
              <a:tr h="3478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Total Publications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194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167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151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58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% incident patients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≥ 65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years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2004-2009)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68%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72%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67%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46%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44%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45%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63%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35%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5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Pub/Incidence</a:t>
                      </a:r>
                      <a:r>
                        <a:rPr lang="en-US" sz="1200" u="none" strike="noStrike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ratio </a:t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per 10,000)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smtClean="0">
                          <a:solidFill>
                            <a:schemeClr val="dk1"/>
                          </a:solidFill>
                          <a:latin typeface="Arial" pitchFamily="34" charset="0"/>
                          <a:cs typeface="Arial" pitchFamily="34" charset="0"/>
                        </a:rPr>
                        <a:t>8.6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11.6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12.6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9.7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5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Pub/Prevalence ratio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(per 100,000)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14.6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20.9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78.3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15.3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6.8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50.6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53.4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17.1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3478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Pub/Death</a:t>
                      </a:r>
                      <a:r>
                        <a:rPr lang="en-US" sz="1200" u="none" strike="noStrike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ratio </a:t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per 1,000)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4.9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3.2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5.4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2.1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25873-5992-4415-A5DC-2430467E6263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Publication Ratios Standardized to the Median Ratio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457200" y="5341203"/>
            <a:ext cx="8305800" cy="83099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Notes: </a:t>
            </a:r>
            <a:r>
              <a:rPr lang="en-US" sz="1600" dirty="0" smtClean="0"/>
              <a:t>Ratios reflect the tumor-specific publication ratio relative to median publication ratio (see previous slide for non-standardized ratios).  Values above 1.0 indicate ratios higher than the median, and values below 1.0 indicate ratios below the median (shaded orange). </a:t>
            </a:r>
            <a:endParaRPr lang="en-US" sz="16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76200" y="1563301"/>
          <a:ext cx="8915402" cy="3621856"/>
        </p:xfrm>
        <a:graphic>
          <a:graphicData uri="http://schemas.openxmlformats.org/drawingml/2006/table">
            <a:tbl>
              <a:tblPr firstRow="1" firstCol="1">
                <a:tableStyleId>{3C2FFA5D-87B4-456A-9821-1D502468CF0F}</a:tableStyleId>
              </a:tblPr>
              <a:tblGrid>
                <a:gridCol w="1600200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  <a:gridCol w="430306"/>
              </a:tblGrid>
              <a:tr h="1416452"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Breast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Colorectal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Prostate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Lung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Urinary Bladder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Pancreas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Ovary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Head &amp; Neck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Lymphoma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Liver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Esophagus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Renal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Gastric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Leukemia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Corpus Uteri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Cervical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latin typeface="Arial" pitchFamily="34" charset="0"/>
                          <a:cs typeface="Arial" pitchFamily="34" charset="0"/>
                        </a:rPr>
                        <a:t>Brain </a:t>
                      </a:r>
                      <a:r>
                        <a:rPr lang="en-US" sz="1400" u="none" strike="noStrike" dirty="0" smtClean="0">
                          <a:latin typeface="Arial" pitchFamily="34" charset="0"/>
                          <a:cs typeface="Arial" pitchFamily="34" charset="0"/>
                        </a:rPr>
                        <a:t>&amp; CNS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vert="vert270" anchor="ctr"/>
                </a:tc>
              </a:tr>
              <a:tr h="34780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Total Publications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194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167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151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588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% incident patients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≥65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years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2004-2009)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68%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72%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67%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46%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44%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45%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63%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53%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41%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19%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35%</a:t>
                      </a:r>
                      <a:endParaRPr lang="en-US" sz="1200" b="0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</a:tr>
              <a:tr h="425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Pub/Incidence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ratio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per 10,000)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2.1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2.2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1.7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0.3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2588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Pub/Prevalence</a:t>
                      </a:r>
                      <a:r>
                        <a:rPr lang="en-US" sz="1200" u="none" strike="noStrike" kern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ratio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(per 100,000)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2.2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3.1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11.5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2.3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7.9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2.5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0.6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0.2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47802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Pub/Death 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ratio </a:t>
                      </a: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200" u="none" strike="noStrike" kern="1200" dirty="0">
                          <a:latin typeface="Arial" pitchFamily="34" charset="0"/>
                          <a:cs typeface="Arial" pitchFamily="34" charset="0"/>
                        </a:rPr>
                        <a:t>per 1,000)</a:t>
                      </a:r>
                      <a:endParaRPr lang="en-US" sz="1200" b="1" i="0" u="none" strike="noStrike" kern="1200" dirty="0">
                        <a:solidFill>
                          <a:srgbClr val="000000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5725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2.8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4.7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0.7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1.6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1.8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0.8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1.0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0.9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 smtClean="0">
                          <a:latin typeface="Arial" pitchFamily="34" charset="0"/>
                          <a:cs typeface="Arial" pitchFamily="34" charset="0"/>
                        </a:rPr>
                        <a:t>0.4</a:t>
                      </a:r>
                      <a:endParaRPr lang="en-US" sz="1200" u="none" strike="noStrike" kern="1200" dirty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0" marR="0" marT="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D25873-5992-4415-A5DC-2430467E626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has been steady growth in the number of publications over time using the SEER-Medicare data</a:t>
            </a:r>
          </a:p>
          <a:p>
            <a:r>
              <a:rPr lang="en-US" dirty="0" smtClean="0"/>
              <a:t>Breast, colorectal, prostate, and lung are the tumor sites with the highest number of publications</a:t>
            </a:r>
          </a:p>
          <a:p>
            <a:pPr lvl="1"/>
            <a:r>
              <a:rPr lang="en-US" dirty="0" smtClean="0"/>
              <a:t>This corresponds well with estimates of incidence and prevalence in the United States population</a:t>
            </a:r>
          </a:p>
          <a:p>
            <a:r>
              <a:rPr lang="en-US" dirty="0" smtClean="0"/>
              <a:t>The number of publications appears to align better with incidence and prevalence than with death, particularly for more common cancers</a:t>
            </a:r>
            <a:endParaRPr lang="en-US" dirty="0" smtClean="0"/>
          </a:p>
          <a:p>
            <a:r>
              <a:rPr lang="en-US" dirty="0" smtClean="0"/>
              <a:t>Leukemia, lymphoma</a:t>
            </a:r>
            <a:r>
              <a:rPr lang="en-US" dirty="0" smtClean="0"/>
              <a:t>, </a:t>
            </a:r>
            <a:r>
              <a:rPr lang="en-US" dirty="0" smtClean="0"/>
              <a:t>lung, </a:t>
            </a:r>
            <a:r>
              <a:rPr lang="en-US" dirty="0" smtClean="0"/>
              <a:t>and renal might be </a:t>
            </a:r>
            <a:r>
              <a:rPr lang="en-US" dirty="0" smtClean="0"/>
              <a:t>under-represented in terms of the absolute number of publications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results and Information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9C23B-418E-4BA1-B412-65C7BCA76D85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Journal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 of Publications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9C23B-418E-4BA1-B412-65C7BCA76D85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Journal (All Years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 smtClean="0"/>
              <a:t>Information was extracted from the National Cancer Institute (NCI) online reference database for “SEER Medicare” publications</a:t>
            </a:r>
          </a:p>
          <a:p>
            <a:pPr lvl="1">
              <a:defRPr/>
            </a:pPr>
            <a:r>
              <a:rPr lang="en-US" sz="1900" u="sng" dirty="0" smtClean="0">
                <a:hlinkClick r:id="rId2"/>
              </a:rPr>
              <a:t>http://healthservices.cancer.gov/seermedicare/overview/pubsearch.html</a:t>
            </a:r>
            <a:endParaRPr lang="en-US" sz="1900" u="sng" dirty="0" smtClean="0"/>
          </a:p>
          <a:p>
            <a:pPr lvl="1">
              <a:defRPr/>
            </a:pPr>
            <a:r>
              <a:rPr lang="en-US" dirty="0" smtClean="0"/>
              <a:t>Data accessed May 15, 2012- articles published in 2012 may be underrepresented due to reporting lag.</a:t>
            </a:r>
          </a:p>
          <a:p>
            <a:pPr lvl="1">
              <a:defRPr/>
            </a:pPr>
            <a:r>
              <a:rPr lang="en-US" dirty="0" smtClean="0"/>
              <a:t>714 citations retrieved</a:t>
            </a:r>
          </a:p>
          <a:p>
            <a:pPr lvl="1">
              <a:defRPr/>
            </a:pPr>
            <a:r>
              <a:rPr lang="en-US" dirty="0" smtClean="0"/>
              <a:t>NCI classified all publications according to the following:</a:t>
            </a:r>
          </a:p>
          <a:p>
            <a:pPr lvl="2">
              <a:defRPr/>
            </a:pPr>
            <a:r>
              <a:rPr lang="en-US" dirty="0" smtClean="0"/>
              <a:t>14 topic areas (e.g., economics of cancer, outcomes, etc.)</a:t>
            </a:r>
          </a:p>
          <a:p>
            <a:pPr lvl="2">
              <a:defRPr/>
            </a:pPr>
            <a:r>
              <a:rPr lang="en-US" dirty="0" smtClean="0"/>
              <a:t>19 tumor types (e.g., breast, prostate, etc.)</a:t>
            </a:r>
          </a:p>
          <a:p>
            <a:pPr>
              <a:defRPr/>
            </a:pPr>
            <a:r>
              <a:rPr lang="en-US" dirty="0" smtClean="0"/>
              <a:t>Summary measures were calculated by year, tumor site, topic area, and author</a:t>
            </a:r>
          </a:p>
          <a:p>
            <a:pPr>
              <a:defRPr/>
            </a:pPr>
            <a:r>
              <a:rPr lang="en-US" dirty="0" smtClean="0"/>
              <a:t>Exploratory analyses were conducted to assess publication frequency relative to cancer incidence, prevalence, and deaths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Journal (2006-2012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Authors (Any position)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 of Publications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9C23B-418E-4BA1-B412-65C7BCA76D85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Journal (2006-2012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Author (2006-2012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810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Incidence (2012), Deaths (2012) and Prevalence (2009)</a:t>
            </a:r>
          </a:p>
          <a:p>
            <a:pPr lvl="1"/>
            <a:r>
              <a:rPr lang="en-US" dirty="0" smtClean="0">
                <a:hlinkClick r:id="rId2"/>
              </a:rPr>
              <a:t>http://seer.cancer.gov/statfacts/index.html</a:t>
            </a:r>
            <a:endParaRPr lang="en-US" dirty="0" smtClean="0"/>
          </a:p>
          <a:p>
            <a:pPr lvl="1"/>
            <a:r>
              <a:rPr lang="en-US" dirty="0" err="1" smtClean="0"/>
              <a:t>Howlader</a:t>
            </a:r>
            <a:r>
              <a:rPr lang="en-US" dirty="0" smtClean="0"/>
              <a:t> N, </a:t>
            </a:r>
            <a:r>
              <a:rPr lang="en-US" dirty="0" err="1" smtClean="0"/>
              <a:t>Noone</a:t>
            </a:r>
            <a:r>
              <a:rPr lang="en-US" dirty="0" smtClean="0"/>
              <a:t> AM, </a:t>
            </a:r>
            <a:r>
              <a:rPr lang="en-US" dirty="0" err="1" smtClean="0"/>
              <a:t>Krapcho</a:t>
            </a:r>
            <a:r>
              <a:rPr lang="en-US" dirty="0" smtClean="0"/>
              <a:t> M, </a:t>
            </a:r>
            <a:r>
              <a:rPr lang="en-US" dirty="0" err="1" smtClean="0"/>
              <a:t>Neyman</a:t>
            </a:r>
            <a:r>
              <a:rPr lang="en-US" dirty="0" smtClean="0"/>
              <a:t> N, </a:t>
            </a:r>
            <a:r>
              <a:rPr lang="en-US" dirty="0" err="1" smtClean="0"/>
              <a:t>Aminou</a:t>
            </a:r>
            <a:r>
              <a:rPr lang="en-US" dirty="0" smtClean="0"/>
              <a:t> R, </a:t>
            </a:r>
            <a:r>
              <a:rPr lang="en-US" dirty="0" err="1" smtClean="0"/>
              <a:t>Altekruse</a:t>
            </a:r>
            <a:r>
              <a:rPr lang="en-US" dirty="0" smtClean="0"/>
              <a:t> SF, </a:t>
            </a:r>
            <a:r>
              <a:rPr lang="en-US" dirty="0" err="1" smtClean="0"/>
              <a:t>Kosary</a:t>
            </a:r>
            <a:r>
              <a:rPr lang="en-US" dirty="0" smtClean="0"/>
              <a:t> CL, </a:t>
            </a:r>
            <a:r>
              <a:rPr lang="en-US" dirty="0" err="1" smtClean="0"/>
              <a:t>Ruhl</a:t>
            </a:r>
            <a:r>
              <a:rPr lang="en-US" dirty="0" smtClean="0"/>
              <a:t> J, </a:t>
            </a:r>
            <a:r>
              <a:rPr lang="en-US" dirty="0" err="1" smtClean="0"/>
              <a:t>Tatalovich</a:t>
            </a:r>
            <a:r>
              <a:rPr lang="en-US" dirty="0" smtClean="0"/>
              <a:t> Z, Cho H, </a:t>
            </a:r>
            <a:r>
              <a:rPr lang="en-US" dirty="0" err="1" smtClean="0"/>
              <a:t>Mariotto</a:t>
            </a:r>
            <a:r>
              <a:rPr lang="en-US" dirty="0" smtClean="0"/>
              <a:t> A, Eisner MP, Lewis DR, Chen HS, </a:t>
            </a:r>
            <a:r>
              <a:rPr lang="en-US" dirty="0" err="1" smtClean="0"/>
              <a:t>Feuer</a:t>
            </a:r>
            <a:r>
              <a:rPr lang="en-US" dirty="0" smtClean="0"/>
              <a:t> EJ, Cronin KA (</a:t>
            </a:r>
            <a:r>
              <a:rPr lang="en-US" dirty="0" err="1" smtClean="0"/>
              <a:t>eds</a:t>
            </a:r>
            <a:r>
              <a:rPr lang="en-US" dirty="0" smtClean="0"/>
              <a:t>).</a:t>
            </a:r>
            <a:r>
              <a:rPr lang="en-US" i="1" dirty="0" smtClean="0"/>
              <a:t>SEER Cancer Statistics Review, 1975-2009 (Vintage 2009 Populations)</a:t>
            </a:r>
            <a:r>
              <a:rPr lang="en-US" dirty="0" smtClean="0"/>
              <a:t>, National Cancer Institute. Bethesda, MD, http://seer.cancer.gov/csr/1975_2009_pops09/, based on November 2011 SEER data submission, posted to the SEER web site, 2012.</a:t>
            </a:r>
          </a:p>
          <a:p>
            <a:r>
              <a:rPr lang="en-US" dirty="0" smtClean="0"/>
              <a:t>Proportion of patients age ≥65 at diagnosis</a:t>
            </a:r>
          </a:p>
          <a:p>
            <a:pPr lvl="1"/>
            <a:r>
              <a:rPr lang="en-US" dirty="0" smtClean="0"/>
              <a:t>Surveillance, Epidemiology, and End Results (SEER) Program (www.seer.cancer.gov) SEER*Stat Database: Incidence - SEER 18 </a:t>
            </a:r>
            <a:r>
              <a:rPr lang="en-US" dirty="0" err="1" smtClean="0"/>
              <a:t>Regs</a:t>
            </a:r>
            <a:r>
              <a:rPr lang="en-US" dirty="0" smtClean="0"/>
              <a:t> Research Data + Hurricane Katrina Impacted Louisiana Cases, Nov 2011 Sub, Vintage 2009 Pops (2000-2009) &lt;Katrina/Rita Population Adjustment&gt; - Linked To County Attributes - Total U.S., 1969-2010 Counties, National Cancer Institute, DCCPS, Surveillance Research Program, Surveillance Systems Branch, released April 2012, based on the November 2011 submission.</a:t>
            </a:r>
          </a:p>
          <a:p>
            <a:pPr lvl="1"/>
            <a:r>
              <a:rPr lang="en-US" dirty="0" smtClean="0"/>
              <a:t>Year of diagnosis = 2004-2009</a:t>
            </a:r>
          </a:p>
          <a:p>
            <a:r>
              <a:rPr lang="en-US" dirty="0" smtClean="0"/>
              <a:t>All Site and Morphology classifications were aligned among all data sources with the exception of Head &amp; Neck</a:t>
            </a:r>
          </a:p>
          <a:p>
            <a:pPr lvl="1"/>
            <a:r>
              <a:rPr lang="en-US" dirty="0" smtClean="0"/>
              <a:t>Head &amp; Neck was defined using two readily available categories:  Larynx + Oral Cavity and Pharynx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 to </a:t>
            </a:r>
            <a:r>
              <a:rPr lang="en-US" dirty="0" smtClean="0"/>
              <a:t>Jennifer Duryea for </a:t>
            </a:r>
            <a:r>
              <a:rPr lang="en-US" dirty="0" smtClean="0"/>
              <a:t>the SEER*Stat analyses and to Marc Halperin for extracting the data from the NCI website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 D. Danese</a:t>
            </a:r>
          </a:p>
          <a:p>
            <a:r>
              <a:rPr lang="en-US" dirty="0" smtClean="0"/>
              <a:t>340 N. Westlake Blvd, Suite 200, Westlake Village, CA 91362</a:t>
            </a:r>
          </a:p>
          <a:p>
            <a:r>
              <a:rPr lang="en-US" dirty="0" smtClean="0"/>
              <a:t>805-498-0034</a:t>
            </a:r>
            <a:endParaRPr lang="en-US" dirty="0" smtClean="0">
              <a:hlinkClick r:id="rId2"/>
            </a:endParaRPr>
          </a:p>
          <a:p>
            <a:r>
              <a:rPr lang="en-US" dirty="0" smtClean="0"/>
              <a:t>mark@outins.com</a:t>
            </a:r>
          </a:p>
          <a:p>
            <a:r>
              <a:rPr lang="en-US" dirty="0" smtClean="0">
                <a:hlinkClick r:id="rId2"/>
              </a:rPr>
              <a:t>www.outins.com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SEER-Medicare Publications Search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114800" y="1295400"/>
            <a:ext cx="2286000" cy="49530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1800" b="1" dirty="0" smtClean="0"/>
              <a:t>Topic: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000" b="1" dirty="0" smtClean="0"/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Economics of Cancer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Health Care Systems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Health Disparities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Outcomes (All)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Clinical Outcomes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Palliative &amp; End-of-Life Care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Prevention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Quality of Care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Research Methodology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Risk Factors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Screening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Surveillance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Survivorship</a:t>
            </a:r>
          </a:p>
          <a:p>
            <a:pPr marL="685800" eaLnBrk="1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 smtClean="0"/>
              <a:t>Treatment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000" dirty="0" smtClean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6248400" y="1295400"/>
            <a:ext cx="28194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Tumor Site: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000" b="1" dirty="0">
              <a:latin typeface="Arial" pitchFamily="34" charset="0"/>
              <a:cs typeface="Arial" pitchFamily="34" charset="0"/>
            </a:endParaRP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All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sites or no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specific site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Brain &amp;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CNS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Breast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Cervical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Colorectal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Corpus Uteri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Esophagus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Gastric 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Head and Neck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Leukemia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Liver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Lung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Lymphoma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Ovary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Pancreas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Prostate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Renal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Urinary Bladder</a:t>
            </a:r>
          </a:p>
          <a:p>
            <a:pPr marL="68580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Other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SEER Medicare Publications</a:t>
            </a:r>
            <a:endParaRPr lang="en-US" dirty="0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371600"/>
            <a:ext cx="3962400" cy="483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By Tumor Site, Year, and Topic area</a:t>
            </a: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 of Publications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C9C23B-418E-4BA1-B412-65C7BCA76D8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 txBox="1">
            <a:spLocks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>
                <a:solidFill>
                  <a:schemeClr val="bg1"/>
                </a:solidFill>
              </a:rPr>
              <a:t>Publications by Tumor Site (All Years)</a:t>
            </a:r>
            <a:endParaRPr lang="en-US" sz="360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203200" y="12700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 txBox="1">
            <a:spLocks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Publications by </a:t>
            </a:r>
            <a:r>
              <a:rPr lang="en-GB" sz="3600" dirty="0" err="1">
                <a:solidFill>
                  <a:schemeClr val="bg1"/>
                </a:solidFill>
              </a:rPr>
              <a:t>Tumor</a:t>
            </a:r>
            <a:r>
              <a:rPr lang="en-GB" sz="3600" dirty="0">
                <a:solidFill>
                  <a:schemeClr val="bg1"/>
                </a:solidFill>
              </a:rPr>
              <a:t> Site (</a:t>
            </a:r>
            <a:r>
              <a:rPr lang="en-GB" sz="3600" dirty="0" smtClean="0">
                <a:solidFill>
                  <a:schemeClr val="bg1"/>
                </a:solidFill>
              </a:rPr>
              <a:t>2006-2012)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152400" y="12192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SEER Medicare Publications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 txBox="1">
            <a:spLocks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 dirty="0">
                <a:solidFill>
                  <a:schemeClr val="bg1"/>
                </a:solidFill>
              </a:rPr>
              <a:t>Publications by Year (</a:t>
            </a:r>
            <a:r>
              <a:rPr lang="en-GB" sz="3600" dirty="0" smtClean="0">
                <a:solidFill>
                  <a:schemeClr val="bg1"/>
                </a:solidFill>
              </a:rPr>
              <a:t>1993-2012)</a:t>
            </a:r>
            <a:endParaRPr lang="en-US" sz="3600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</p:nvPr>
        </p:nvGraphicFramePr>
        <p:xfrm>
          <a:off x="304799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0" y="1600200"/>
            <a:ext cx="617220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 anchorCtr="0">
            <a:spAutoFit/>
          </a:bodyPr>
          <a:lstStyle/>
          <a:p>
            <a:r>
              <a:rPr lang="en-US" sz="1400" i="1" dirty="0" smtClean="0"/>
              <a:t>*2012 publications through May 15 are under-counted due to reporting </a:t>
            </a:r>
            <a:r>
              <a:rPr lang="en-US" sz="1400" i="1" dirty="0" smtClean="0"/>
              <a:t>lags</a:t>
            </a:r>
            <a:endParaRPr lang="en-US" sz="1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sz="3600" dirty="0">
                <a:solidFill>
                  <a:schemeClr val="bg1"/>
                </a:solidFill>
              </a:rPr>
              <a:t>Publications by </a:t>
            </a:r>
            <a:r>
              <a:rPr lang="en-GB" sz="3600" dirty="0" smtClean="0">
                <a:solidFill>
                  <a:schemeClr val="bg1"/>
                </a:solidFill>
              </a:rPr>
              <a:t>Top 4 </a:t>
            </a:r>
            <a:r>
              <a:rPr lang="en-GB" sz="3600" dirty="0" err="1" smtClean="0">
                <a:solidFill>
                  <a:schemeClr val="bg1"/>
                </a:solidFill>
              </a:rPr>
              <a:t>Tumor</a:t>
            </a:r>
            <a:r>
              <a:rPr lang="en-GB" sz="3600" dirty="0" smtClean="0">
                <a:solidFill>
                  <a:schemeClr val="bg1"/>
                </a:solidFill>
              </a:rPr>
              <a:t> Sites </a:t>
            </a:r>
            <a:r>
              <a:rPr lang="en-GB" sz="3600" dirty="0">
                <a:solidFill>
                  <a:schemeClr val="bg1"/>
                </a:solidFill>
              </a:rPr>
              <a:t>and Year</a:t>
            </a:r>
            <a:endParaRPr lang="en-US" sz="36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2286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41665-C9AB-481A-A4A7-39ED08980B4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SEER Medicare Publications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 by Topic Area (All Years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59536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24,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SEER Medicare Publications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41665-C9AB-481A-A4A7-39ED08980B4B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I pptx theme">
  <a:themeElements>
    <a:clrScheme name="Graphics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1B587C"/>
      </a:accent1>
      <a:accent2>
        <a:srgbClr val="8DC182"/>
      </a:accent2>
      <a:accent3>
        <a:srgbClr val="F9B268"/>
      </a:accent3>
      <a:accent4>
        <a:srgbClr val="855001"/>
      </a:accent4>
      <a:accent5>
        <a:srgbClr val="000000"/>
      </a:accent5>
      <a:accent6>
        <a:srgbClr val="C19859"/>
      </a:accent6>
      <a:hlink>
        <a:srgbClr val="1B587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OI pptx theme</Template>
  <TotalTime>18408</TotalTime>
  <Words>1399</Words>
  <Application>Microsoft Office PowerPoint</Application>
  <PresentationFormat>On-screen Show (4:3)</PresentationFormat>
  <Paragraphs>421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OI pptx theme</vt:lpstr>
      <vt:lpstr>Overview of All SEER-Medicare Publications Through 2012</vt:lpstr>
      <vt:lpstr>Overview</vt:lpstr>
      <vt:lpstr>SEER-Medicare Publications Search</vt:lpstr>
      <vt:lpstr>By Tumor Site, Year, and Topic area</vt:lpstr>
      <vt:lpstr>Slide 5</vt:lpstr>
      <vt:lpstr>Slide 6</vt:lpstr>
      <vt:lpstr>Slide 7</vt:lpstr>
      <vt:lpstr>Slide 8</vt:lpstr>
      <vt:lpstr>Publications by Topic Area (All Years)</vt:lpstr>
      <vt:lpstr>Publications by Topic Area (2006-2012)</vt:lpstr>
      <vt:lpstr>Publications Relative to Population Size</vt:lpstr>
      <vt:lpstr>Methodology</vt:lpstr>
      <vt:lpstr>Publications Relative to Incidence, Prevalence, and Deaths</vt:lpstr>
      <vt:lpstr>Publications per Patient According to Incidence, Prevalence, and Death</vt:lpstr>
      <vt:lpstr>Publication Ratios Standardized to the Median Ratio</vt:lpstr>
      <vt:lpstr>Conclusions</vt:lpstr>
      <vt:lpstr>Additional results and Information</vt:lpstr>
      <vt:lpstr>Journal</vt:lpstr>
      <vt:lpstr>Publications by Journal (All Years)</vt:lpstr>
      <vt:lpstr>Publications by Journal (2006-2012)</vt:lpstr>
      <vt:lpstr>Authors (Any position)</vt:lpstr>
      <vt:lpstr>Publications by Journal (2006-2012)</vt:lpstr>
      <vt:lpstr>Publications by Author (2006-2012)</vt:lpstr>
      <vt:lpstr>Data Sources</vt:lpstr>
      <vt:lpstr>Acknowledgements</vt:lpstr>
      <vt:lpstr>Contact Information</vt:lpstr>
    </vt:vector>
  </TitlesOfParts>
  <Company>Outcomes Insights,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Economics Modeling</dc:title>
  <dc:creator>Mark Danese</dc:creator>
  <cp:lastModifiedBy>Mark Danese</cp:lastModifiedBy>
  <cp:revision>354</cp:revision>
  <dcterms:created xsi:type="dcterms:W3CDTF">2009-04-26T05:51:57Z</dcterms:created>
  <dcterms:modified xsi:type="dcterms:W3CDTF">2012-07-23T22:51:02Z</dcterms:modified>
</cp:coreProperties>
</file>