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682" r:id="rId2"/>
    <p:sldMasterId id="2147483684" r:id="rId3"/>
    <p:sldMasterId id="2147483686" r:id="rId4"/>
    <p:sldMasterId id="2147483688" r:id="rId5"/>
  </p:sldMasterIdLst>
  <p:notesMasterIdLst>
    <p:notesMasterId r:id="rId45"/>
  </p:notesMasterIdLst>
  <p:handoutMasterIdLst>
    <p:handoutMasterId r:id="rId46"/>
  </p:handoutMasterIdLst>
  <p:sldIdLst>
    <p:sldId id="285" r:id="rId6"/>
    <p:sldId id="289" r:id="rId7"/>
    <p:sldId id="290" r:id="rId8"/>
    <p:sldId id="286" r:id="rId9"/>
    <p:sldId id="287" r:id="rId10"/>
    <p:sldId id="288" r:id="rId11"/>
    <p:sldId id="291" r:id="rId12"/>
    <p:sldId id="329" r:id="rId13"/>
    <p:sldId id="296" r:id="rId14"/>
    <p:sldId id="302" r:id="rId15"/>
    <p:sldId id="303" r:id="rId16"/>
    <p:sldId id="308" r:id="rId17"/>
    <p:sldId id="330" r:id="rId18"/>
    <p:sldId id="309" r:id="rId19"/>
    <p:sldId id="310" r:id="rId20"/>
    <p:sldId id="335" r:id="rId21"/>
    <p:sldId id="311" r:id="rId22"/>
    <p:sldId id="333" r:id="rId23"/>
    <p:sldId id="312" r:id="rId24"/>
    <p:sldId id="313" r:id="rId25"/>
    <p:sldId id="314" r:id="rId26"/>
    <p:sldId id="334" r:id="rId27"/>
    <p:sldId id="332" r:id="rId28"/>
    <p:sldId id="315" r:id="rId29"/>
    <p:sldId id="336" r:id="rId30"/>
    <p:sldId id="316" r:id="rId31"/>
    <p:sldId id="322" r:id="rId32"/>
    <p:sldId id="318" r:id="rId33"/>
    <p:sldId id="321" r:id="rId34"/>
    <p:sldId id="319" r:id="rId35"/>
    <p:sldId id="328" r:id="rId36"/>
    <p:sldId id="327" r:id="rId37"/>
    <p:sldId id="305" r:id="rId38"/>
    <p:sldId id="306" r:id="rId39"/>
    <p:sldId id="307" r:id="rId40"/>
    <p:sldId id="326" r:id="rId41"/>
    <p:sldId id="324" r:id="rId42"/>
    <p:sldId id="325" r:id="rId43"/>
    <p:sldId id="299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ie Stricker" initials="" lastIdx="4" clrIdx="0"/>
  <p:cmAuthor id="1" name="Chandra Garber" initials="CG" lastIdx="11" clrIdx="1"/>
  <p:cmAuthor id="2" name="Bob Rudin" initials="BR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DE1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22" autoAdjust="0"/>
  </p:normalViewPr>
  <p:slideViewPr>
    <p:cSldViewPr>
      <p:cViewPr varScale="1">
        <p:scale>
          <a:sx n="107" d="100"/>
          <a:sy n="107" d="100"/>
        </p:scale>
        <p:origin x="924" y="102"/>
      </p:cViewPr>
      <p:guideLst>
        <p:guide orient="horz" pos="2160"/>
        <p:guide pos="2880"/>
        <p:guide orient="horz" pos="10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BC28E-BCB9-4CC7-AB1E-189DD2116CC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38534A83-1FF8-43BB-8E83-1165BEB01C91}">
      <dgm:prSet phldrT="[Text]"/>
      <dgm:spPr/>
      <dgm:t>
        <a:bodyPr/>
        <a:lstStyle/>
        <a:p>
          <a:r>
            <a:rPr lang="en-US" dirty="0"/>
            <a:t>Identify collaborator</a:t>
          </a:r>
        </a:p>
      </dgm:t>
    </dgm:pt>
    <dgm:pt modelId="{76EEF87A-9BF8-4E91-9216-02CE6DBB6F22}" type="parTrans" cxnId="{A12D20B4-FD63-46AD-B966-8EA2B8C7C2AD}">
      <dgm:prSet/>
      <dgm:spPr/>
      <dgm:t>
        <a:bodyPr/>
        <a:lstStyle/>
        <a:p>
          <a:endParaRPr lang="en-US"/>
        </a:p>
      </dgm:t>
    </dgm:pt>
    <dgm:pt modelId="{C699A0E3-6038-43DB-974A-EA0840603099}" type="sibTrans" cxnId="{A12D20B4-FD63-46AD-B966-8EA2B8C7C2AD}">
      <dgm:prSet/>
      <dgm:spPr/>
      <dgm:t>
        <a:bodyPr/>
        <a:lstStyle/>
        <a:p>
          <a:endParaRPr lang="en-US"/>
        </a:p>
      </dgm:t>
    </dgm:pt>
    <dgm:pt modelId="{A68C6591-14CA-4CDD-80BD-D460FD9C0DF2}">
      <dgm:prSet phldrT="[Text]"/>
      <dgm:spPr/>
      <dgm:t>
        <a:bodyPr/>
        <a:lstStyle/>
        <a:p>
          <a:r>
            <a:rPr lang="en-US" dirty="0"/>
            <a:t>Establish contact</a:t>
          </a:r>
        </a:p>
      </dgm:t>
    </dgm:pt>
    <dgm:pt modelId="{94DB82FA-E7E5-420A-9930-4CCC1F045265}" type="parTrans" cxnId="{39E1CAE9-24E7-4012-921D-C894E2DE05DE}">
      <dgm:prSet/>
      <dgm:spPr/>
      <dgm:t>
        <a:bodyPr/>
        <a:lstStyle/>
        <a:p>
          <a:endParaRPr lang="en-US"/>
        </a:p>
      </dgm:t>
    </dgm:pt>
    <dgm:pt modelId="{D997CB99-26FC-4906-9592-F7C7E59AB429}" type="sibTrans" cxnId="{39E1CAE9-24E7-4012-921D-C894E2DE05DE}">
      <dgm:prSet/>
      <dgm:spPr/>
      <dgm:t>
        <a:bodyPr/>
        <a:lstStyle/>
        <a:p>
          <a:endParaRPr lang="en-US"/>
        </a:p>
      </dgm:t>
    </dgm:pt>
    <dgm:pt modelId="{9422DFE9-554B-428F-A39A-244462EDE393}">
      <dgm:prSet phldrT="[Text]"/>
      <dgm:spPr/>
      <dgm:t>
        <a:bodyPr/>
        <a:lstStyle/>
        <a:p>
          <a:r>
            <a:rPr lang="en-US" dirty="0"/>
            <a:t>Collaborate</a:t>
          </a:r>
        </a:p>
      </dgm:t>
    </dgm:pt>
    <dgm:pt modelId="{D548C7A9-F74A-40AA-B3CF-F5FE3D2C85A0}" type="parTrans" cxnId="{FF74AF03-C66B-44CF-A142-48C4309AA0FC}">
      <dgm:prSet/>
      <dgm:spPr/>
      <dgm:t>
        <a:bodyPr/>
        <a:lstStyle/>
        <a:p>
          <a:endParaRPr lang="en-US"/>
        </a:p>
      </dgm:t>
    </dgm:pt>
    <dgm:pt modelId="{67E94652-22C3-428A-976D-C3B2EA09C576}" type="sibTrans" cxnId="{FF74AF03-C66B-44CF-A142-48C4309AA0FC}">
      <dgm:prSet/>
      <dgm:spPr/>
      <dgm:t>
        <a:bodyPr/>
        <a:lstStyle/>
        <a:p>
          <a:endParaRPr lang="en-US"/>
        </a:p>
      </dgm:t>
    </dgm:pt>
    <dgm:pt modelId="{F39253C0-17DB-4518-9F09-4F25EB6A838A}">
      <dgm:prSet/>
      <dgm:spPr/>
      <dgm:t>
        <a:bodyPr/>
        <a:lstStyle/>
        <a:p>
          <a:r>
            <a:rPr lang="en-US" dirty="0"/>
            <a:t>Monitor</a:t>
          </a:r>
        </a:p>
      </dgm:t>
    </dgm:pt>
    <dgm:pt modelId="{806C7BDE-F63A-41C1-88BE-2A3420843156}" type="parTrans" cxnId="{D68F38C7-E720-4CB4-8ABF-FDAF3A40548E}">
      <dgm:prSet/>
      <dgm:spPr/>
      <dgm:t>
        <a:bodyPr/>
        <a:lstStyle/>
        <a:p>
          <a:endParaRPr lang="en-US"/>
        </a:p>
      </dgm:t>
    </dgm:pt>
    <dgm:pt modelId="{D0BF9129-7E91-478F-8286-4B530F71767A}" type="sibTrans" cxnId="{D68F38C7-E720-4CB4-8ABF-FDAF3A40548E}">
      <dgm:prSet/>
      <dgm:spPr/>
      <dgm:t>
        <a:bodyPr/>
        <a:lstStyle/>
        <a:p>
          <a:endParaRPr lang="en-US"/>
        </a:p>
      </dgm:t>
    </dgm:pt>
    <dgm:pt modelId="{3223199C-69CC-468E-A5E1-6FFC11F80BC7}" type="pres">
      <dgm:prSet presAssocID="{20CBC28E-BCB9-4CC7-AB1E-189DD2116CC8}" presName="rootnode" presStyleCnt="0">
        <dgm:presLayoutVars>
          <dgm:chMax/>
          <dgm:chPref/>
          <dgm:dir/>
          <dgm:animLvl val="lvl"/>
        </dgm:presLayoutVars>
      </dgm:prSet>
      <dgm:spPr/>
    </dgm:pt>
    <dgm:pt modelId="{A77FE368-E020-4A79-9D3A-366A96E25988}" type="pres">
      <dgm:prSet presAssocID="{38534A83-1FF8-43BB-8E83-1165BEB01C91}" presName="composite" presStyleCnt="0"/>
      <dgm:spPr/>
    </dgm:pt>
    <dgm:pt modelId="{5FE261BD-9162-4B29-992E-D888328E8C89}" type="pres">
      <dgm:prSet presAssocID="{38534A83-1FF8-43BB-8E83-1165BEB01C91}" presName="bentUpArrow1" presStyleLbl="alignImgPlace1" presStyleIdx="0" presStyleCnt="3"/>
      <dgm:spPr/>
    </dgm:pt>
    <dgm:pt modelId="{D14C9ED0-8DFA-45D4-B16E-4D255B53AAA7}" type="pres">
      <dgm:prSet presAssocID="{38534A83-1FF8-43BB-8E83-1165BEB01C9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2DD32CCF-21BD-495C-802C-D716D7D183AE}" type="pres">
      <dgm:prSet presAssocID="{38534A83-1FF8-43BB-8E83-1165BEB01C9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4C3F43B-F90C-46BB-8843-51B524D7E17C}" type="pres">
      <dgm:prSet presAssocID="{C699A0E3-6038-43DB-974A-EA0840603099}" presName="sibTrans" presStyleCnt="0"/>
      <dgm:spPr/>
    </dgm:pt>
    <dgm:pt modelId="{9297EB9D-2D18-4AA6-BB0E-69ED912A72AC}" type="pres">
      <dgm:prSet presAssocID="{A68C6591-14CA-4CDD-80BD-D460FD9C0DF2}" presName="composite" presStyleCnt="0"/>
      <dgm:spPr/>
    </dgm:pt>
    <dgm:pt modelId="{3D80FD20-EE21-46F7-B0D8-460D36D34496}" type="pres">
      <dgm:prSet presAssocID="{A68C6591-14CA-4CDD-80BD-D460FD9C0DF2}" presName="bentUpArrow1" presStyleLbl="alignImgPlace1" presStyleIdx="1" presStyleCnt="3"/>
      <dgm:spPr/>
    </dgm:pt>
    <dgm:pt modelId="{B0505121-A984-48AC-9343-D1567A42BC24}" type="pres">
      <dgm:prSet presAssocID="{A68C6591-14CA-4CDD-80BD-D460FD9C0DF2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DAE8DFEC-88BD-4303-BFBC-33E87A6266ED}" type="pres">
      <dgm:prSet presAssocID="{A68C6591-14CA-4CDD-80BD-D460FD9C0DF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D348AE9-750F-4AE8-9254-7A2020CACDDB}" type="pres">
      <dgm:prSet presAssocID="{D997CB99-26FC-4906-9592-F7C7E59AB429}" presName="sibTrans" presStyleCnt="0"/>
      <dgm:spPr/>
    </dgm:pt>
    <dgm:pt modelId="{048FDFC7-C819-460E-B33F-DA6FC4303BE2}" type="pres">
      <dgm:prSet presAssocID="{9422DFE9-554B-428F-A39A-244462EDE393}" presName="composite" presStyleCnt="0"/>
      <dgm:spPr/>
    </dgm:pt>
    <dgm:pt modelId="{A18ABA74-3B49-4B82-B3AA-B6F9E864F639}" type="pres">
      <dgm:prSet presAssocID="{9422DFE9-554B-428F-A39A-244462EDE393}" presName="bentUpArrow1" presStyleLbl="alignImgPlace1" presStyleIdx="2" presStyleCnt="3"/>
      <dgm:spPr/>
    </dgm:pt>
    <dgm:pt modelId="{B2A82845-3FE6-4C87-8481-9A21DF694118}" type="pres">
      <dgm:prSet presAssocID="{9422DFE9-554B-428F-A39A-244462EDE39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A2DE8253-2463-47CE-8576-85B8707E6EA1}" type="pres">
      <dgm:prSet presAssocID="{9422DFE9-554B-428F-A39A-244462EDE39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7BBF28D-209A-42C1-96FF-37B7A2FEA64B}" type="pres">
      <dgm:prSet presAssocID="{67E94652-22C3-428A-976D-C3B2EA09C576}" presName="sibTrans" presStyleCnt="0"/>
      <dgm:spPr/>
    </dgm:pt>
    <dgm:pt modelId="{A6DE9B89-98F7-4C59-A43E-A24EC7FB7111}" type="pres">
      <dgm:prSet presAssocID="{F39253C0-17DB-4518-9F09-4F25EB6A838A}" presName="composite" presStyleCnt="0"/>
      <dgm:spPr/>
    </dgm:pt>
    <dgm:pt modelId="{2553B008-BBAD-4FFF-8D2A-7DA27B44176F}" type="pres">
      <dgm:prSet presAssocID="{F39253C0-17DB-4518-9F09-4F25EB6A838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5AFAF959-769F-4D41-A8A4-199C66111799}" type="presOf" srcId="{38534A83-1FF8-43BB-8E83-1165BEB01C91}" destId="{D14C9ED0-8DFA-45D4-B16E-4D255B53AAA7}" srcOrd="0" destOrd="0" presId="urn:microsoft.com/office/officeart/2005/8/layout/StepDownProcess"/>
    <dgm:cxn modelId="{0EE358C8-3825-45EE-B06A-35F3C0764B54}" type="presOf" srcId="{A68C6591-14CA-4CDD-80BD-D460FD9C0DF2}" destId="{B0505121-A984-48AC-9343-D1567A42BC24}" srcOrd="0" destOrd="0" presId="urn:microsoft.com/office/officeart/2005/8/layout/StepDownProcess"/>
    <dgm:cxn modelId="{FF74AF03-C66B-44CF-A142-48C4309AA0FC}" srcId="{20CBC28E-BCB9-4CC7-AB1E-189DD2116CC8}" destId="{9422DFE9-554B-428F-A39A-244462EDE393}" srcOrd="2" destOrd="0" parTransId="{D548C7A9-F74A-40AA-B3CF-F5FE3D2C85A0}" sibTransId="{67E94652-22C3-428A-976D-C3B2EA09C576}"/>
    <dgm:cxn modelId="{2AC22146-35B9-4170-8F69-C291A400AFED}" type="presOf" srcId="{20CBC28E-BCB9-4CC7-AB1E-189DD2116CC8}" destId="{3223199C-69CC-468E-A5E1-6FFC11F80BC7}" srcOrd="0" destOrd="0" presId="urn:microsoft.com/office/officeart/2005/8/layout/StepDownProcess"/>
    <dgm:cxn modelId="{39E1CAE9-24E7-4012-921D-C894E2DE05DE}" srcId="{20CBC28E-BCB9-4CC7-AB1E-189DD2116CC8}" destId="{A68C6591-14CA-4CDD-80BD-D460FD9C0DF2}" srcOrd="1" destOrd="0" parTransId="{94DB82FA-E7E5-420A-9930-4CCC1F045265}" sibTransId="{D997CB99-26FC-4906-9592-F7C7E59AB429}"/>
    <dgm:cxn modelId="{D68F38C7-E720-4CB4-8ABF-FDAF3A40548E}" srcId="{20CBC28E-BCB9-4CC7-AB1E-189DD2116CC8}" destId="{F39253C0-17DB-4518-9F09-4F25EB6A838A}" srcOrd="3" destOrd="0" parTransId="{806C7BDE-F63A-41C1-88BE-2A3420843156}" sibTransId="{D0BF9129-7E91-478F-8286-4B530F71767A}"/>
    <dgm:cxn modelId="{BE0AF94B-1DF3-4090-9285-F58353B96201}" type="presOf" srcId="{9422DFE9-554B-428F-A39A-244462EDE393}" destId="{B2A82845-3FE6-4C87-8481-9A21DF694118}" srcOrd="0" destOrd="0" presId="urn:microsoft.com/office/officeart/2005/8/layout/StepDownProcess"/>
    <dgm:cxn modelId="{A12D20B4-FD63-46AD-B966-8EA2B8C7C2AD}" srcId="{20CBC28E-BCB9-4CC7-AB1E-189DD2116CC8}" destId="{38534A83-1FF8-43BB-8E83-1165BEB01C91}" srcOrd="0" destOrd="0" parTransId="{76EEF87A-9BF8-4E91-9216-02CE6DBB6F22}" sibTransId="{C699A0E3-6038-43DB-974A-EA0840603099}"/>
    <dgm:cxn modelId="{1BDA1298-8D36-4ABD-AEA9-6FACE435E276}" type="presOf" srcId="{F39253C0-17DB-4518-9F09-4F25EB6A838A}" destId="{2553B008-BBAD-4FFF-8D2A-7DA27B44176F}" srcOrd="0" destOrd="0" presId="urn:microsoft.com/office/officeart/2005/8/layout/StepDownProcess"/>
    <dgm:cxn modelId="{DC2823E7-62E0-4B2C-9DAB-5BFA74E90772}" type="presParOf" srcId="{3223199C-69CC-468E-A5E1-6FFC11F80BC7}" destId="{A77FE368-E020-4A79-9D3A-366A96E25988}" srcOrd="0" destOrd="0" presId="urn:microsoft.com/office/officeart/2005/8/layout/StepDownProcess"/>
    <dgm:cxn modelId="{4BFA1AB3-B6E8-49FF-BD89-B8A978C0745B}" type="presParOf" srcId="{A77FE368-E020-4A79-9D3A-366A96E25988}" destId="{5FE261BD-9162-4B29-992E-D888328E8C89}" srcOrd="0" destOrd="0" presId="urn:microsoft.com/office/officeart/2005/8/layout/StepDownProcess"/>
    <dgm:cxn modelId="{973242AD-5FFF-431E-B841-706CB0E2BC22}" type="presParOf" srcId="{A77FE368-E020-4A79-9D3A-366A96E25988}" destId="{D14C9ED0-8DFA-45D4-B16E-4D255B53AAA7}" srcOrd="1" destOrd="0" presId="urn:microsoft.com/office/officeart/2005/8/layout/StepDownProcess"/>
    <dgm:cxn modelId="{8C82D14C-11CE-4F31-9AC2-B701B3B003BF}" type="presParOf" srcId="{A77FE368-E020-4A79-9D3A-366A96E25988}" destId="{2DD32CCF-21BD-495C-802C-D716D7D183AE}" srcOrd="2" destOrd="0" presId="urn:microsoft.com/office/officeart/2005/8/layout/StepDownProcess"/>
    <dgm:cxn modelId="{19155C28-D41C-4BFF-861E-37CCF0C4820D}" type="presParOf" srcId="{3223199C-69CC-468E-A5E1-6FFC11F80BC7}" destId="{74C3F43B-F90C-46BB-8843-51B524D7E17C}" srcOrd="1" destOrd="0" presId="urn:microsoft.com/office/officeart/2005/8/layout/StepDownProcess"/>
    <dgm:cxn modelId="{8F388281-7485-416D-91DB-05CB4F75BDB9}" type="presParOf" srcId="{3223199C-69CC-468E-A5E1-6FFC11F80BC7}" destId="{9297EB9D-2D18-4AA6-BB0E-69ED912A72AC}" srcOrd="2" destOrd="0" presId="urn:microsoft.com/office/officeart/2005/8/layout/StepDownProcess"/>
    <dgm:cxn modelId="{1BDDB57F-1F57-48D5-BD7D-39AD77330FBE}" type="presParOf" srcId="{9297EB9D-2D18-4AA6-BB0E-69ED912A72AC}" destId="{3D80FD20-EE21-46F7-B0D8-460D36D34496}" srcOrd="0" destOrd="0" presId="urn:microsoft.com/office/officeart/2005/8/layout/StepDownProcess"/>
    <dgm:cxn modelId="{711BE483-3AA1-463F-AE00-1B15128F3F0A}" type="presParOf" srcId="{9297EB9D-2D18-4AA6-BB0E-69ED912A72AC}" destId="{B0505121-A984-48AC-9343-D1567A42BC24}" srcOrd="1" destOrd="0" presId="urn:microsoft.com/office/officeart/2005/8/layout/StepDownProcess"/>
    <dgm:cxn modelId="{43224656-F9F3-4F81-BAA4-C78200882966}" type="presParOf" srcId="{9297EB9D-2D18-4AA6-BB0E-69ED912A72AC}" destId="{DAE8DFEC-88BD-4303-BFBC-33E87A6266ED}" srcOrd="2" destOrd="0" presId="urn:microsoft.com/office/officeart/2005/8/layout/StepDownProcess"/>
    <dgm:cxn modelId="{5F75E676-1E5B-44AC-AD43-BFCF1B4A7471}" type="presParOf" srcId="{3223199C-69CC-468E-A5E1-6FFC11F80BC7}" destId="{7D348AE9-750F-4AE8-9254-7A2020CACDDB}" srcOrd="3" destOrd="0" presId="urn:microsoft.com/office/officeart/2005/8/layout/StepDownProcess"/>
    <dgm:cxn modelId="{6EAFB8B4-C6EF-47F7-9A4A-9B3A631E2246}" type="presParOf" srcId="{3223199C-69CC-468E-A5E1-6FFC11F80BC7}" destId="{048FDFC7-C819-460E-B33F-DA6FC4303BE2}" srcOrd="4" destOrd="0" presId="urn:microsoft.com/office/officeart/2005/8/layout/StepDownProcess"/>
    <dgm:cxn modelId="{90C6298E-713D-4709-99ED-DD5B8D0863F9}" type="presParOf" srcId="{048FDFC7-C819-460E-B33F-DA6FC4303BE2}" destId="{A18ABA74-3B49-4B82-B3AA-B6F9E864F639}" srcOrd="0" destOrd="0" presId="urn:microsoft.com/office/officeart/2005/8/layout/StepDownProcess"/>
    <dgm:cxn modelId="{B2A543DC-539D-4D53-BD2C-51F4F7BA71C4}" type="presParOf" srcId="{048FDFC7-C819-460E-B33F-DA6FC4303BE2}" destId="{B2A82845-3FE6-4C87-8481-9A21DF694118}" srcOrd="1" destOrd="0" presId="urn:microsoft.com/office/officeart/2005/8/layout/StepDownProcess"/>
    <dgm:cxn modelId="{A9111C2B-90A7-411C-9DDA-A0C5E464934D}" type="presParOf" srcId="{048FDFC7-C819-460E-B33F-DA6FC4303BE2}" destId="{A2DE8253-2463-47CE-8576-85B8707E6EA1}" srcOrd="2" destOrd="0" presId="urn:microsoft.com/office/officeart/2005/8/layout/StepDownProcess"/>
    <dgm:cxn modelId="{6BDCE4D4-AFA5-4DC3-A6D3-1483C061C7A2}" type="presParOf" srcId="{3223199C-69CC-468E-A5E1-6FFC11F80BC7}" destId="{47BBF28D-209A-42C1-96FF-37B7A2FEA64B}" srcOrd="5" destOrd="0" presId="urn:microsoft.com/office/officeart/2005/8/layout/StepDownProcess"/>
    <dgm:cxn modelId="{55A844BB-8199-445A-8FC1-C2E5CCA82B02}" type="presParOf" srcId="{3223199C-69CC-468E-A5E1-6FFC11F80BC7}" destId="{A6DE9B89-98F7-4C59-A43E-A24EC7FB7111}" srcOrd="6" destOrd="0" presId="urn:microsoft.com/office/officeart/2005/8/layout/StepDownProcess"/>
    <dgm:cxn modelId="{54663BD6-C4E1-4AB5-A066-80FEF237C226}" type="presParOf" srcId="{A6DE9B89-98F7-4C59-A43E-A24EC7FB7111}" destId="{2553B008-BBAD-4FFF-8D2A-7DA27B44176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261BD-9162-4B29-992E-D888328E8C89}">
      <dsp:nvSpPr>
        <dsp:cNvPr id="0" name=""/>
        <dsp:cNvSpPr/>
      </dsp:nvSpPr>
      <dsp:spPr>
        <a:xfrm rot="5400000">
          <a:off x="2450357" y="1115894"/>
          <a:ext cx="979997" cy="11156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C9ED0-8DFA-45D4-B16E-4D255B53AAA7}">
      <dsp:nvSpPr>
        <dsp:cNvPr id="0" name=""/>
        <dsp:cNvSpPr/>
      </dsp:nvSpPr>
      <dsp:spPr>
        <a:xfrm>
          <a:off x="2190717" y="29547"/>
          <a:ext cx="1649738" cy="1154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collaborator</a:t>
          </a:r>
        </a:p>
      </dsp:txBody>
      <dsp:txXfrm>
        <a:off x="2247098" y="85928"/>
        <a:ext cx="1536976" cy="1042001"/>
      </dsp:txXfrm>
    </dsp:sp>
    <dsp:sp modelId="{2DD32CCF-21BD-495C-802C-D716D7D183AE}">
      <dsp:nvSpPr>
        <dsp:cNvPr id="0" name=""/>
        <dsp:cNvSpPr/>
      </dsp:nvSpPr>
      <dsp:spPr>
        <a:xfrm>
          <a:off x="3840456" y="139680"/>
          <a:ext cx="1199862" cy="93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0FD20-EE21-46F7-B0D8-460D36D34496}">
      <dsp:nvSpPr>
        <dsp:cNvPr id="0" name=""/>
        <dsp:cNvSpPr/>
      </dsp:nvSpPr>
      <dsp:spPr>
        <a:xfrm rot="5400000">
          <a:off x="3818165" y="2413074"/>
          <a:ext cx="979997" cy="11156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05121-A984-48AC-9343-D1567A42BC24}">
      <dsp:nvSpPr>
        <dsp:cNvPr id="0" name=""/>
        <dsp:cNvSpPr/>
      </dsp:nvSpPr>
      <dsp:spPr>
        <a:xfrm>
          <a:off x="3558526" y="1326727"/>
          <a:ext cx="1649738" cy="1154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Establish contact</a:t>
          </a:r>
        </a:p>
      </dsp:txBody>
      <dsp:txXfrm>
        <a:off x="3614907" y="1383108"/>
        <a:ext cx="1536976" cy="1042001"/>
      </dsp:txXfrm>
    </dsp:sp>
    <dsp:sp modelId="{DAE8DFEC-88BD-4303-BFBC-33E87A6266ED}">
      <dsp:nvSpPr>
        <dsp:cNvPr id="0" name=""/>
        <dsp:cNvSpPr/>
      </dsp:nvSpPr>
      <dsp:spPr>
        <a:xfrm>
          <a:off x="5208265" y="1436860"/>
          <a:ext cx="1199862" cy="93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ABA74-3B49-4B82-B3AA-B6F9E864F639}">
      <dsp:nvSpPr>
        <dsp:cNvPr id="0" name=""/>
        <dsp:cNvSpPr/>
      </dsp:nvSpPr>
      <dsp:spPr>
        <a:xfrm rot="5400000">
          <a:off x="5185974" y="3710255"/>
          <a:ext cx="979997" cy="11156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82845-3FE6-4C87-8481-9A21DF694118}">
      <dsp:nvSpPr>
        <dsp:cNvPr id="0" name=""/>
        <dsp:cNvSpPr/>
      </dsp:nvSpPr>
      <dsp:spPr>
        <a:xfrm>
          <a:off x="4926334" y="2623908"/>
          <a:ext cx="1649738" cy="1154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Collaborate</a:t>
          </a:r>
        </a:p>
      </dsp:txBody>
      <dsp:txXfrm>
        <a:off x="4982715" y="2680289"/>
        <a:ext cx="1536976" cy="1042001"/>
      </dsp:txXfrm>
    </dsp:sp>
    <dsp:sp modelId="{A2DE8253-2463-47CE-8576-85B8707E6EA1}">
      <dsp:nvSpPr>
        <dsp:cNvPr id="0" name=""/>
        <dsp:cNvSpPr/>
      </dsp:nvSpPr>
      <dsp:spPr>
        <a:xfrm>
          <a:off x="6576073" y="2734041"/>
          <a:ext cx="1199862" cy="93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3B008-BBAD-4FFF-8D2A-7DA27B44176F}">
      <dsp:nvSpPr>
        <dsp:cNvPr id="0" name=""/>
        <dsp:cNvSpPr/>
      </dsp:nvSpPr>
      <dsp:spPr>
        <a:xfrm>
          <a:off x="6294143" y="3921089"/>
          <a:ext cx="1649738" cy="1154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Monitor</a:t>
          </a:r>
        </a:p>
      </dsp:txBody>
      <dsp:txXfrm>
        <a:off x="6350524" y="3977470"/>
        <a:ext cx="1536976" cy="104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8DF94-AF2E-40F4-87ED-9A4B07BEA4A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33F68-E853-414D-A16E-A64ACC10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03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319724-2591-4AD0-8683-05302D3C406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B41383-D17B-488B-B379-BB8FC236F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23A98A-10E2-4105-B9E1-9C7C34921A5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49D7E-A3D5-45AA-BCC2-2876D7C85C9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79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 coordination is poor, causing</a:t>
            </a:r>
            <a:r>
              <a:rPr lang="en-US" baseline="0" dirty="0"/>
              <a:t> a lot of problems for patients and providers</a:t>
            </a:r>
            <a:r>
              <a:rPr lang="en-US" dirty="0"/>
              <a:t>.</a:t>
            </a:r>
            <a:r>
              <a:rPr lang="en-US" baseline="0" dirty="0"/>
              <a:t> </a:t>
            </a:r>
          </a:p>
          <a:p>
            <a:r>
              <a:rPr lang="en-US" baseline="0" dirty="0"/>
              <a:t>Inefficiencies. </a:t>
            </a:r>
          </a:p>
          <a:p>
            <a:r>
              <a:rPr lang="en-US" baseline="0" dirty="0"/>
              <a:t>This one wasn’t about cancer in particular, but…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36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49D7E-A3D5-45AA-BCC2-2876D7C85C9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9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*In cancer care, great need for coordination – highly interdependent processes, different settings, currently fragmented. </a:t>
            </a:r>
          </a:p>
          <a:p>
            <a:pPr defTabSz="931774">
              <a:defRPr/>
            </a:pPr>
            <a:r>
              <a:rPr lang="en-US" dirty="0"/>
              <a:t>Other sectors –</a:t>
            </a:r>
            <a:r>
              <a:rPr lang="en-US" baseline="0" dirty="0"/>
              <a:t> engineers have figured it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32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49D7E-A3D5-45AA-BCC2-2876D7C85C9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98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6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barriers are for innovation</a:t>
            </a:r>
            <a:r>
              <a:rPr lang="en-US" baseline="0" dirty="0"/>
              <a:t> in health IT in general, not only care coordination, not only for cancer.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9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49D7E-A3D5-45AA-BCC2-2876D7C85C9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8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49D7E-A3D5-45AA-BCC2-2876D7C85C9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40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Successful</a:t>
            </a:r>
            <a:r>
              <a:rPr lang="en-US" baseline="0" dirty="0"/>
              <a:t> software requires the people making the technology to understand the people using the technology. </a:t>
            </a:r>
          </a:p>
          <a:p>
            <a:r>
              <a:rPr lang="en-US" baseline="0" dirty="0"/>
              <a:t>Core tenet of user-centered design.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56451F-A77A-4404-837C-2A00907115A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49D7E-A3D5-45AA-BCC2-2876D7C85C9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8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cancer,</a:t>
            </a:r>
            <a:r>
              <a:rPr lang="en-US" baseline="0" dirty="0"/>
              <a:t> often involves coordination with specialists like urologists, GI, OBGYN, </a:t>
            </a:r>
            <a:r>
              <a:rPr lang="en-US" baseline="0" dirty="0" err="1"/>
              <a:t>ortho</a:t>
            </a:r>
            <a:r>
              <a:rPr lang="en-US" baseline="0" dirty="0"/>
              <a:t>, PCP, pharmacists.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3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Overwhelming</a:t>
            </a:r>
            <a:r>
              <a:rPr lang="en-US" baseline="0" dirty="0"/>
              <a:t> for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38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thinking about</a:t>
            </a:r>
            <a:r>
              <a:rPr lang="en-US" baseline="0" dirty="0"/>
              <a:t> solutions to this problem. </a:t>
            </a:r>
            <a:endParaRPr lang="en-US" dirty="0"/>
          </a:p>
          <a:p>
            <a:r>
              <a:rPr lang="en-US" dirty="0"/>
              <a:t>Care Coordination is a</a:t>
            </a:r>
            <a:r>
              <a:rPr lang="en-US" baseline="0" dirty="0"/>
              <a:t> collection of activities and processes. What are those </a:t>
            </a:r>
            <a:r>
              <a:rPr lang="en-US" dirty="0"/>
              <a:t>activities/processes in particular?</a:t>
            </a:r>
            <a:r>
              <a:rPr lang="en-US" baseline="0" dirty="0"/>
              <a:t> </a:t>
            </a:r>
          </a:p>
          <a:p>
            <a:r>
              <a:rPr lang="en-US" baseline="0" dirty="0"/>
              <a:t>Helps decompose a complex phenomenon into more manageable components – systems approach.</a:t>
            </a:r>
            <a:endParaRPr lang="en-US" dirty="0"/>
          </a:p>
          <a:p>
            <a:r>
              <a:rPr lang="en-US" dirty="0"/>
              <a:t>Provides a language</a:t>
            </a:r>
            <a:r>
              <a:rPr lang="en-US" baseline="0" dirty="0"/>
              <a:t> and lens for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2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Typology</a:t>
            </a:r>
            <a:r>
              <a:rPr lang="en-US" baseline="0" dirty="0"/>
              <a:t> of the </a:t>
            </a:r>
            <a:r>
              <a:rPr lang="en-US" b="1" baseline="0" dirty="0"/>
              <a:t>activities</a:t>
            </a:r>
            <a:r>
              <a:rPr lang="en-US" baseline="0" dirty="0"/>
              <a:t> involved in care coordination</a:t>
            </a:r>
          </a:p>
          <a:p>
            <a:r>
              <a:rPr lang="en-US" baseline="0" dirty="0"/>
              <a:t>Not all need to happen all the time</a:t>
            </a:r>
          </a:p>
          <a:p>
            <a:r>
              <a:rPr lang="en-US" baseline="0" dirty="0"/>
              <a:t>Innovations may focus on one or more</a:t>
            </a:r>
          </a:p>
          <a:p>
            <a:r>
              <a:rPr lang="en-US" baseline="0" dirty="0"/>
              <a:t>Helpful when thinking about care coordination problems and generating ideas for new coordination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8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ID: Easy</a:t>
            </a:r>
            <a:r>
              <a:rPr lang="en-US" baseline="0" dirty="0"/>
              <a:t> way to keep track of care team membership. </a:t>
            </a:r>
            <a:endParaRPr lang="en-US" dirty="0"/>
          </a:p>
          <a:p>
            <a:r>
              <a:rPr lang="en-US" dirty="0"/>
              <a:t>Monitor: Drop baton</a:t>
            </a:r>
            <a:r>
              <a:rPr lang="en-US" baseline="0" dirty="0"/>
              <a:t> - especially in survivorship, and </a:t>
            </a:r>
            <a:r>
              <a:rPr lang="en-US" b="1" baseline="0" dirty="0"/>
              <a:t>transitions </a:t>
            </a:r>
            <a:r>
              <a:rPr lang="en-US" baseline="0" dirty="0"/>
              <a:t>– not closed loop.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66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37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of urgency -  may in part depend on patient preference.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66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monitoring to make sure baton isn’t dropped – in survivorship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Doesn’t exist in current EHRs as far as I know. </a:t>
            </a:r>
          </a:p>
          <a:p>
            <a:r>
              <a:rPr lang="en-US" dirty="0"/>
              <a:t>Just an</a:t>
            </a:r>
            <a:r>
              <a:rPr lang="en-US" baseline="0" dirty="0"/>
              <a:t> idea at this point - w</a:t>
            </a:r>
            <a:r>
              <a:rPr lang="en-US" dirty="0"/>
              <a:t>ill take some work pilot</a:t>
            </a:r>
            <a:r>
              <a:rPr lang="en-US" baseline="0" dirty="0"/>
              <a:t> </a:t>
            </a:r>
            <a:r>
              <a:rPr lang="en-US" dirty="0"/>
              <a:t>this, identify barriers, how </a:t>
            </a:r>
            <a:r>
              <a:rPr lang="en-US"/>
              <a:t>to implement.</a:t>
            </a:r>
            <a:r>
              <a:rPr lang="en-US" baseline="0"/>
              <a:t> </a:t>
            </a:r>
            <a:r>
              <a:rPr lang="en-US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3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D40FD-AD59-4B80-A8AB-A22CCEE2F9B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/>
              <a:t>Stake to where the puck will be. </a:t>
            </a:r>
          </a:p>
          <a:p>
            <a:pPr defTabSz="931774">
              <a:defRPr/>
            </a:pPr>
            <a:r>
              <a:rPr lang="en-US" dirty="0"/>
              <a:t>Incremental</a:t>
            </a:r>
            <a:r>
              <a:rPr lang="en-US" baseline="0" dirty="0"/>
              <a:t> – not viral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373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*Organizational</a:t>
            </a:r>
            <a:r>
              <a:rPr lang="en-US" baseline="0" dirty="0"/>
              <a:t> support needed to create structures and bridge disconnect</a:t>
            </a:r>
            <a:endParaRPr lang="en-US" dirty="0"/>
          </a:p>
          <a:p>
            <a:pPr defTabSz="931774">
              <a:defRPr/>
            </a:pPr>
            <a:r>
              <a:rPr lang="en-US" dirty="0"/>
              <a:t>Building</a:t>
            </a:r>
            <a:r>
              <a:rPr lang="en-US" baseline="0" dirty="0"/>
              <a:t> blocks - simple and universal. </a:t>
            </a:r>
          </a:p>
          <a:p>
            <a:pPr defTabSz="931774">
              <a:defRPr/>
            </a:pPr>
            <a:r>
              <a:rPr lang="en-US" baseline="0" dirty="0"/>
              <a:t>Need industry consensus, some standardization: </a:t>
            </a:r>
            <a:r>
              <a:rPr lang="en-US" dirty="0"/>
              <a:t>High configurability = high complexity = not worth it. </a:t>
            </a:r>
            <a:r>
              <a:rPr lang="en-US" baseline="0" dirty="0"/>
              <a:t>Not efficient or feasible for every care center to have customized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3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49D7E-A3D5-45AA-BCC2-2876D7C85C9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49D7E-A3D5-45AA-BCC2-2876D7C85C9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2E50A-F806-42A2-8887-DFA8E3C2202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n important problem that is getting more important every day (inadequate care coordination), and how we might help solve it with IT. </a:t>
            </a:r>
            <a:endParaRPr lang="en-US" dirty="0"/>
          </a:p>
          <a:p>
            <a:r>
              <a:rPr lang="en-US" dirty="0"/>
              <a:t>We don’t have all the</a:t>
            </a:r>
            <a:r>
              <a:rPr lang="en-US" baseline="0" dirty="0"/>
              <a:t> answers – so l</a:t>
            </a:r>
            <a:r>
              <a:rPr lang="en-US" dirty="0"/>
              <a:t>ooking forward</a:t>
            </a:r>
            <a:r>
              <a:rPr lang="en-US" baseline="0" dirty="0"/>
              <a:t> to the discussion and your ideas for moving forward.</a:t>
            </a:r>
          </a:p>
          <a:p>
            <a:r>
              <a:rPr lang="en-US" baseline="0" dirty="0"/>
              <a:t>Many of these issues apply beyond care coordination, beyond cancer. But acutely felt in cancer.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6CA0-A20F-2644-BDEF-FE899B2BD1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1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These two perspectives shape my thinking/education</a:t>
            </a:r>
          </a:p>
          <a:p>
            <a:r>
              <a:rPr lang="en-US" baseline="0" dirty="0"/>
              <a:t>Increasingly important in clinical and health services research </a:t>
            </a:r>
          </a:p>
          <a:p>
            <a:r>
              <a:rPr lang="en-US" baseline="0" dirty="0"/>
              <a:t>Engineering -&gt; Building things.  </a:t>
            </a:r>
          </a:p>
          <a:p>
            <a:r>
              <a:rPr lang="en-US" baseline="0" dirty="0"/>
              <a:t>Systems thinking -&gt; understanding context, holistically within complex socio-technical systems, components and interactions. </a:t>
            </a:r>
          </a:p>
          <a:p>
            <a:r>
              <a:rPr lang="en-US" baseline="0" dirty="0"/>
              <a:t>These themes are reflected throughout 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1383-D17B-488B-B379-BB8FC236F1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35B8-69D0-4DAC-A96A-F9343B7ACC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70EB-1D5A-4136-86BF-3DA6CB5A5F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A3BD-8088-4998-8DB2-F44FD6516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48AB-7BB8-4EE5-94BA-0292A9F0F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35B8-69D0-4DAC-A96A-F9343B7ACC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70EB-1D5A-4136-86BF-3DA6CB5A5F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A3BD-8088-4998-8DB2-F44FD6516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48AB-7BB8-4EE5-94BA-0292A9F0F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A3BD-8088-4998-8DB2-F44FD6516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48AB-7BB8-4EE5-94BA-0292A9F0F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A3BD-8088-4998-8DB2-F44FD6516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48AB-7BB8-4EE5-94BA-0292A9F0F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01E9B-5B7F-41D3-ACE7-04FA313F1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6C185-CCED-4A56-AD1A-93380F615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01E9B-5B7F-41D3-ACE7-04FA313F1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6C185-CCED-4A56-AD1A-93380F615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01E9B-5B7F-41D3-ACE7-04FA313F1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6C185-CCED-4A56-AD1A-93380F615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01E9B-5B7F-41D3-ACE7-04FA313F1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6C185-CCED-4A56-AD1A-93380F615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01E9B-5B7F-41D3-ACE7-04FA313F11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6C185-CCED-4A56-AD1A-93380F6151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HCTcyberdiscussions@nih.go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0502F.696EF9F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2.png@01D0502F.696EF9F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The presentation will begin shortly</a:t>
            </a:r>
            <a:endParaRPr lang="en-US" sz="3200" i="1">
              <a:ea typeface="ＭＳ Ｐゴシック" pitchFamily="34" charset="-12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600" dirty="0">
                <a:ea typeface="ＭＳ Ｐゴシック" pitchFamily="34" charset="-128"/>
              </a:rPr>
              <a:t>Division of Cancer Control and Population Sciences</a:t>
            </a:r>
          </a:p>
          <a:p>
            <a:pPr>
              <a:defRPr/>
            </a:pPr>
            <a:r>
              <a:rPr lang="en-US" sz="1600" dirty="0">
                <a:ea typeface="ＭＳ Ｐゴシック" pitchFamily="34" charset="-128"/>
              </a:rPr>
              <a:t>Healthcare Delivery Program</a:t>
            </a:r>
          </a:p>
          <a:p>
            <a:pPr>
              <a:defRPr/>
            </a:pPr>
            <a:endParaRPr lang="en-US" sz="1600" dirty="0">
              <a:ea typeface="ＭＳ Ｐゴシック" pitchFamily="34" charset="-128"/>
            </a:endParaRP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4483" y="573133"/>
            <a:ext cx="4572000" cy="22462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tx2"/>
                </a:solidFill>
              </a:rPr>
              <a:t>Let the left hand know what the right is doing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10200" y="5749043"/>
            <a:ext cx="2866444" cy="1482501"/>
          </a:xfrm>
        </p:spPr>
        <p:txBody>
          <a:bodyPr/>
          <a:lstStyle/>
          <a:p>
            <a:r>
              <a:rPr lang="en-US" sz="2800" dirty="0"/>
              <a:t>Robert S. Rudin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RAND Corporation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648200" y="3505200"/>
            <a:ext cx="4343400" cy="223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b="0" dirty="0"/>
              <a:t>A vision for care coordination and electronic health records</a:t>
            </a:r>
          </a:p>
        </p:txBody>
      </p:sp>
      <p:pic>
        <p:nvPicPr>
          <p:cNvPr id="1026" name="Picture 2" descr="C:\Users\cgarber\Pictures\BoT briefings\BoT Damberg\Fotolia_54896185_Subscription_Monthly_X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6082"/>
          <a:stretch/>
        </p:blipFill>
        <p:spPr bwMode="auto">
          <a:xfrm>
            <a:off x="4572000" y="0"/>
            <a:ext cx="4572000" cy="3422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eamspace.rand.org/oea/image/stock/Fotolia_41805085_Subscription_Monthly_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1141"/>
          <a:stretch/>
        </p:blipFill>
        <p:spPr bwMode="auto">
          <a:xfrm>
            <a:off x="0" y="3422024"/>
            <a:ext cx="4572000" cy="343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629400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Photos via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Fotolia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Rido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(above),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Levente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Gyori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 (below)</a:t>
            </a:r>
          </a:p>
        </p:txBody>
      </p:sp>
    </p:spTree>
    <p:extLst>
      <p:ext uri="{BB962C8B-B14F-4D97-AF65-F5344CB8AC3E}">
        <p14:creationId xmlns:p14="http://schemas.microsoft.com/office/powerpoint/2010/main" val="244192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6" t="1636" r="59136" b="187"/>
          <a:stretch/>
        </p:blipFill>
        <p:spPr>
          <a:xfrm>
            <a:off x="0" y="0"/>
            <a:ext cx="4372708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501" b="18"/>
          <a:stretch/>
        </p:blipFill>
        <p:spPr>
          <a:xfrm>
            <a:off x="4771292" y="1"/>
            <a:ext cx="437270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4" y="76200"/>
            <a:ext cx="4114800" cy="81691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Engineering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00246" y="76200"/>
            <a:ext cx="4114800" cy="83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4000" dirty="0"/>
              <a:t>Systems thinking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Photos via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Fotolia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sveta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(left), Brian Jackson (right)</a:t>
            </a:r>
          </a:p>
        </p:txBody>
      </p:sp>
    </p:spTree>
    <p:extLst>
      <p:ext uri="{BB962C8B-B14F-4D97-AF65-F5344CB8AC3E}">
        <p14:creationId xmlns:p14="http://schemas.microsoft.com/office/powerpoint/2010/main" val="56675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Show how innovation in using IT for care coordination is stuck in a rut</a:t>
            </a:r>
          </a:p>
          <a:p>
            <a:pPr marL="514350" indent="-514350">
              <a:buAutoNum type="arabicParenR"/>
            </a:pPr>
            <a:r>
              <a:rPr lang="en-US" dirty="0"/>
              <a:t>Highlight an under appreciated barrier: the developer-user disconnect</a:t>
            </a:r>
          </a:p>
          <a:p>
            <a:pPr marL="514350" indent="-514350">
              <a:buAutoNum type="arabicParenR"/>
            </a:pPr>
            <a:r>
              <a:rPr lang="en-US" dirty="0"/>
              <a:t>Present a framework and vision to help bridge the gap</a:t>
            </a:r>
          </a:p>
          <a:p>
            <a:pPr marL="514350" indent="-514350">
              <a:buAutoNum type="arabicParenR"/>
            </a:pPr>
            <a:r>
              <a:rPr lang="en-US" dirty="0"/>
              <a:t>Suggest ideas for how to achieving the promise of IT in care coordination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5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Poll Question</a:t>
            </a:r>
            <a:endParaRPr lang="en-US" sz="6000" i="1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96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the next screen a poll question will appear.  You will have 30 seconds to select your answer.  Your individual answer </a:t>
            </a:r>
            <a:r>
              <a:rPr lang="en-US" u="sng" dirty="0"/>
              <a:t>will not </a:t>
            </a:r>
            <a:r>
              <a:rPr lang="en-US" dirty="0"/>
              <a:t>be shared.    </a:t>
            </a:r>
          </a:p>
        </p:txBody>
      </p:sp>
    </p:spTree>
    <p:extLst>
      <p:ext uri="{BB962C8B-B14F-4D97-AF65-F5344CB8AC3E}">
        <p14:creationId xmlns:p14="http://schemas.microsoft.com/office/powerpoint/2010/main" val="337128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/>
              <a:t>The need for innovation in care coordination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4784" r="9942"/>
          <a:stretch/>
        </p:blipFill>
        <p:spPr>
          <a:xfrm>
            <a:off x="685800" y="1828800"/>
            <a:ext cx="3200400" cy="4800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419600" y="300010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“Recent research strongly suggests that failures in the coordination of care are common and can create serious quality concerns.”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281940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548640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3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828800"/>
            <a:ext cx="3200400" cy="4800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 sz="4000" dirty="0"/>
              <a:t>The need for innovation in care coordination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873508"/>
            <a:ext cx="403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/>
              <a:t>“Coordination of complex cancer care, using a common electronic health record, with treating specialists who jointly discuss the patient’s case and then confer with the patient about their recommendations, is the exception and not the rule.”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71500" y="175260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1500" y="662940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87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Poll Question</a:t>
            </a:r>
            <a:endParaRPr lang="en-US" sz="6000" i="1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96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the next screen a poll question will appear.  You will have 30 seconds to select your answer.  Your individual answer </a:t>
            </a:r>
            <a:r>
              <a:rPr lang="en-US" u="sng" dirty="0"/>
              <a:t>will not </a:t>
            </a:r>
            <a:r>
              <a:rPr lang="en-US" dirty="0"/>
              <a:t>be shared.    </a:t>
            </a:r>
          </a:p>
        </p:txBody>
      </p:sp>
    </p:spTree>
    <p:extLst>
      <p:ext uri="{BB962C8B-B14F-4D97-AF65-F5344CB8AC3E}">
        <p14:creationId xmlns:p14="http://schemas.microsoft.com/office/powerpoint/2010/main" val="105316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/>
              <a:t>The promise of IT and care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600"/>
              </a:spcAft>
              <a:buFont typeface="Arial" charset="0"/>
              <a:buChar char="•"/>
            </a:pPr>
            <a:r>
              <a:rPr lang="en-US" sz="3200" dirty="0"/>
              <a:t>Coordination is the act of organizing or integrating activities of two or more participants</a:t>
            </a:r>
          </a:p>
          <a:p>
            <a:pPr marL="342900" lvl="1" indent="-342900">
              <a:spcAft>
                <a:spcPts val="600"/>
              </a:spcAft>
              <a:buFont typeface="Arial" charset="0"/>
              <a:buChar char="•"/>
            </a:pPr>
            <a:r>
              <a:rPr lang="en-US" sz="3200" dirty="0"/>
              <a:t>Information technology helps organize and integrate all kinds of things in other sectors (project management, supply chain, social networks)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EHRs are now widespread. How about care coordination?</a:t>
            </a:r>
          </a:p>
        </p:txBody>
      </p:sp>
    </p:spTree>
    <p:extLst>
      <p:ext uri="{BB962C8B-B14F-4D97-AF65-F5344CB8AC3E}">
        <p14:creationId xmlns:p14="http://schemas.microsoft.com/office/powerpoint/2010/main" val="84887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Poll Question</a:t>
            </a:r>
            <a:endParaRPr lang="en-US" sz="6000" i="1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96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the next screen a poll question will appear.  You will have 30 seconds to select your answer.  Your individual answer </a:t>
            </a:r>
            <a:r>
              <a:rPr lang="en-US" u="sng" dirty="0"/>
              <a:t>will not </a:t>
            </a:r>
            <a:r>
              <a:rPr lang="en-US" dirty="0"/>
              <a:t>be shared.    </a:t>
            </a:r>
          </a:p>
        </p:txBody>
      </p:sp>
    </p:spTree>
    <p:extLst>
      <p:ext uri="{BB962C8B-B14F-4D97-AF65-F5344CB8AC3E}">
        <p14:creationId xmlns:p14="http://schemas.microsoft.com/office/powerpoint/2010/main" val="207294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/>
              <a:t>The reality of IT and care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19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3500" dirty="0"/>
              <a:t>Longitudinal care plans “do not exist”</a:t>
            </a:r>
            <a:r>
              <a:rPr lang="en-US" sz="26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en-US" sz="3500" dirty="0"/>
              <a:t>EHRs lack integrated care management software, care plans, and tracking ability</a:t>
            </a:r>
            <a:r>
              <a:rPr lang="en-US" sz="2600" baseline="30000" dirty="0"/>
              <a:t>2</a:t>
            </a:r>
            <a:endParaRPr lang="en-US" sz="2600" dirty="0"/>
          </a:p>
          <a:p>
            <a:pPr>
              <a:spcAft>
                <a:spcPts val="1200"/>
              </a:spcAft>
            </a:pPr>
            <a:r>
              <a:rPr lang="en-US" sz="3500" dirty="0"/>
              <a:t>Few coordination products are designed for physician-users</a:t>
            </a:r>
            <a:r>
              <a:rPr lang="en-US" sz="2600" baseline="30000" dirty="0">
                <a:solidFill>
                  <a:prstClr val="black"/>
                </a:solidFill>
              </a:rPr>
              <a:t>3</a:t>
            </a:r>
            <a:r>
              <a:rPr lang="en-US" dirty="0"/>
              <a:t> </a:t>
            </a:r>
          </a:p>
          <a:p>
            <a:pPr>
              <a:spcAft>
                <a:spcPts val="1200"/>
              </a:spcAft>
            </a:pPr>
            <a:r>
              <a:rPr lang="en-US" sz="3500" dirty="0"/>
              <a:t>Coordination products require changes in workflows and aren’t integrated with EHR</a:t>
            </a:r>
            <a:r>
              <a:rPr lang="en-US" sz="2600" baseline="30000" dirty="0">
                <a:solidFill>
                  <a:prstClr val="black"/>
                </a:solidFill>
              </a:rPr>
              <a:t>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57836"/>
            <a:ext cx="922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>
                <a:solidFill>
                  <a:schemeClr val="bg1">
                    <a:lumMod val="65000"/>
                  </a:schemeClr>
                </a:solidFill>
              </a:rPr>
              <a:t>1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Samal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et al. ,“A patient-centered longitudinal care plan: vision versus reality,” J Am Med Inform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Assoc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Vol. 21, No. 6, Nov-Dec 2014, pp. 1082-90. </a:t>
            </a:r>
            <a:endParaRPr lang="en-US" sz="1100" dirty="0"/>
          </a:p>
          <a:p>
            <a:r>
              <a:rPr lang="en-US" sz="11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O’Malley et al., “Electronic health records and support for primary care teamwork” J Am Med Inform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Assoc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Vol. 22, No. 2, Mar 2015, pp. 426-34.</a:t>
            </a:r>
          </a:p>
          <a:p>
            <a:r>
              <a:rPr lang="en-US" sz="1100" baseline="30000" dirty="0">
                <a:solidFill>
                  <a:schemeClr val="bg1">
                    <a:lumMod val="65000"/>
                  </a:schemeClr>
                </a:solidFill>
              </a:rPr>
              <a:t>3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Rudin et al., Knowledge gaps inhibit health IT development for coordinating complex patients' care, Am J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Manag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Care, Vol. 22, No. 9, Sept 2016, pp. e317-22.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84887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7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Series Purpose – for NCI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010400" cy="4572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Solicit opinions from four sectors of the community regarding problems in the quality of cancer care</a:t>
            </a:r>
          </a:p>
          <a:p>
            <a:pPr lvl="1" algn="l">
              <a:buFont typeface="Wingdings" pitchFamily="2" charset="2"/>
              <a:buChar char="§"/>
              <a:defRPr/>
            </a:pP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dirty="0"/>
              <a:t>researchers, clinicians, healthcare managers and care providers </a:t>
            </a:r>
            <a:endParaRPr lang="en-US" sz="2400" dirty="0">
              <a:ea typeface="ＭＳ Ｐゴシック" pitchFamily="34" charset="-128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Clinical case study identifies a clinical problem, conflict or dilemma.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Focus a research agenda on major underlying factors affecting  the processes of cancer care.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r="3130" b="124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/>
              <a:t>Verdict: Stuck in a rut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Photo via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Fotolia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/shujaa_777</a:t>
            </a:r>
          </a:p>
        </p:txBody>
      </p:sp>
    </p:spTree>
    <p:extLst>
      <p:ext uri="{BB962C8B-B14F-4D97-AF65-F5344CB8AC3E}">
        <p14:creationId xmlns:p14="http://schemas.microsoft.com/office/powerpoint/2010/main" val="848872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/>
              <a:t>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Incentives </a:t>
            </a:r>
          </a:p>
          <a:p>
            <a:pPr lvl="2">
              <a:buBlip>
                <a:blip r:embed="rId3"/>
              </a:buBlip>
            </a:pPr>
            <a:r>
              <a:rPr lang="en-US" sz="3200" dirty="0"/>
              <a:t> working on it (alternate payment models, ACOs)</a:t>
            </a:r>
          </a:p>
          <a:p>
            <a:r>
              <a:rPr lang="en-US" dirty="0"/>
              <a:t>Technical integration with EHRs</a:t>
            </a:r>
          </a:p>
          <a:p>
            <a:pPr lvl="2">
              <a:buBlip>
                <a:blip r:embed="rId3"/>
              </a:buBlip>
            </a:pPr>
            <a:r>
              <a:rPr lang="en-US" sz="3200" dirty="0"/>
              <a:t> working on it (technical standards </a:t>
            </a:r>
            <a:r>
              <a:rPr lang="en-US" sz="3200"/>
              <a:t>for interoperability)</a:t>
            </a:r>
            <a:endParaRPr lang="en-US" sz="3200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Let’s say we solve those problems – then what? </a:t>
            </a:r>
          </a:p>
          <a:p>
            <a:pPr marL="0" indent="0">
              <a:buNone/>
            </a:pPr>
            <a:r>
              <a:rPr lang="en-US" b="1" dirty="0"/>
              <a:t>Developers still don’t know what tools to build</a:t>
            </a:r>
          </a:p>
        </p:txBody>
      </p:sp>
    </p:spTree>
    <p:extLst>
      <p:ext uri="{BB962C8B-B14F-4D97-AF65-F5344CB8AC3E}">
        <p14:creationId xmlns:p14="http://schemas.microsoft.com/office/powerpoint/2010/main" val="8488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Poll Question</a:t>
            </a:r>
            <a:endParaRPr lang="en-US" sz="6000" i="1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96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the next screen a poll question will appear.  You will have 30 seconds to select your answer.  Your individual answer </a:t>
            </a:r>
            <a:r>
              <a:rPr lang="en-US" u="sng" dirty="0"/>
              <a:t>will not </a:t>
            </a:r>
            <a:r>
              <a:rPr lang="en-US" dirty="0"/>
              <a:t>be shared.    </a:t>
            </a:r>
          </a:p>
        </p:txBody>
      </p:sp>
    </p:spTree>
    <p:extLst>
      <p:ext uri="{BB962C8B-B14F-4D97-AF65-F5344CB8AC3E}">
        <p14:creationId xmlns:p14="http://schemas.microsoft.com/office/powerpoint/2010/main" val="892110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Poll Question</a:t>
            </a:r>
            <a:endParaRPr lang="en-US" sz="6000" i="1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96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the next screen a poll question will appear.  You will have 30 seconds to select your answer.  Your individual answer </a:t>
            </a:r>
            <a:r>
              <a:rPr lang="en-US" u="sng" dirty="0"/>
              <a:t>will not </a:t>
            </a:r>
            <a:r>
              <a:rPr lang="en-US" dirty="0"/>
              <a:t>be shared.    </a:t>
            </a:r>
          </a:p>
        </p:txBody>
      </p:sp>
    </p:spTree>
    <p:extLst>
      <p:ext uri="{BB962C8B-B14F-4D97-AF65-F5344CB8AC3E}">
        <p14:creationId xmlns:p14="http://schemas.microsoft.com/office/powerpoint/2010/main" val="2894818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 sz="4000" dirty="0"/>
              <a:t>The developer-user disconnect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08"/>
          <a:stretch/>
        </p:blipFill>
        <p:spPr>
          <a:xfrm>
            <a:off x="2286000" y="1230278"/>
            <a:ext cx="4521843" cy="55539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8872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Poll Question</a:t>
            </a:r>
            <a:endParaRPr lang="en-US" sz="6000" i="1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96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the next screen a poll question will appear.  You will have 30 seconds to select your answer.  Your individual answer </a:t>
            </a:r>
            <a:r>
              <a:rPr lang="en-US" u="sng" dirty="0"/>
              <a:t>will not </a:t>
            </a:r>
            <a:r>
              <a:rPr lang="en-US" dirty="0"/>
              <a:t>be shared.    </a:t>
            </a:r>
          </a:p>
        </p:txBody>
      </p:sp>
    </p:spTree>
    <p:extLst>
      <p:ext uri="{BB962C8B-B14F-4D97-AF65-F5344CB8AC3E}">
        <p14:creationId xmlns:p14="http://schemas.microsoft.com/office/powerpoint/2010/main" val="250570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needs are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Diverse users: primary care physician, specialists, nurses, patient, patient surrogate, care coordinators, social services…</a:t>
            </a:r>
          </a:p>
          <a:p>
            <a:r>
              <a:rPr lang="en-US" dirty="0"/>
              <a:t>Desired roles, responsibilities, control over decision-making vary by patient, team members</a:t>
            </a:r>
          </a:p>
          <a:p>
            <a:r>
              <a:rPr lang="en-US" dirty="0"/>
              <a:t>Team members change over time</a:t>
            </a:r>
          </a:p>
          <a:p>
            <a:r>
              <a:rPr lang="en-US" dirty="0"/>
              <a:t>Workflows may not be standardized</a:t>
            </a:r>
          </a:p>
        </p:txBody>
      </p:sp>
    </p:spTree>
    <p:extLst>
      <p:ext uri="{BB962C8B-B14F-4D97-AF65-F5344CB8AC3E}">
        <p14:creationId xmlns:p14="http://schemas.microsoft.com/office/powerpoint/2010/main" val="848872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6" b="92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 anchor="t"/>
          <a:lstStyle/>
          <a:p>
            <a:r>
              <a:rPr lang="en-US" sz="4000" dirty="0"/>
              <a:t>Developers need a target they can hit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Photo via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Fotolia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nenetus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15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/>
              <a:t>Why a care coordination framework?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describe what people do to coordinate care</a:t>
            </a:r>
          </a:p>
          <a:p>
            <a:r>
              <a:rPr lang="en-US" dirty="0"/>
              <a:t>Facilitate communication between developers and users</a:t>
            </a:r>
          </a:p>
          <a:p>
            <a:r>
              <a:rPr lang="en-US" dirty="0"/>
              <a:t>Help identify opportunities for using IT to improve care coordination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26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Framework: an anatomy of care coordination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8266004"/>
              </p:ext>
            </p:extLst>
          </p:nvPr>
        </p:nvGraphicFramePr>
        <p:xfrm>
          <a:off x="-457200" y="1600200"/>
          <a:ext cx="10134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22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922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Rudin and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Bates,“Let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the Left Hand Know what the Right is Doing: A Vision for Care Coordination and Electronic Health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Records,”J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Am Med Inform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Assoc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375765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77000" cy="4876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Understand the perspectives of researchers, clinicians, healthcare managers and care providers  with respect to problems in cancer care delivery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Learn conceptual, analytic, and practical approaches to understanding and addressing problems in cancer care delivery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Contribute to the development of NCI’s research agenda</a:t>
            </a:r>
          </a:p>
          <a:p>
            <a:pPr algn="l">
              <a:defRPr/>
            </a:pP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itle 7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For Participants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IT capabilities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171230"/>
              </p:ext>
            </p:extLst>
          </p:nvPr>
        </p:nvGraphicFramePr>
        <p:xfrm>
          <a:off x="304800" y="1600200"/>
          <a:ext cx="8610600" cy="5084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2200" dirty="0"/>
                        <a:t>Identify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Establish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Collaborate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Monitor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7725">
                <a:tc>
                  <a:txBody>
                    <a:bodyPr/>
                    <a:lstStyle/>
                    <a:p>
                      <a:r>
                        <a:rPr lang="en-US" sz="2200" dirty="0"/>
                        <a:t>Ability</a:t>
                      </a:r>
                      <a:r>
                        <a:rPr lang="en-US" sz="2200" baseline="0" dirty="0"/>
                        <a:t> to view all of a patient’s previous providers and role in care team</a:t>
                      </a:r>
                    </a:p>
                    <a:p>
                      <a:endParaRPr lang="en-US" sz="2200" baseline="0" dirty="0"/>
                    </a:p>
                    <a:p>
                      <a:endParaRPr lang="en-US" sz="2200" baseline="0" dirty="0"/>
                    </a:p>
                    <a:p>
                      <a:r>
                        <a:rPr lang="en-US" sz="2200" baseline="0" dirty="0"/>
                        <a:t>Decision support for whom to refer to</a:t>
                      </a:r>
                    </a:p>
                  </a:txBody>
                  <a:tcPr>
                    <a:solidFill>
                      <a:srgbClr val="C2C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Ability to request</a:t>
                      </a:r>
                      <a:r>
                        <a:rPr lang="en-US" sz="2200" baseline="0" dirty="0"/>
                        <a:t> a phone meeting that includes degree of urgency</a:t>
                      </a:r>
                    </a:p>
                    <a:p>
                      <a:endParaRPr lang="en-US" sz="2200" baseline="0" dirty="0"/>
                    </a:p>
                    <a:p>
                      <a:endParaRPr lang="en-US" sz="2200" baseline="0" dirty="0"/>
                    </a:p>
                    <a:p>
                      <a:r>
                        <a:rPr lang="en-US" sz="2200" baseline="0" dirty="0"/>
                        <a:t>Ability for physicians to set an “</a:t>
                      </a:r>
                      <a:r>
                        <a:rPr lang="en-US" sz="2200" baseline="0" dirty="0" err="1"/>
                        <a:t>interruptability</a:t>
                      </a:r>
                      <a:r>
                        <a:rPr lang="en-US" sz="2200" baseline="0" dirty="0"/>
                        <a:t>” status</a:t>
                      </a:r>
                      <a:endParaRPr lang="en-US" sz="2200" dirty="0"/>
                    </a:p>
                    <a:p>
                      <a:endParaRPr lang="en-US" sz="2200" dirty="0"/>
                    </a:p>
                  </a:txBody>
                  <a:tcPr>
                    <a:solidFill>
                      <a:srgbClr val="C2C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Asynchronous</a:t>
                      </a:r>
                      <a:r>
                        <a:rPr lang="en-US" sz="2200" baseline="0" dirty="0"/>
                        <a:t> messages (e.g., text, images, video message, multi-mode)</a:t>
                      </a:r>
                    </a:p>
                    <a:p>
                      <a:endParaRPr lang="en-US" sz="2200" baseline="0" dirty="0"/>
                    </a:p>
                    <a:p>
                      <a:endParaRPr lang="en-US" sz="2200" baseline="0" dirty="0"/>
                    </a:p>
                    <a:p>
                      <a:r>
                        <a:rPr lang="en-US" sz="2200" baseline="0" dirty="0"/>
                        <a:t>Synchronous messages (e.g., text chat, phone, video, multi-mode)</a:t>
                      </a:r>
                      <a:endParaRPr lang="en-US" sz="2200" dirty="0"/>
                    </a:p>
                  </a:txBody>
                  <a:tcPr>
                    <a:solidFill>
                      <a:srgbClr val="C2C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Ability to track</a:t>
                      </a:r>
                      <a:r>
                        <a:rPr lang="en-US" sz="2200" baseline="0" dirty="0"/>
                        <a:t> team member responsibility</a:t>
                      </a:r>
                    </a:p>
                    <a:p>
                      <a:endParaRPr lang="en-US" sz="2200" baseline="0" dirty="0"/>
                    </a:p>
                    <a:p>
                      <a:endParaRPr lang="en-US" sz="2200" baseline="0" dirty="0"/>
                    </a:p>
                    <a:p>
                      <a:endParaRPr lang="en-US" sz="2200" baseline="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“Dropping-the-baton”</a:t>
                      </a:r>
                      <a:r>
                        <a:rPr lang="en-US" sz="2200" baseline="0" dirty="0"/>
                        <a:t> alerts </a:t>
                      </a:r>
                      <a:endParaRPr lang="en-US" sz="2200" dirty="0"/>
                    </a:p>
                  </a:txBody>
                  <a:tcPr>
                    <a:solidFill>
                      <a:srgbClr val="C2C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626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/>
              <a:t>Application to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67 </a:t>
            </a:r>
            <a:r>
              <a:rPr lang="en-US" dirty="0" err="1"/>
              <a:t>yr</a:t>
            </a:r>
            <a:r>
              <a:rPr lang="en-US" dirty="0"/>
              <a:t> old post menopausal woman visits PCP for routine care and c/o symptoms consistent with depression.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PCP recommends a selective serotonin reuptake inhibitor for symptom relief.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PCP discovered in the medical record the patient had been treated for breast cancer 10 years earlier.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Prescription is delayed pending a telephone consultation with PCP and the patient’s oncologist.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week later, when the physicians connect, the discussion reveals, a potentially negative interaction of the selective serotonin uptake inhibitory with the earlier cancer therapy.</a:t>
            </a:r>
          </a:p>
        </p:txBody>
      </p:sp>
    </p:spTree>
    <p:extLst>
      <p:ext uri="{BB962C8B-B14F-4D97-AF65-F5344CB8AC3E}">
        <p14:creationId xmlns:p14="http://schemas.microsoft.com/office/powerpoint/2010/main" val="557156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case study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471161"/>
              </p:ext>
            </p:extLst>
          </p:nvPr>
        </p:nvGraphicFramePr>
        <p:xfrm>
          <a:off x="304800" y="1600200"/>
          <a:ext cx="8610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2200" dirty="0"/>
                        <a:t>Identify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Establish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Collaborate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Monitor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7725">
                <a:tc>
                  <a:txBody>
                    <a:bodyPr/>
                    <a:lstStyle/>
                    <a:p>
                      <a:r>
                        <a:rPr lang="en-US" sz="2200" dirty="0"/>
                        <a:t>Ability</a:t>
                      </a:r>
                      <a:r>
                        <a:rPr lang="en-US" sz="2200" baseline="0" dirty="0"/>
                        <a:t> for PCP to know if she needs to discuss with patient’s own oncologist or one more available</a:t>
                      </a:r>
                    </a:p>
                    <a:p>
                      <a:endParaRPr lang="en-US" sz="2200" baseline="0" dirty="0"/>
                    </a:p>
                    <a:p>
                      <a:r>
                        <a:rPr lang="en-US" sz="2200" baseline="0" dirty="0"/>
                        <a:t>Decision support for oncologist to provide documentation anticipating PCP request for info</a:t>
                      </a:r>
                    </a:p>
                  </a:txBody>
                  <a:tcPr>
                    <a:solidFill>
                      <a:srgbClr val="C2C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Ability to </a:t>
                      </a:r>
                      <a:r>
                        <a:rPr lang="en-US" sz="2200" b="0" baseline="0" dirty="0"/>
                        <a:t>include degree of urgency in request</a:t>
                      </a:r>
                    </a:p>
                    <a:p>
                      <a:endParaRPr lang="en-US" sz="2200" b="1" baseline="0" dirty="0"/>
                    </a:p>
                    <a:p>
                      <a:endParaRPr lang="en-US" sz="2200" b="1" baseline="0" dirty="0"/>
                    </a:p>
                    <a:p>
                      <a:endParaRPr lang="en-US" sz="2200" b="1" baseline="0" dirty="0"/>
                    </a:p>
                    <a:p>
                      <a:endParaRPr lang="en-US" sz="2200" b="0" baseline="0" dirty="0"/>
                    </a:p>
                    <a:p>
                      <a:r>
                        <a:rPr lang="en-US" sz="2200" b="0" baseline="0" dirty="0"/>
                        <a:t>Scheduling wizard to help find the soonest time slot for PCP, oncologist, and patient</a:t>
                      </a:r>
                      <a:endParaRPr lang="en-US" sz="2200" b="0" dirty="0"/>
                    </a:p>
                  </a:txBody>
                  <a:tcPr>
                    <a:solidFill>
                      <a:srgbClr val="C2C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Ability for PCP and oncologist  exchange secure messages within patient</a:t>
                      </a:r>
                      <a:r>
                        <a:rPr lang="en-US" sz="2200" b="0" baseline="0" dirty="0"/>
                        <a:t> note </a:t>
                      </a:r>
                      <a:r>
                        <a:rPr lang="en-US" sz="2200" b="0" baseline="0"/>
                        <a:t>in EHR</a:t>
                      </a:r>
                      <a:endParaRPr lang="en-US" sz="2200" b="0" baseline="0" dirty="0"/>
                    </a:p>
                    <a:p>
                      <a:endParaRPr lang="en-US" sz="2200" b="1" baseline="0" dirty="0"/>
                    </a:p>
                    <a:p>
                      <a:endParaRPr lang="en-US" sz="2200" b="1" baseline="0"/>
                    </a:p>
                    <a:p>
                      <a:r>
                        <a:rPr lang="en-US" sz="2200" b="1" baseline="0"/>
                        <a:t> </a:t>
                      </a:r>
                      <a:endParaRPr lang="en-US" sz="2200" b="1" baseline="0" dirty="0"/>
                    </a:p>
                  </a:txBody>
                  <a:tcPr>
                    <a:solidFill>
                      <a:srgbClr val="C2C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/>
                        <a:t>Ability for</a:t>
                      </a:r>
                      <a:r>
                        <a:rPr lang="en-US" sz="2200" b="0" baseline="0"/>
                        <a:t> p</a:t>
                      </a:r>
                      <a:r>
                        <a:rPr lang="en-US" sz="2200" b="0"/>
                        <a:t>atient to view in portal</a:t>
                      </a:r>
                      <a:r>
                        <a:rPr lang="en-US" sz="2200" b="0" baseline="0"/>
                        <a:t> that info request is waiting for a response</a:t>
                      </a:r>
                      <a:endParaRPr lang="en-US" sz="2200" b="0" baseline="0" dirty="0"/>
                    </a:p>
                    <a:p>
                      <a:endParaRPr lang="en-US" sz="2200" b="1"/>
                    </a:p>
                    <a:p>
                      <a:endParaRPr lang="en-US" sz="2200" b="1" dirty="0"/>
                    </a:p>
                    <a:p>
                      <a:r>
                        <a:rPr lang="en-US" sz="2200" b="0"/>
                        <a:t>Care manager</a:t>
                      </a:r>
                      <a:r>
                        <a:rPr lang="en-US" sz="2200" b="0" baseline="0"/>
                        <a:t> </a:t>
                      </a:r>
                      <a:r>
                        <a:rPr lang="en-US" sz="2200" b="0"/>
                        <a:t>is </a:t>
                      </a:r>
                      <a:r>
                        <a:rPr lang="en-US" sz="2200" b="0" dirty="0"/>
                        <a:t>alerted if </a:t>
                      </a:r>
                      <a:r>
                        <a:rPr lang="en-US" sz="2200" b="0" baseline="0" dirty="0"/>
                        <a:t> question </a:t>
                      </a:r>
                      <a:r>
                        <a:rPr lang="en-US" sz="2200" b="0" baseline="0"/>
                        <a:t>is unresolved </a:t>
                      </a:r>
                      <a:r>
                        <a:rPr lang="en-US" sz="2200" b="0" baseline="0" dirty="0"/>
                        <a:t>within a </a:t>
                      </a:r>
                      <a:r>
                        <a:rPr lang="en-US" sz="2200" b="0" baseline="0"/>
                        <a:t>specified time</a:t>
                      </a:r>
                      <a:endParaRPr lang="en-US" sz="2200" b="0" dirty="0"/>
                    </a:p>
                  </a:txBody>
                  <a:tcPr>
                    <a:solidFill>
                      <a:srgbClr val="C2C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7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263"/>
            <a:ext cx="9144000" cy="46187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Monitoring example (survivorship)</a:t>
            </a:r>
          </a:p>
        </p:txBody>
      </p:sp>
    </p:spTree>
    <p:extLst>
      <p:ext uri="{BB962C8B-B14F-4D97-AF65-F5344CB8AC3E}">
        <p14:creationId xmlns:p14="http://schemas.microsoft.com/office/powerpoint/2010/main" val="3058980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247"/>
            <a:ext cx="9144000" cy="46169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Monitoring example (survivorship)</a:t>
            </a:r>
          </a:p>
        </p:txBody>
      </p:sp>
    </p:spTree>
    <p:extLst>
      <p:ext uri="{BB962C8B-B14F-4D97-AF65-F5344CB8AC3E}">
        <p14:creationId xmlns:p14="http://schemas.microsoft.com/office/powerpoint/2010/main" val="2076787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425"/>
            <a:ext cx="9144000" cy="45195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Monitoring example (survivorship)</a:t>
            </a:r>
          </a:p>
        </p:txBody>
      </p:sp>
    </p:spTree>
    <p:extLst>
      <p:ext uri="{BB962C8B-B14F-4D97-AF65-F5344CB8AC3E}">
        <p14:creationId xmlns:p14="http://schemas.microsoft.com/office/powerpoint/2010/main" val="2076787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/>
              <a:t>Realizing the promise?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McGlynn</a:t>
            </a:r>
            <a:r>
              <a:rPr lang="en-US" dirty="0"/>
              <a:t> et al.</a:t>
            </a:r>
            <a:r>
              <a:rPr lang="en-US" sz="2600" baseline="30000" dirty="0"/>
              <a:t>1</a:t>
            </a:r>
            <a:r>
              <a:rPr lang="en-US" dirty="0"/>
              <a:t>: “It takes a system” to fundamentally improve quality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Requires significant work by health care professionals on front lines with patients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Requires engagement on the ground</a:t>
            </a:r>
          </a:p>
          <a:p>
            <a:endParaRPr lang="en-US" dirty="0"/>
          </a:p>
          <a:p>
            <a:r>
              <a:rPr lang="en-US" dirty="0"/>
              <a:t>Implications for IT and care coordination: Don’t wait for new incentives, interoperability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96390"/>
            <a:ext cx="922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>
                <a:solidFill>
                  <a:schemeClr val="bg1">
                    <a:lumMod val="65000"/>
                  </a:schemeClr>
                </a:solidFill>
              </a:rPr>
              <a:t>1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McGlynn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et al., “The Quest to Improve Quality Measurement Is Necessary but Not Sufficient,” JAMA Intern Med., Vol. 176, No. 12, 2016, pp. 1790-1791.</a:t>
            </a:r>
          </a:p>
        </p:txBody>
      </p:sp>
    </p:spTree>
    <p:extLst>
      <p:ext uri="{BB962C8B-B14F-4D97-AF65-F5344CB8AC3E}">
        <p14:creationId xmlns:p14="http://schemas.microsoft.com/office/powerpoint/2010/main" val="1118634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/>
              <a:t>Help developers help clinicians and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Structure: Create institutional structures for facilitating developer-user interaction</a:t>
            </a:r>
          </a:p>
          <a:p>
            <a:r>
              <a:rPr lang="en-US" dirty="0"/>
              <a:t>Process: Identify building blocks - core use cases and workflows that can be standardized and automated</a:t>
            </a:r>
          </a:p>
          <a:p>
            <a:r>
              <a:rPr lang="en-US" dirty="0"/>
              <a:t>Outcomes: Build, pilot, and persuade with evidence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86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Coauthor</a:t>
            </a:r>
          </a:p>
          <a:p>
            <a:pPr lvl="1"/>
            <a:r>
              <a:rPr lang="en-US" dirty="0"/>
              <a:t>David W. Bates, MD (Brigham and Women’s Hospital, Harvard)</a:t>
            </a:r>
          </a:p>
          <a:p>
            <a:r>
              <a:rPr lang="en-US" dirty="0"/>
              <a:t>Storyboards</a:t>
            </a:r>
          </a:p>
          <a:p>
            <a:pPr lvl="1"/>
            <a:r>
              <a:rPr lang="en-US" dirty="0"/>
              <a:t>Ann Partridge, MD (Dana Farber Cancer Institute)</a:t>
            </a:r>
          </a:p>
          <a:p>
            <a:pPr lvl="1"/>
            <a:r>
              <a:rPr lang="en-US" dirty="0"/>
              <a:t>Nancy Keating, MD (Brigham and Women’s Hospital, Harvard)</a:t>
            </a:r>
          </a:p>
          <a:p>
            <a:pPr lvl="1"/>
            <a:r>
              <a:rPr lang="en-US" dirty="0"/>
              <a:t>David W. Bates, MD (Brigham and Women’s Hospital, Harvard)</a:t>
            </a:r>
          </a:p>
          <a:p>
            <a:pPr lvl="1"/>
            <a:r>
              <a:rPr lang="en-US" dirty="0" err="1"/>
              <a:t>Dori</a:t>
            </a:r>
            <a:r>
              <a:rPr lang="en-US" dirty="0"/>
              <a:t> Walker, Graphics Designer (RAND)</a:t>
            </a:r>
          </a:p>
        </p:txBody>
      </p:sp>
    </p:spTree>
    <p:extLst>
      <p:ext uri="{BB962C8B-B14F-4D97-AF65-F5344CB8AC3E}">
        <p14:creationId xmlns:p14="http://schemas.microsoft.com/office/powerpoint/2010/main" val="2622163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6278562"/>
          </a:xfrm>
        </p:spPr>
        <p:txBody>
          <a:bodyPr/>
          <a:lstStyle/>
          <a:p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Thank You!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More Questions?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u="sng" dirty="0">
                <a:hlinkClick r:id="rId2"/>
              </a:rPr>
              <a:t>HCTcyberdiscussions@nih.gov</a:t>
            </a:r>
            <a:br>
              <a:rPr lang="en-US" altLang="en-US" sz="3200" dirty="0"/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Next Session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Thursday May 18, 2017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1:00PM- 2:30PM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Raymond U. Osarogiagbon, MD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Building a Multidisciplinary Bridge across the Quality Chasm in Thoracic Oncology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http://healthcaredelivery.cancer.gov/cyberseminars</a:t>
            </a:r>
            <a:r>
              <a:rPr lang="en-US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1266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CONTROL PANEL AND FULL SCREEN FEATURES</a:t>
            </a:r>
          </a:p>
        </p:txBody>
      </p:sp>
      <p:sp>
        <p:nvSpPr>
          <p:cNvPr id="8195" name="Content Placeholder 1"/>
          <p:cNvSpPr>
            <a:spLocks noGrp="1"/>
          </p:cNvSpPr>
          <p:nvPr>
            <p:ph idx="1"/>
          </p:nvPr>
        </p:nvSpPr>
        <p:spPr>
          <a:xfrm>
            <a:off x="690880" y="1584960"/>
            <a:ext cx="7914640" cy="914399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dirty="0"/>
              <a:t>A </a:t>
            </a:r>
            <a:r>
              <a:rPr lang="en-US" altLang="en-US" sz="1800" dirty="0" err="1"/>
              <a:t>GoToWebinar</a:t>
            </a:r>
            <a:r>
              <a:rPr lang="en-US" altLang="en-US" sz="1800" dirty="0"/>
              <a:t> control panel will appear in the upper right-hand corner of your computer screen once you’ve entered the meeting. </a:t>
            </a:r>
          </a:p>
        </p:txBody>
      </p:sp>
      <p:pic>
        <p:nvPicPr>
          <p:cNvPr id="4" name="Picture 3" descr="cid:image002.png@01D0502F.696EF9F0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-1" b="65330"/>
          <a:stretch/>
        </p:blipFill>
        <p:spPr bwMode="auto">
          <a:xfrm>
            <a:off x="6172200" y="2758442"/>
            <a:ext cx="2738119" cy="2255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0331" y="4008122"/>
            <a:ext cx="4659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To make the webinar full screen: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Click the blue window icon to toggle between full screen and window view. 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61448" y="3779520"/>
            <a:ext cx="1034552" cy="3894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70491" y="2524762"/>
            <a:ext cx="465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To expand the control panel: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Select the orange arrow button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61448" y="2936240"/>
            <a:ext cx="993912" cy="1930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3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Instructions – Q&amp;A session</a:t>
            </a:r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22224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If you would like to be unmuted and ask your question out loud, please click on the Raise Hand button (below the orange arrow) to be unmuted.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/>
              <a:t>If you would like to type in a question and have a staff member read it to the group, please type it into the “Questions” box.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80" y="3560854"/>
            <a:ext cx="2814320" cy="222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944870" y="4979670"/>
            <a:ext cx="246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cs typeface="Arial" pitchFamily="34" charset="0"/>
              </a:rPr>
              <a:t>Type question here and send to Staff</a:t>
            </a:r>
          </a:p>
        </p:txBody>
      </p:sp>
      <p:pic>
        <p:nvPicPr>
          <p:cNvPr id="9" name="Picture 8" descr="cid:image002.png@01D0502F.696EF9F0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3295" r="88025" b="75216"/>
          <a:stretch/>
        </p:blipFill>
        <p:spPr bwMode="auto">
          <a:xfrm>
            <a:off x="6835457" y="1489393"/>
            <a:ext cx="341313" cy="1762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146640" y="2783840"/>
            <a:ext cx="701040" cy="914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Instructions</a:t>
            </a:r>
          </a:p>
        </p:txBody>
      </p:sp>
      <p:sp>
        <p:nvSpPr>
          <p:cNvPr id="8195" name="Content Placeholder 1"/>
          <p:cNvSpPr>
            <a:spLocks noGrp="1"/>
          </p:cNvSpPr>
          <p:nvPr>
            <p:ph idx="1"/>
          </p:nvPr>
        </p:nvSpPr>
        <p:spPr>
          <a:xfrm>
            <a:off x="111760" y="1798321"/>
            <a:ext cx="5547360" cy="413512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/>
              <a:t>All lines will be in listen-only mode. If you have technical difficulties or questions during the webinar, </a:t>
            </a:r>
            <a:endParaRPr lang="en-US" altLang="en-US" sz="1600" dirty="0"/>
          </a:p>
          <a:p>
            <a:pPr lvl="1" eaLnBrk="1" hangingPunct="1">
              <a:spcBef>
                <a:spcPct val="0"/>
              </a:spcBef>
              <a:buFont typeface="Arial"/>
              <a:buChar char="•"/>
            </a:pPr>
            <a:r>
              <a:rPr lang="en-US" altLang="en-US" sz="1600" dirty="0"/>
              <a:t>please type into the “Questions” box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 typeface="+mj-lt"/>
              <a:buAutoNum type="arabicPeriod" startAt="2"/>
            </a:pPr>
            <a:r>
              <a:rPr lang="en-US" altLang="en-US" sz="1800" dirty="0"/>
              <a:t>If you need to view live closed captioning, please click on the link that will appear in the Chat box.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73" y="1624657"/>
            <a:ext cx="2875280" cy="22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6268720" y="3103227"/>
            <a:ext cx="254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cs typeface="Arial" pitchFamily="34" charset="0"/>
              </a:rPr>
              <a:t>Type question here and send to Staff</a:t>
            </a:r>
          </a:p>
        </p:txBody>
      </p:sp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02" y="4496454"/>
            <a:ext cx="2571751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6"/>
          <p:cNvSpPr txBox="1">
            <a:spLocks noChangeArrowheads="1"/>
          </p:cNvSpPr>
          <p:nvPr/>
        </p:nvSpPr>
        <p:spPr bwMode="auto">
          <a:xfrm>
            <a:off x="6433820" y="4926985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cs typeface="Arial" pitchFamily="34" charset="0"/>
              </a:rPr>
              <a:t>Closed captioning link will appear here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Poll Question</a:t>
            </a:r>
            <a:endParaRPr lang="en-US" sz="6000" i="1" dirty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96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the next screen a poll question will appear.  You will have 30 seconds to select your answer.  Your individual answer </a:t>
            </a:r>
            <a:r>
              <a:rPr lang="en-US" u="sng" dirty="0"/>
              <a:t>will not </a:t>
            </a:r>
            <a:r>
              <a:rPr lang="en-US" dirty="0"/>
              <a:t>be shared.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Review Case Study</a:t>
            </a:r>
            <a:endParaRPr lang="en-US" sz="3200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672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7"/>
          <p:cNvSpPr>
            <a:spLocks noChangeArrowheads="1"/>
          </p:cNvSpPr>
          <p:nvPr/>
        </p:nvSpPr>
        <p:spPr bwMode="auto">
          <a:xfrm>
            <a:off x="8534400" y="2667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75" y="20638"/>
            <a:ext cx="25114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07645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Comments on Case?</a:t>
            </a:r>
            <a:endParaRPr lang="en-US" sz="3200" i="1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Focusing the research lens on CAUTI prevention and communication_102915</Template>
  <TotalTime>2959</TotalTime>
  <Words>2014</Words>
  <Application>Microsoft Office PowerPoint</Application>
  <PresentationFormat>On-screen Show (4:3)</PresentationFormat>
  <Paragraphs>249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Calibri</vt:lpstr>
      <vt:lpstr>Wingdings</vt:lpstr>
      <vt:lpstr>3_Office Theme</vt:lpstr>
      <vt:lpstr>4_Office Theme</vt:lpstr>
      <vt:lpstr>5_Office Theme</vt:lpstr>
      <vt:lpstr>6_Office Theme</vt:lpstr>
      <vt:lpstr>7_Office Theme</vt:lpstr>
      <vt:lpstr>The presentation will begin shortly</vt:lpstr>
      <vt:lpstr>Series Purpose – for NCI</vt:lpstr>
      <vt:lpstr>For Participants</vt:lpstr>
      <vt:lpstr>CONTROL PANEL AND FULL SCREEN FEATURES</vt:lpstr>
      <vt:lpstr>Instructions – Q&amp;A session</vt:lpstr>
      <vt:lpstr>Instructions</vt:lpstr>
      <vt:lpstr>Poll Question</vt:lpstr>
      <vt:lpstr>Review Case Study</vt:lpstr>
      <vt:lpstr>Comments on Case?</vt:lpstr>
      <vt:lpstr>Let the left hand know what the right is doing</vt:lpstr>
      <vt:lpstr>PowerPoint Presentation</vt:lpstr>
      <vt:lpstr>Objectives</vt:lpstr>
      <vt:lpstr>Poll Question</vt:lpstr>
      <vt:lpstr>The need for innovation in care coordination</vt:lpstr>
      <vt:lpstr>The need for innovation in care coordination</vt:lpstr>
      <vt:lpstr>Poll Question</vt:lpstr>
      <vt:lpstr>The promise of IT and care coordination</vt:lpstr>
      <vt:lpstr>Poll Question</vt:lpstr>
      <vt:lpstr>The reality of IT and care coordination</vt:lpstr>
      <vt:lpstr>Verdict: Stuck in a rut</vt:lpstr>
      <vt:lpstr>Barriers</vt:lpstr>
      <vt:lpstr>Poll Question</vt:lpstr>
      <vt:lpstr>Poll Question</vt:lpstr>
      <vt:lpstr>The developer-user disconnect</vt:lpstr>
      <vt:lpstr>Poll Question</vt:lpstr>
      <vt:lpstr>Users needs are complex</vt:lpstr>
      <vt:lpstr>Developers need a target they can hit</vt:lpstr>
      <vt:lpstr>Why a care coordination framework?</vt:lpstr>
      <vt:lpstr>Framework: an anatomy of care coordination</vt:lpstr>
      <vt:lpstr>Examples of IT capabilities</vt:lpstr>
      <vt:lpstr>Application to case study</vt:lpstr>
      <vt:lpstr>Application to case study</vt:lpstr>
      <vt:lpstr>PowerPoint Presentation</vt:lpstr>
      <vt:lpstr>PowerPoint Presentation</vt:lpstr>
      <vt:lpstr>PowerPoint Presentation</vt:lpstr>
      <vt:lpstr>Realizing the promise?</vt:lpstr>
      <vt:lpstr>Help developers help clinicians and patients</vt:lpstr>
      <vt:lpstr>Acknowledgements</vt:lpstr>
      <vt:lpstr> Thank You! More Questions?  HCTcyberdiscussions@nih.gov  Next Session Thursday May 18, 2017 1:00PM- 2:30PM  Raymond U. Osarogiagbon, MD Building a Multidisciplinary Bridge across the Quality Chasm in Thoracic Oncology  http://healthcaredelivery.cancer.gov/cyberseminars/</vt:lpstr>
    </vt:vector>
  </TitlesOfParts>
  <Company>School of Nursing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Manojlovich, Milisa</dc:creator>
  <cp:lastModifiedBy>Chollette, Veronica (NIH/NCI) [E]</cp:lastModifiedBy>
  <cp:revision>385</cp:revision>
  <cp:lastPrinted>2017-02-01T14:59:19Z</cp:lastPrinted>
  <dcterms:created xsi:type="dcterms:W3CDTF">2016-01-12T20:56:24Z</dcterms:created>
  <dcterms:modified xsi:type="dcterms:W3CDTF">2017-02-01T17:24:31Z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