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7" r:id="rId3"/>
    <p:sldMasterId id="2147483670" r:id="rId4"/>
  </p:sldMasterIdLst>
  <p:notesMasterIdLst>
    <p:notesMasterId r:id="rId38"/>
  </p:notesMasterIdLst>
  <p:sldIdLst>
    <p:sldId id="722" r:id="rId5"/>
    <p:sldId id="723" r:id="rId6"/>
    <p:sldId id="724" r:id="rId7"/>
    <p:sldId id="725" r:id="rId8"/>
    <p:sldId id="726" r:id="rId9"/>
    <p:sldId id="727" r:id="rId10"/>
    <p:sldId id="728" r:id="rId11"/>
    <p:sldId id="718" r:id="rId12"/>
    <p:sldId id="717" r:id="rId13"/>
    <p:sldId id="733" r:id="rId14"/>
    <p:sldId id="565" r:id="rId15"/>
    <p:sldId id="742" r:id="rId16"/>
    <p:sldId id="743" r:id="rId17"/>
    <p:sldId id="740" r:id="rId18"/>
    <p:sldId id="741" r:id="rId19"/>
    <p:sldId id="759" r:id="rId20"/>
    <p:sldId id="744" r:id="rId21"/>
    <p:sldId id="745" r:id="rId22"/>
    <p:sldId id="746" r:id="rId23"/>
    <p:sldId id="747" r:id="rId24"/>
    <p:sldId id="748" r:id="rId25"/>
    <p:sldId id="749" r:id="rId26"/>
    <p:sldId id="751" r:id="rId27"/>
    <p:sldId id="753" r:id="rId28"/>
    <p:sldId id="752" r:id="rId29"/>
    <p:sldId id="755" r:id="rId30"/>
    <p:sldId id="750" r:id="rId31"/>
    <p:sldId id="754" r:id="rId32"/>
    <p:sldId id="756" r:id="rId33"/>
    <p:sldId id="760" r:id="rId34"/>
    <p:sldId id="731" r:id="rId35"/>
    <p:sldId id="657" r:id="rId36"/>
    <p:sldId id="720" r:id="rId3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FF0066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252" autoAdjust="0"/>
    <p:restoredTop sz="94660"/>
  </p:normalViewPr>
  <p:slideViewPr>
    <p:cSldViewPr>
      <p:cViewPr varScale="1">
        <p:scale>
          <a:sx n="116" d="100"/>
          <a:sy n="116" d="100"/>
        </p:scale>
        <p:origin x="102" y="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F5DB53-68AB-4342-A4FB-F3036313B7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5925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23A98A-10E2-4105-B9E1-9C7C34921A5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3AF4602-32FF-4E6E-9BFA-A2702176E35D}" type="slidenum">
              <a:rPr lang="en-GB" altLang="en-US" sz="1200"/>
              <a:pPr eaLnBrk="1" hangingPunct="1"/>
              <a:t>14</a:t>
            </a:fld>
            <a:endParaRPr lang="en-GB" altLang="en-US" sz="1200"/>
          </a:p>
        </p:txBody>
      </p:sp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9D08F7EA-6176-43B9-AE51-4B55752876F6}" type="slidenum">
              <a:rPr lang="en-GB" altLang="en-US" sz="1200"/>
              <a:pPr algn="r"/>
              <a:t>14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3AF4602-32FF-4E6E-9BFA-A2702176E35D}" type="slidenum">
              <a:rPr lang="en-GB" altLang="en-US" sz="1200"/>
              <a:pPr eaLnBrk="1" hangingPunct="1"/>
              <a:t>15</a:t>
            </a:fld>
            <a:endParaRPr lang="en-GB" altLang="en-US" sz="1200"/>
          </a:p>
        </p:txBody>
      </p:sp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9D08F7EA-6176-43B9-AE51-4B55752876F6}" type="slidenum">
              <a:rPr lang="en-GB" altLang="en-US" sz="1200"/>
              <a:pPr algn="r"/>
              <a:t>15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3AF4602-32FF-4E6E-9BFA-A2702176E35D}" type="slidenum">
              <a:rPr lang="en-GB" altLang="en-US" sz="1200"/>
              <a:pPr eaLnBrk="1" hangingPunct="1"/>
              <a:t>16</a:t>
            </a:fld>
            <a:endParaRPr lang="en-GB" altLang="en-US" sz="1200"/>
          </a:p>
        </p:txBody>
      </p:sp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9D08F7EA-6176-43B9-AE51-4B55752876F6}" type="slidenum">
              <a:rPr lang="en-GB" altLang="en-US" sz="1200"/>
              <a:pPr algn="r"/>
              <a:t>16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3AF4602-32FF-4E6E-9BFA-A2702176E35D}" type="slidenum">
              <a:rPr lang="en-GB" altLang="en-US" sz="1200"/>
              <a:pPr eaLnBrk="1" hangingPunct="1"/>
              <a:t>17</a:t>
            </a:fld>
            <a:endParaRPr lang="en-GB" altLang="en-US" sz="1200"/>
          </a:p>
        </p:txBody>
      </p:sp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9D08F7EA-6176-43B9-AE51-4B55752876F6}" type="slidenum">
              <a:rPr lang="en-GB" altLang="en-US" sz="1200"/>
              <a:pPr algn="r"/>
              <a:t>17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3AF4602-32FF-4E6E-9BFA-A2702176E35D}" type="slidenum">
              <a:rPr lang="en-GB" altLang="en-US" sz="1200"/>
              <a:pPr eaLnBrk="1" hangingPunct="1"/>
              <a:t>18</a:t>
            </a:fld>
            <a:endParaRPr lang="en-GB" altLang="en-US" sz="1200"/>
          </a:p>
        </p:txBody>
      </p:sp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9D08F7EA-6176-43B9-AE51-4B55752876F6}" type="slidenum">
              <a:rPr lang="en-GB" altLang="en-US" sz="1200"/>
              <a:pPr algn="r"/>
              <a:t>18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3AF4602-32FF-4E6E-9BFA-A2702176E35D}" type="slidenum">
              <a:rPr lang="en-GB" altLang="en-US" sz="1200"/>
              <a:pPr eaLnBrk="1" hangingPunct="1"/>
              <a:t>19</a:t>
            </a:fld>
            <a:endParaRPr lang="en-GB" altLang="en-US" sz="1200"/>
          </a:p>
        </p:txBody>
      </p:sp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9D08F7EA-6176-43B9-AE51-4B55752876F6}" type="slidenum">
              <a:rPr lang="en-GB" altLang="en-US" sz="1200"/>
              <a:pPr algn="r"/>
              <a:t>19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3AF4602-32FF-4E6E-9BFA-A2702176E35D}" type="slidenum">
              <a:rPr lang="en-GB" altLang="en-US" sz="1200"/>
              <a:pPr eaLnBrk="1" hangingPunct="1"/>
              <a:t>20</a:t>
            </a:fld>
            <a:endParaRPr lang="en-GB" altLang="en-US" sz="1200"/>
          </a:p>
        </p:txBody>
      </p:sp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9D08F7EA-6176-43B9-AE51-4B55752876F6}" type="slidenum">
              <a:rPr lang="en-GB" altLang="en-US" sz="1200"/>
              <a:pPr algn="r"/>
              <a:t>20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3AF4602-32FF-4E6E-9BFA-A2702176E35D}" type="slidenum">
              <a:rPr lang="en-GB" altLang="en-US" sz="1200"/>
              <a:pPr eaLnBrk="1" hangingPunct="1"/>
              <a:t>21</a:t>
            </a:fld>
            <a:endParaRPr lang="en-GB" altLang="en-US" sz="1200"/>
          </a:p>
        </p:txBody>
      </p:sp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9D08F7EA-6176-43B9-AE51-4B55752876F6}" type="slidenum">
              <a:rPr lang="en-GB" altLang="en-US" sz="1200"/>
              <a:pPr algn="r"/>
              <a:t>21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3AF4602-32FF-4E6E-9BFA-A2702176E35D}" type="slidenum">
              <a:rPr lang="en-GB" altLang="en-US" sz="1200"/>
              <a:pPr eaLnBrk="1" hangingPunct="1"/>
              <a:t>22</a:t>
            </a:fld>
            <a:endParaRPr lang="en-GB" altLang="en-US" sz="1200"/>
          </a:p>
        </p:txBody>
      </p:sp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9D08F7EA-6176-43B9-AE51-4B55752876F6}" type="slidenum">
              <a:rPr lang="en-GB" altLang="en-US" sz="1200"/>
              <a:pPr algn="r"/>
              <a:t>22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3AF4602-32FF-4E6E-9BFA-A2702176E35D}" type="slidenum">
              <a:rPr lang="en-GB" altLang="en-US" sz="1200"/>
              <a:pPr eaLnBrk="1" hangingPunct="1"/>
              <a:t>24</a:t>
            </a:fld>
            <a:endParaRPr lang="en-GB" altLang="en-US" sz="1200"/>
          </a:p>
        </p:txBody>
      </p:sp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9D08F7EA-6176-43B9-AE51-4B55752876F6}" type="slidenum">
              <a:rPr lang="en-GB" altLang="en-US" sz="1200"/>
              <a:pPr algn="r"/>
              <a:t>24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56451F-A77A-4404-837C-2A00907115A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3AF4602-32FF-4E6E-9BFA-A2702176E35D}" type="slidenum">
              <a:rPr lang="en-GB" altLang="en-US" sz="1200"/>
              <a:pPr eaLnBrk="1" hangingPunct="1"/>
              <a:t>25</a:t>
            </a:fld>
            <a:endParaRPr lang="en-GB" altLang="en-US" sz="1200"/>
          </a:p>
        </p:txBody>
      </p:sp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9D08F7EA-6176-43B9-AE51-4B55752876F6}" type="slidenum">
              <a:rPr lang="en-GB" altLang="en-US" sz="1200"/>
              <a:pPr algn="r"/>
              <a:t>25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3AF4602-32FF-4E6E-9BFA-A2702176E35D}" type="slidenum">
              <a:rPr lang="en-GB" altLang="en-US" sz="1200"/>
              <a:pPr eaLnBrk="1" hangingPunct="1"/>
              <a:t>26</a:t>
            </a:fld>
            <a:endParaRPr lang="en-GB" altLang="en-US" sz="1200"/>
          </a:p>
        </p:txBody>
      </p:sp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9D08F7EA-6176-43B9-AE51-4B55752876F6}" type="slidenum">
              <a:rPr lang="en-GB" altLang="en-US" sz="1200"/>
              <a:pPr algn="r"/>
              <a:t>26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3AF4602-32FF-4E6E-9BFA-A2702176E35D}" type="slidenum">
              <a:rPr lang="en-GB" altLang="en-US" sz="1200"/>
              <a:pPr eaLnBrk="1" hangingPunct="1"/>
              <a:t>27</a:t>
            </a:fld>
            <a:endParaRPr lang="en-GB" altLang="en-US" sz="1200"/>
          </a:p>
        </p:txBody>
      </p:sp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9D08F7EA-6176-43B9-AE51-4B55752876F6}" type="slidenum">
              <a:rPr lang="en-GB" altLang="en-US" sz="1200"/>
              <a:pPr algn="r"/>
              <a:t>27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3AF4602-32FF-4E6E-9BFA-A2702176E35D}" type="slidenum">
              <a:rPr lang="en-GB" altLang="en-US" sz="1200"/>
              <a:pPr eaLnBrk="1" hangingPunct="1"/>
              <a:t>28</a:t>
            </a:fld>
            <a:endParaRPr lang="en-GB" altLang="en-US" sz="1200"/>
          </a:p>
        </p:txBody>
      </p:sp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9D08F7EA-6176-43B9-AE51-4B55752876F6}" type="slidenum">
              <a:rPr lang="en-GB" altLang="en-US" sz="1200"/>
              <a:pPr algn="r"/>
              <a:t>28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3AF4602-32FF-4E6E-9BFA-A2702176E35D}" type="slidenum">
              <a:rPr lang="en-GB" altLang="en-US" sz="1200"/>
              <a:pPr eaLnBrk="1" hangingPunct="1"/>
              <a:t>29</a:t>
            </a:fld>
            <a:endParaRPr lang="en-GB" altLang="en-US" sz="1200"/>
          </a:p>
        </p:txBody>
      </p:sp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9D08F7EA-6176-43B9-AE51-4B55752876F6}" type="slidenum">
              <a:rPr lang="en-GB" altLang="en-US" sz="1200"/>
              <a:pPr algn="r"/>
              <a:t>29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3AF4602-32FF-4E6E-9BFA-A2702176E35D}" type="slidenum">
              <a:rPr lang="en-GB" altLang="en-US" sz="1200"/>
              <a:pPr eaLnBrk="1" hangingPunct="1"/>
              <a:t>30</a:t>
            </a:fld>
            <a:endParaRPr lang="en-GB" altLang="en-US" sz="1200"/>
          </a:p>
        </p:txBody>
      </p:sp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9D08F7EA-6176-43B9-AE51-4B55752876F6}" type="slidenum">
              <a:rPr lang="en-GB" altLang="en-US" sz="1200"/>
              <a:pPr algn="r"/>
              <a:t>30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3AF4602-32FF-4E6E-9BFA-A2702176E35D}" type="slidenum">
              <a:rPr lang="en-GB" altLang="en-US" sz="1200"/>
              <a:pPr eaLnBrk="1" hangingPunct="1"/>
              <a:t>31</a:t>
            </a:fld>
            <a:endParaRPr lang="en-GB" altLang="en-US" sz="1200"/>
          </a:p>
        </p:txBody>
      </p:sp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9D08F7EA-6176-43B9-AE51-4B55752876F6}" type="slidenum">
              <a:rPr lang="en-GB" altLang="en-US" sz="1200"/>
              <a:pPr algn="r"/>
              <a:t>31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ED40FD-AD59-4B80-A8AB-A22CCEE2F9B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459DD9-C07A-0F4A-BE38-5AFB42BB2A68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5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77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B5197EB-C303-4DD6-81F2-AC2B2C00AC4D}" type="slidenum">
              <a:rPr lang="en-GB" altLang="en-US" sz="1200"/>
              <a:pPr eaLnBrk="1" hangingPunct="1"/>
              <a:t>9</a:t>
            </a:fld>
            <a:endParaRPr lang="en-GB" altLang="en-US" sz="1200"/>
          </a:p>
        </p:txBody>
      </p:sp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E8099DA1-5F81-492E-8205-9C1F13EA299E}" type="slidenum">
              <a:rPr lang="en-GB" altLang="en-US" sz="1200"/>
              <a:pPr algn="r"/>
              <a:t>9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3AF4602-32FF-4E6E-9BFA-A2702176E35D}" type="slidenum">
              <a:rPr lang="en-GB" altLang="en-US" sz="1200"/>
              <a:pPr eaLnBrk="1" hangingPunct="1"/>
              <a:t>10</a:t>
            </a:fld>
            <a:endParaRPr lang="en-GB" altLang="en-US" sz="1200"/>
          </a:p>
        </p:txBody>
      </p:sp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9D08F7EA-6176-43B9-AE51-4B55752876F6}" type="slidenum">
              <a:rPr lang="en-GB" altLang="en-US" sz="1200"/>
              <a:pPr algn="r"/>
              <a:t>10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3AF4602-32FF-4E6E-9BFA-A2702176E35D}" type="slidenum">
              <a:rPr lang="en-GB" altLang="en-US" sz="1200"/>
              <a:pPr eaLnBrk="1" hangingPunct="1"/>
              <a:t>11</a:t>
            </a:fld>
            <a:endParaRPr lang="en-GB" altLang="en-US" sz="1200"/>
          </a:p>
        </p:txBody>
      </p:sp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9D08F7EA-6176-43B9-AE51-4B55752876F6}" type="slidenum">
              <a:rPr lang="en-GB" altLang="en-US" sz="1200"/>
              <a:pPr algn="r"/>
              <a:t>11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3AF4602-32FF-4E6E-9BFA-A2702176E35D}" type="slidenum">
              <a:rPr lang="en-GB" altLang="en-US" sz="1200"/>
              <a:pPr eaLnBrk="1" hangingPunct="1"/>
              <a:t>12</a:t>
            </a:fld>
            <a:endParaRPr lang="en-GB" altLang="en-US" sz="1200"/>
          </a:p>
        </p:txBody>
      </p:sp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9D08F7EA-6176-43B9-AE51-4B55752876F6}" type="slidenum">
              <a:rPr lang="en-GB" altLang="en-US" sz="1200"/>
              <a:pPr algn="r"/>
              <a:t>12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3AF4602-32FF-4E6E-9BFA-A2702176E35D}" type="slidenum">
              <a:rPr lang="en-GB" altLang="en-US" sz="1200"/>
              <a:pPr eaLnBrk="1" hangingPunct="1"/>
              <a:t>13</a:t>
            </a:fld>
            <a:endParaRPr lang="en-GB" altLang="en-US" sz="1200"/>
          </a:p>
        </p:txBody>
      </p:sp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9D08F7EA-6176-43B9-AE51-4B55752876F6}" type="slidenum">
              <a:rPr lang="en-GB" altLang="en-US" sz="1200"/>
              <a:pPr algn="r"/>
              <a:t>13</a:t>
            </a:fld>
            <a:endParaRPr lang="en-GB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E0656-697A-473F-AA7E-42D15CF50E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111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1E1024-B69C-420A-BCE9-C47FF9A4E37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483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1764-27B4-481E-8B97-4E12A210BCE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7340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435B8-69D0-4DAC-A96A-F9343B7ACC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170EB-1D5A-4136-86BF-3DA6CB5A5F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886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FE60-4EE1-415F-BE1B-E3FBC99CD1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4512-60E2-4D64-83EA-D739226679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785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9681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621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435B8-69D0-4DAC-A96A-F9343B7ACC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170EB-1D5A-4136-86BF-3DA6CB5A5F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7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CA3BD-8088-4998-8DB2-F44FD6516B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448AB-7BB8-4EE5-94BA-0292A9F0FE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947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435B8-69D0-4DAC-A96A-F9343B7ACC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170EB-1D5A-4136-86BF-3DA6CB5A5F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39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CA3BD-8088-4998-8DB2-F44FD6516B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448AB-7BB8-4EE5-94BA-0292A9F0FE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4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9565AF-F45D-448E-B50E-C3D1BB18AC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5093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6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8647114" y="6486144"/>
            <a:ext cx="307975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Calibri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Calibri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Calibri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426633"/>
            <a:ext cx="816559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28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EC8BF-73AF-4FD9-A633-040ADC2B956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5786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5CECC7-2ABD-4CDF-84D0-7E14C31DDF7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8956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F58850-06ED-4184-B79C-DFF01C80C59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405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49388F-DBE7-438C-92EF-18A45358F2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6072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8B0547-DE29-4A83-81F0-4E6CF5A38F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2946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B137A2-BB85-4A57-8320-4945780644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875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23A779-A983-41F8-885E-3CE748C3266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5038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EE9C6F-C9B4-421F-AC38-61CEFA8F3DC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501E9B-5B7F-41D3-ACE7-04FA313F1150}" type="datetimeFigureOut">
              <a:rPr lang="en-US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11/9/2017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96C185-CCED-4A56-AD1A-93380F615176}" type="slidenum">
              <a:rPr lang="en-US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0645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501E9B-5B7F-41D3-ACE7-04FA313F1150}" type="datetimeFigureOut">
              <a:rPr lang="en-US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11/9/2017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96C185-CCED-4A56-AD1A-93380F615176}" type="slidenum">
              <a:rPr lang="en-US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6257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501E9B-5B7F-41D3-ACE7-04FA313F1150}" type="datetimeFigureOut">
              <a:rPr lang="en-US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11/9/2017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96C185-CCED-4A56-AD1A-93380F615176}" type="slidenum">
              <a:rPr lang="en-US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5490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inberg.northwestern.edu/faculty-profiles/az/profile.html?xid=27452" TargetMode="External"/><Relationship Id="rId2" Type="http://schemas.openxmlformats.org/officeDocument/2006/relationships/hyperlink" Target="http://www.feinberg.northwestern.edu/faculty-profiles/az/profile.html?xid=27453" TargetMode="Externa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HCTcyberdiscussions@nih.gov" TargetMode="Externa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hyperlink" Target="https://kclpure.kcl.ac.uk/portal/nick.sevdalis.html" TargetMode="Externa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7"/>
          <p:cNvSpPr>
            <a:spLocks noChangeArrowheads="1"/>
          </p:cNvSpPr>
          <p:nvPr/>
        </p:nvSpPr>
        <p:spPr bwMode="auto">
          <a:xfrm>
            <a:off x="8534400" y="26670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prstClr val="black"/>
              </a:solidFill>
              <a:latin typeface="Calibri"/>
              <a:ea typeface="+mn-ea"/>
              <a:cs typeface="Arial" charset="0"/>
            </a:endParaRPr>
          </a:p>
        </p:txBody>
      </p:sp>
      <p:sp>
        <p:nvSpPr>
          <p:cNvPr id="2053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2076450"/>
          </a:xfrm>
        </p:spPr>
        <p:txBody>
          <a:bodyPr/>
          <a:lstStyle/>
          <a:p>
            <a:r>
              <a:rPr lang="en-US" b="1" dirty="0">
                <a:ea typeface="ＭＳ Ｐゴシック" pitchFamily="34" charset="-128"/>
              </a:rPr>
              <a:t>The presentation will begin shortly</a:t>
            </a:r>
            <a:endParaRPr lang="en-US" sz="3200" b="1" i="1" dirty="0">
              <a:ea typeface="ＭＳ Ｐゴシック" pitchFamily="34" charset="-128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600" b="1" dirty="0">
                <a:ea typeface="ＭＳ Ｐゴシック" pitchFamily="34" charset="-128"/>
              </a:rPr>
              <a:t>Division of Cancer Control and Population Sciences</a:t>
            </a:r>
          </a:p>
          <a:p>
            <a:pPr>
              <a:defRPr/>
            </a:pPr>
            <a:r>
              <a:rPr lang="en-US" sz="1600" b="1" dirty="0">
                <a:ea typeface="ＭＳ Ｐゴシック" pitchFamily="34" charset="-128"/>
              </a:rPr>
              <a:t>Healthcare Delivery Program</a:t>
            </a:r>
          </a:p>
          <a:p>
            <a:pPr>
              <a:defRPr/>
            </a:pPr>
            <a:endParaRPr lang="en-US" sz="1600" dirty="0">
              <a:ea typeface="ＭＳ Ｐゴシック" pitchFamily="34" charset="-128"/>
            </a:endParaRPr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2575" y="20638"/>
            <a:ext cx="251142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id:image002.png@01D11241.05F177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5280599"/>
            <a:ext cx="3667125" cy="61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National Cancer Institute, Division of Cancer Control and Population Scienc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4724400" cy="79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399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6" descr="small CLAHR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676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228600" y="1340768"/>
            <a:ext cx="873588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sz="3000" b="1" dirty="0">
                <a:solidFill>
                  <a:srgbClr val="FF0000"/>
                </a:solidFill>
              </a:rPr>
              <a:t>Disclosures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66700" y="1988840"/>
            <a:ext cx="8659688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kern="0" dirty="0">
                <a:ea typeface="Calibri"/>
                <a:cs typeface="Times New Roman"/>
              </a:rPr>
              <a:t>Research infrastructure funding through the National Institute for Health Research (NIHR) and King’s Health Partners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GB" sz="2000" kern="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kern="0" dirty="0">
                <a:ea typeface="Calibri"/>
                <a:cs typeface="Times New Roman"/>
              </a:rPr>
              <a:t>Research project funding through the NIHR, Economic and Social Research Council, JDRF, Sanofi Pasteur, Urology Foundation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GB" sz="2000" i="1" kern="0" dirty="0">
              <a:solidFill>
                <a:srgbClr val="FF0000"/>
              </a:solidFill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kern="0" dirty="0">
                <a:cs typeface="Times New Roman"/>
              </a:rPr>
              <a:t>Chief Editor, </a:t>
            </a:r>
            <a:r>
              <a:rPr lang="en-GB" sz="2000" i="1" kern="0" dirty="0">
                <a:cs typeface="Times New Roman"/>
              </a:rPr>
              <a:t>BMJ Simulation &amp; Technology Enhanced Learning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GB" sz="2000" kern="0" dirty="0"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kern="0" dirty="0">
                <a:cs typeface="Times New Roman"/>
              </a:rPr>
              <a:t>Director, London Safety &amp; Training Solutions ltd 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304800"/>
            <a:ext cx="2005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272" y="304800"/>
            <a:ext cx="105816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00399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304800"/>
            <a:ext cx="2005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 descr="small CLAHR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676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228600" y="1447800"/>
            <a:ext cx="86106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sz="3200" b="1" dirty="0">
                <a:solidFill>
                  <a:srgbClr val="FF0000"/>
                </a:solidFill>
              </a:rPr>
              <a:t>Talk outline  </a:t>
            </a:r>
            <a:r>
              <a:rPr lang="en-GB" altLang="en-US" sz="2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467544" y="2214679"/>
            <a:ext cx="828092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+mn-lt"/>
              </a:rPr>
              <a:t>Why should we care about assessing teams in cancer care?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alt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+mn-lt"/>
              </a:rPr>
              <a:t>Introduction of an instrument: MDT-</a:t>
            </a:r>
            <a:r>
              <a:rPr lang="en-GB" altLang="en-US" sz="2000" dirty="0" err="1">
                <a:latin typeface="+mn-lt"/>
              </a:rPr>
              <a:t>MODe</a:t>
            </a:r>
            <a:r>
              <a:rPr lang="en-GB" altLang="en-US" sz="2000" dirty="0">
                <a:latin typeface="+mn-lt"/>
              </a:rPr>
              <a:t> 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+mn-lt"/>
              </a:rPr>
              <a:t>Rationale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+mn-lt"/>
              </a:rPr>
              <a:t>Elements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+mn-lt"/>
              </a:rPr>
              <a:t>Learning curve 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+mn-lt"/>
              </a:rPr>
              <a:t>Sample applications &amp; findings  </a:t>
            </a:r>
          </a:p>
          <a:p>
            <a:pPr lvl="1" indent="0">
              <a:defRPr/>
            </a:pPr>
            <a:endParaRPr lang="en-GB" alt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+mn-lt"/>
              </a:rPr>
              <a:t>Reflections: what can team assessment in cancer care tell us?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alt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+mn-lt"/>
              </a:rPr>
              <a:t>Discussion </a:t>
            </a:r>
            <a:endParaRPr lang="en-GB" alt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272" y="304800"/>
            <a:ext cx="105816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83149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304800"/>
            <a:ext cx="2005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 descr="small CLAHR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676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228600" y="1447800"/>
            <a:ext cx="86106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sz="3200" b="1" dirty="0">
                <a:solidFill>
                  <a:srgbClr val="FF0000"/>
                </a:solidFill>
              </a:rPr>
              <a:t>Getting the terms right</a:t>
            </a:r>
            <a:endParaRPr lang="en-GB" altLang="en-US" sz="2000" b="1" dirty="0">
              <a:solidFill>
                <a:srgbClr val="FF0000"/>
              </a:solidFill>
            </a:endParaRPr>
          </a:p>
        </p:txBody>
      </p:sp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467544" y="2060848"/>
            <a:ext cx="8208912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GB" altLang="en-US" sz="2000" b="1" dirty="0">
                <a:latin typeface="+mn-lt"/>
              </a:rPr>
              <a:t>MDT:</a:t>
            </a:r>
            <a:r>
              <a:rPr lang="en-GB" altLang="en-US" sz="2000" dirty="0">
                <a:latin typeface="+mn-lt"/>
              </a:rPr>
              <a:t>  A group of people of different health-care disciplines, which meets together at a given time (whether physically in one place, or by video or teleconferencing) to discuss a given patient and who are each able to contribute independently to the diagnostic and treatment decisions about the patient</a:t>
            </a:r>
          </a:p>
          <a:p>
            <a:pPr>
              <a:defRPr/>
            </a:pPr>
            <a:endParaRPr lang="en-GB" altLang="en-US" sz="2000" dirty="0">
              <a:solidFill>
                <a:srgbClr val="FF0000"/>
              </a:solidFill>
              <a:latin typeface="+mn-lt"/>
            </a:endParaRPr>
          </a:p>
          <a:p>
            <a:pPr>
              <a:defRPr/>
            </a:pPr>
            <a:r>
              <a:rPr lang="en-GB" altLang="en-US" sz="2000" b="1" dirty="0">
                <a:latin typeface="+mn-lt"/>
              </a:rPr>
              <a:t>MDT members: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+mn-lt"/>
              </a:rPr>
              <a:t>Chair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+mn-lt"/>
              </a:rPr>
              <a:t>Physicians: surgeons, oncologists, radiologists, pathologists, other physicians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+mn-lt"/>
              </a:rPr>
              <a:t>Nurses: clinical nurse specialists (specialised in Ca care)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+mn-lt"/>
              </a:rPr>
              <a:t>Allied health professionals: social workers, dieticians, others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+mn-lt"/>
              </a:rPr>
              <a:t>Coordinator: administrator (documentation, data collection)</a:t>
            </a:r>
          </a:p>
          <a:p>
            <a:pPr>
              <a:defRPr/>
            </a:pPr>
            <a:endParaRPr lang="en-GB" altLang="en-US" sz="2000" dirty="0">
              <a:solidFill>
                <a:srgbClr val="FF0000"/>
              </a:solidFill>
              <a:latin typeface="+mn-lt"/>
            </a:endParaRPr>
          </a:p>
          <a:p>
            <a:pPr>
              <a:defRPr/>
            </a:pPr>
            <a:endParaRPr lang="en-GB" altLang="en-US" sz="2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272" y="304800"/>
            <a:ext cx="105816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706494" y="6432895"/>
            <a:ext cx="22413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charset="0"/>
              <a:buNone/>
            </a:pPr>
            <a:r>
              <a:rPr lang="en-GB" altLang="en-US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Department of Health, 2004</a:t>
            </a:r>
          </a:p>
        </p:txBody>
      </p:sp>
    </p:spTree>
    <p:extLst>
      <p:ext uri="{BB962C8B-B14F-4D97-AF65-F5344CB8AC3E}">
        <p14:creationId xmlns:p14="http://schemas.microsoft.com/office/powerpoint/2010/main" val="257669072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304800"/>
            <a:ext cx="2005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 descr="small CLAHR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676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228600" y="1447800"/>
            <a:ext cx="86106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sz="3200" b="1" dirty="0">
                <a:solidFill>
                  <a:srgbClr val="FF0000"/>
                </a:solidFill>
              </a:rPr>
              <a:t>Getting the terms right</a:t>
            </a:r>
            <a:endParaRPr lang="en-GB" altLang="en-US" sz="2000" b="1" dirty="0">
              <a:solidFill>
                <a:srgbClr val="FF0000"/>
              </a:solidFill>
            </a:endParaRPr>
          </a:p>
        </p:txBody>
      </p:sp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467544" y="2060848"/>
            <a:ext cx="8371656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GB" altLang="en-US" sz="2000" b="1" dirty="0">
                <a:latin typeface="+mn-lt"/>
              </a:rPr>
              <a:t>MDT:</a:t>
            </a:r>
            <a:r>
              <a:rPr lang="en-GB" altLang="en-US" sz="2000" dirty="0">
                <a:latin typeface="+mn-lt"/>
              </a:rPr>
              <a:t>  A group of people of </a:t>
            </a:r>
            <a:r>
              <a:rPr lang="en-GB" altLang="en-US" sz="2000" b="1" dirty="0">
                <a:solidFill>
                  <a:srgbClr val="0000FF"/>
                </a:solidFill>
                <a:latin typeface="+mn-lt"/>
              </a:rPr>
              <a:t>different health-care disciplines</a:t>
            </a:r>
            <a:r>
              <a:rPr lang="en-GB" altLang="en-US" sz="2000" dirty="0">
                <a:latin typeface="+mn-lt"/>
              </a:rPr>
              <a:t>, which </a:t>
            </a:r>
            <a:r>
              <a:rPr lang="en-GB" altLang="en-US" sz="2000" b="1" dirty="0">
                <a:solidFill>
                  <a:srgbClr val="0000FF"/>
                </a:solidFill>
                <a:latin typeface="+mn-lt"/>
              </a:rPr>
              <a:t>meets together at a given time</a:t>
            </a:r>
            <a:r>
              <a:rPr lang="en-GB" altLang="en-US" sz="2000" b="1" dirty="0">
                <a:latin typeface="+mn-lt"/>
              </a:rPr>
              <a:t> </a:t>
            </a:r>
            <a:r>
              <a:rPr lang="en-GB" altLang="en-US" sz="2000" dirty="0">
                <a:latin typeface="+mn-lt"/>
              </a:rPr>
              <a:t>(whether physically in one place, or by video or teleconferencing) to discuss a given patient and who are </a:t>
            </a:r>
            <a:r>
              <a:rPr lang="en-GB" altLang="en-US" sz="2000" b="1" dirty="0">
                <a:solidFill>
                  <a:srgbClr val="0000FF"/>
                </a:solidFill>
                <a:latin typeface="+mn-lt"/>
              </a:rPr>
              <a:t>each able to contribute independently</a:t>
            </a:r>
            <a:r>
              <a:rPr lang="en-GB" altLang="en-US" sz="2000" dirty="0">
                <a:latin typeface="+mn-lt"/>
              </a:rPr>
              <a:t> to the diagnostic and treatment decisions about the patient</a:t>
            </a:r>
          </a:p>
          <a:p>
            <a:pPr>
              <a:defRPr/>
            </a:pPr>
            <a:endParaRPr lang="en-GB" altLang="en-US" sz="2000" dirty="0">
              <a:solidFill>
                <a:srgbClr val="FF0000"/>
              </a:solidFill>
              <a:latin typeface="+mn-lt"/>
            </a:endParaRPr>
          </a:p>
          <a:p>
            <a:pPr>
              <a:defRPr/>
            </a:pPr>
            <a:r>
              <a:rPr lang="en-GB" altLang="en-US" sz="2000" b="1" dirty="0">
                <a:latin typeface="+mn-lt"/>
              </a:rPr>
              <a:t>MDT members: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+mn-lt"/>
              </a:rPr>
              <a:t>Chair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+mn-lt"/>
              </a:rPr>
              <a:t>Physicians: surgeons, oncologists, radiologists, pathologists, other physicians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+mn-lt"/>
              </a:rPr>
              <a:t>Nurses: clinical nurse specialists (specialised in Ca care)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+mn-lt"/>
              </a:rPr>
              <a:t>Allied health professionals: social workers, dieticians, others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+mn-lt"/>
              </a:rPr>
              <a:t>Coordinator: administrator (documentation, data collection)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altLang="en-US" sz="2000" dirty="0">
              <a:latin typeface="+mn-lt"/>
            </a:endParaRPr>
          </a:p>
          <a:p>
            <a:pPr>
              <a:defRPr/>
            </a:pPr>
            <a:endParaRPr lang="en-GB" altLang="en-US" sz="2000" dirty="0">
              <a:solidFill>
                <a:srgbClr val="FF0000"/>
              </a:solidFill>
              <a:latin typeface="+mn-lt"/>
            </a:endParaRPr>
          </a:p>
          <a:p>
            <a:pPr>
              <a:defRPr/>
            </a:pPr>
            <a:endParaRPr lang="en-GB" altLang="en-US" sz="2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272" y="304800"/>
            <a:ext cx="105816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706494" y="6432895"/>
            <a:ext cx="22413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charset="0"/>
              <a:buNone/>
            </a:pPr>
            <a:r>
              <a:rPr lang="en-GB" altLang="en-US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Department of Health, 2004</a:t>
            </a:r>
          </a:p>
        </p:txBody>
      </p:sp>
    </p:spTree>
    <p:extLst>
      <p:ext uri="{BB962C8B-B14F-4D97-AF65-F5344CB8AC3E}">
        <p14:creationId xmlns:p14="http://schemas.microsoft.com/office/powerpoint/2010/main" val="64951548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0768" y="3042958"/>
            <a:ext cx="2677221" cy="3815041"/>
          </a:xfrm>
          <a:prstGeom prst="rect">
            <a:avLst/>
          </a:prstGeom>
          <a:noFill/>
          <a:ln w="22225">
            <a:solidFill>
              <a:srgbClr val="008000"/>
            </a:solidFill>
            <a:miter lim="800000"/>
            <a:headEnd/>
            <a:tailEnd/>
          </a:ln>
          <a:effectLst/>
        </p:spPr>
      </p:pic>
      <p:pic>
        <p:nvPicPr>
          <p:cNvPr id="1638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304800"/>
            <a:ext cx="2005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 descr="small CLAHRC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676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228600" y="1447800"/>
            <a:ext cx="86106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sz="3200" b="1" dirty="0">
                <a:solidFill>
                  <a:srgbClr val="FF0000"/>
                </a:solidFill>
              </a:rPr>
              <a:t>Why MDT assessment?</a:t>
            </a:r>
            <a:endParaRPr lang="en-GB" altLang="en-US" sz="2000" b="1" dirty="0">
              <a:solidFill>
                <a:srgbClr val="FF0000"/>
              </a:solidFill>
            </a:endParaRPr>
          </a:p>
        </p:txBody>
      </p:sp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467544" y="2060848"/>
            <a:ext cx="590465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+mn-lt"/>
              </a:rPr>
              <a:t>Clinically: </a:t>
            </a:r>
          </a:p>
          <a:p>
            <a:pPr marL="1085850" lvl="1" indent="-342900">
              <a:buFont typeface="Wingdings" panose="05000000000000000000" pitchFamily="2" charset="2"/>
              <a:buChar char="ü"/>
              <a:defRPr/>
            </a:pPr>
            <a:r>
              <a:rPr lang="en-GB" altLang="en-US" sz="2000" dirty="0">
                <a:latin typeface="+mn-lt"/>
              </a:rPr>
              <a:t>Strong policy drive for MDT-driven treatment </a:t>
            </a:r>
          </a:p>
          <a:p>
            <a:pPr marL="1085850" lvl="1" indent="-342900">
              <a:buFont typeface="Wingdings" panose="05000000000000000000" pitchFamily="2" charset="2"/>
              <a:buChar char="ü"/>
              <a:defRPr/>
            </a:pPr>
            <a:r>
              <a:rPr lang="en-GB" altLang="en-US" sz="2000" dirty="0">
                <a:latin typeface="+mn-lt"/>
              </a:rPr>
              <a:t>In both Ca &amp; non-malignant disease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alt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+mn-lt"/>
              </a:rPr>
              <a:t>Example: Current policy drive in England</a:t>
            </a:r>
          </a:p>
          <a:p>
            <a:pPr marL="1085850" lvl="1" indent="-342900">
              <a:buFont typeface="Wingdings" panose="05000000000000000000" pitchFamily="2" charset="2"/>
              <a:buChar char="ü"/>
              <a:defRPr/>
            </a:pPr>
            <a:r>
              <a:rPr lang="en-GB" altLang="en-US" sz="2000" dirty="0">
                <a:latin typeface="+mn-lt"/>
              </a:rPr>
              <a:t>96 recommendations</a:t>
            </a:r>
          </a:p>
          <a:p>
            <a:pPr marL="1085850" lvl="1" indent="-342900">
              <a:buFont typeface="Wingdings" panose="05000000000000000000" pitchFamily="2" charset="2"/>
              <a:buChar char="ü"/>
              <a:defRPr/>
            </a:pPr>
            <a:r>
              <a:rPr lang="en-GB" altLang="en-US" sz="2000" dirty="0">
                <a:latin typeface="+mn-lt"/>
              </a:rPr>
              <a:t>3 on MDTs </a:t>
            </a:r>
          </a:p>
          <a:p>
            <a:pPr marL="1085850" lvl="1" indent="-342900">
              <a:buFont typeface="Wingdings" panose="05000000000000000000" pitchFamily="2" charset="2"/>
              <a:buChar char="ü"/>
              <a:defRPr/>
            </a:pPr>
            <a:r>
              <a:rPr lang="en-GB" altLang="en-US" sz="2000" dirty="0">
                <a:latin typeface="+mn-lt"/>
              </a:rPr>
              <a:t>Rec. No 38: </a:t>
            </a:r>
            <a:r>
              <a:rPr lang="en-GB" altLang="en-US" sz="2000" dirty="0">
                <a:solidFill>
                  <a:srgbClr val="FF0000"/>
                </a:solidFill>
                <a:latin typeface="+mn-lt"/>
              </a:rPr>
              <a:t>MDTs should be should be supported to use </a:t>
            </a:r>
            <a:r>
              <a:rPr lang="en-GB" altLang="en-US" sz="2000" i="1" u="sng" dirty="0">
                <a:solidFill>
                  <a:srgbClr val="FF0000"/>
                </a:solidFill>
                <a:latin typeface="+mn-lt"/>
              </a:rPr>
              <a:t>validated tools</a:t>
            </a:r>
            <a:r>
              <a:rPr lang="en-GB" altLang="en-US" sz="2000" dirty="0">
                <a:solidFill>
                  <a:srgbClr val="FF0000"/>
                </a:solidFill>
                <a:latin typeface="+mn-lt"/>
              </a:rPr>
              <a:t> to self assess and improve their effectiveness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272" y="304800"/>
            <a:ext cx="105816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6048164" y="3776133"/>
            <a:ext cx="648072" cy="752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46258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304800"/>
            <a:ext cx="2005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 descr="small CLAHR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676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228600" y="1447800"/>
            <a:ext cx="86106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sz="3200" b="1" dirty="0">
                <a:solidFill>
                  <a:srgbClr val="FF0000"/>
                </a:solidFill>
              </a:rPr>
              <a:t>Why MDT assessment?</a:t>
            </a:r>
            <a:endParaRPr lang="en-GB" altLang="en-US" sz="2000" b="1" dirty="0">
              <a:solidFill>
                <a:srgbClr val="FF0000"/>
              </a:solidFill>
            </a:endParaRPr>
          </a:p>
        </p:txBody>
      </p:sp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467544" y="2060848"/>
            <a:ext cx="813690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+mn-lt"/>
              </a:rPr>
              <a:t>Scientifically: </a:t>
            </a:r>
          </a:p>
          <a:p>
            <a:pPr marL="1085850" lvl="1" indent="-342900">
              <a:buFont typeface="Wingdings" panose="05000000000000000000" pitchFamily="2" charset="2"/>
              <a:buChar char="ü"/>
              <a:defRPr/>
            </a:pPr>
            <a:r>
              <a:rPr lang="en-GB" altLang="en-US" sz="2000" dirty="0">
                <a:latin typeface="+mn-lt"/>
              </a:rPr>
              <a:t>Having a MDT in place does not mean all its benefits are achieved consistently </a:t>
            </a:r>
          </a:p>
          <a:p>
            <a:pPr marL="1085850" lvl="1" indent="-342900">
              <a:buFont typeface="Wingdings" panose="05000000000000000000" pitchFamily="2" charset="2"/>
              <a:buChar char="ü"/>
              <a:defRPr/>
            </a:pPr>
            <a:r>
              <a:rPr lang="en-GB" altLang="en-US" sz="2000" dirty="0">
                <a:latin typeface="+mn-lt"/>
              </a:rPr>
              <a:t>Effectiveness of team-based interventions depends on quality of their implementation </a:t>
            </a:r>
          </a:p>
          <a:p>
            <a:pPr marL="1085850" lvl="1" indent="-342900">
              <a:buFont typeface="Wingdings" panose="05000000000000000000" pitchFamily="2" charset="2"/>
              <a:buChar char="ü"/>
              <a:defRPr/>
            </a:pPr>
            <a:r>
              <a:rPr lang="en-GB" altLang="en-US" sz="2000" dirty="0">
                <a:latin typeface="+mn-lt"/>
              </a:rPr>
              <a:t>Concept of </a:t>
            </a:r>
            <a:r>
              <a:rPr lang="en-GB" altLang="en-US" sz="2000" i="1" u="sng" dirty="0">
                <a:solidFill>
                  <a:srgbClr val="FF0000"/>
                </a:solidFill>
                <a:latin typeface="+mn-lt"/>
              </a:rPr>
              <a:t>implementation fidelity</a:t>
            </a:r>
            <a:r>
              <a:rPr lang="en-GB" altLang="en-US" sz="2000" dirty="0">
                <a:solidFill>
                  <a:srgbClr val="FF0000"/>
                </a:solidFill>
                <a:latin typeface="+mn-lt"/>
              </a:rPr>
              <a:t>: is an intervention delivered as intended? </a:t>
            </a:r>
          </a:p>
          <a:p>
            <a:pPr marL="1085850" lvl="1" indent="-342900">
              <a:buFont typeface="Wingdings" panose="05000000000000000000" pitchFamily="2" charset="2"/>
              <a:buChar char="ü"/>
              <a:defRPr/>
            </a:pPr>
            <a:r>
              <a:rPr lang="en-GB" altLang="en-US" sz="2000" dirty="0">
                <a:latin typeface="+mn-lt"/>
              </a:rPr>
              <a:t>Question: do human factors impact on MDT effectiveness?</a:t>
            </a:r>
            <a:endParaRPr lang="en-GB" altLang="en-US" sz="2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272" y="304800"/>
            <a:ext cx="105816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25144"/>
            <a:ext cx="4608004" cy="1891146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70116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304800"/>
            <a:ext cx="2005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 descr="small CLAHR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676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272" y="304800"/>
            <a:ext cx="105816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63920" y="1700808"/>
            <a:ext cx="81845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 your opinion what factors affect the performance of multidisciplinary cancer care teams?  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US" dirty="0"/>
              <a:t> </a:t>
            </a:r>
            <a:endParaRPr lang="en-GB" dirty="0"/>
          </a:p>
          <a:p>
            <a:r>
              <a:rPr lang="en-US" dirty="0"/>
              <a:t>a)       	Access to proper imaging and histopathological 	information</a:t>
            </a:r>
            <a:endParaRPr lang="en-GB" dirty="0"/>
          </a:p>
          <a:p>
            <a:r>
              <a:rPr lang="en-US" dirty="0"/>
              <a:t>b)        Consideration of co-morbidities</a:t>
            </a:r>
            <a:endParaRPr lang="en-GB" dirty="0"/>
          </a:p>
          <a:p>
            <a:r>
              <a:rPr lang="en-US" dirty="0"/>
              <a:t>c)        Open and equal contribution of team members</a:t>
            </a:r>
            <a:endParaRPr lang="en-GB" dirty="0"/>
          </a:p>
          <a:p>
            <a:r>
              <a:rPr lang="en-US" dirty="0"/>
              <a:t>d)        Patient preferences</a:t>
            </a:r>
            <a:endParaRPr lang="en-GB" dirty="0"/>
          </a:p>
          <a:p>
            <a:r>
              <a:rPr lang="en-US" dirty="0"/>
              <a:t>e)        All the above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03504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304800"/>
            <a:ext cx="2005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 descr="small CLAHR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676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228600" y="1447800"/>
            <a:ext cx="861060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sz="2800" b="1" dirty="0">
                <a:solidFill>
                  <a:srgbClr val="FF0000"/>
                </a:solidFill>
              </a:rPr>
              <a:t>MDTs impact on care </a:t>
            </a:r>
          </a:p>
        </p:txBody>
      </p:sp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467544" y="2060848"/>
            <a:ext cx="81369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+mn-lt"/>
              </a:rPr>
              <a:t>We reviewed 37 studies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+mn-lt"/>
              </a:rPr>
              <a:t>MDTs changed treatment plan in 2-52% of cases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272" y="304800"/>
            <a:ext cx="105816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653136"/>
            <a:ext cx="5927502" cy="2043489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59265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304800"/>
            <a:ext cx="2005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 descr="small CLAHR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676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228600" y="1447800"/>
            <a:ext cx="861060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sz="2800" b="1" dirty="0">
                <a:solidFill>
                  <a:srgbClr val="FF0000"/>
                </a:solidFill>
              </a:rPr>
              <a:t>But MDTs are affected by human factors</a:t>
            </a:r>
          </a:p>
        </p:txBody>
      </p:sp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467544" y="2060848"/>
            <a:ext cx="813690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+mn-lt"/>
              </a:rPr>
              <a:t>We reviewed 37 studies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+mn-lt"/>
              </a:rPr>
              <a:t>MDTs changed treatment plan in 2-52% of cases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rgbClr val="FF0000"/>
                </a:solidFill>
                <a:latin typeface="+mn-lt"/>
              </a:rPr>
              <a:t>Decision making largely driven by physicians &amp; biomedical information regarding the </a:t>
            </a:r>
            <a:r>
              <a:rPr lang="en-GB" altLang="en-US" sz="2000" dirty="0" err="1">
                <a:solidFill>
                  <a:srgbClr val="FF0000"/>
                </a:solidFill>
                <a:latin typeface="+mn-lt"/>
              </a:rPr>
              <a:t>tumor</a:t>
            </a:r>
            <a:endParaRPr lang="en-GB" altLang="en-US" sz="2000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rgbClr val="FF0000"/>
                </a:solidFill>
                <a:latin typeface="+mn-lt"/>
              </a:rPr>
              <a:t>Nurses largely silent; psychosocial elements of care &amp; patient preferences not covered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rgbClr val="FF0000"/>
                </a:solidFill>
                <a:latin typeface="+mn-lt"/>
              </a:rPr>
              <a:t>Poor </a:t>
            </a:r>
            <a:r>
              <a:rPr lang="en-GB" altLang="en-US" sz="2000" dirty="0" err="1">
                <a:solidFill>
                  <a:srgbClr val="FF0000"/>
                </a:solidFill>
                <a:latin typeface="+mn-lt"/>
              </a:rPr>
              <a:t>teamworking</a:t>
            </a:r>
            <a:r>
              <a:rPr lang="en-GB" altLang="en-US" sz="2000" dirty="0">
                <a:solidFill>
                  <a:srgbClr val="FF0000"/>
                </a:solidFill>
                <a:latin typeface="+mn-lt"/>
              </a:rPr>
              <a:t> &amp; leadership </a:t>
            </a:r>
            <a:r>
              <a:rPr lang="en-GB" altLang="en-US" sz="20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 poor information coverage </a:t>
            </a:r>
            <a:r>
              <a:rPr lang="en-GB" altLang="en-US" sz="2000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272" y="304800"/>
            <a:ext cx="105816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653136"/>
            <a:ext cx="5927502" cy="2043489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07986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304800"/>
            <a:ext cx="2005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 descr="small CLAHR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676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228600" y="1447800"/>
            <a:ext cx="861060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sz="2800" b="1" dirty="0">
                <a:solidFill>
                  <a:srgbClr val="FF0000"/>
                </a:solidFill>
              </a:rPr>
              <a:t>Assessing the ‘human element’ of Ca MDTs</a:t>
            </a:r>
          </a:p>
        </p:txBody>
      </p:sp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311892" y="1953150"/>
            <a:ext cx="5052196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b="1" dirty="0">
                <a:latin typeface="+mn-lt"/>
              </a:rPr>
              <a:t>What do MDTs do?</a:t>
            </a:r>
          </a:p>
          <a:p>
            <a:pPr marL="1085850" lvl="1" indent="-342900">
              <a:buFont typeface="Wingdings" panose="05000000000000000000" pitchFamily="2" charset="2"/>
              <a:buChar char="ü"/>
              <a:defRPr/>
            </a:pPr>
            <a:r>
              <a:rPr lang="en-GB" altLang="en-US" sz="2000" dirty="0">
                <a:latin typeface="+mn-lt"/>
              </a:rPr>
              <a:t>Process information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alt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b="1" dirty="0">
                <a:latin typeface="+mn-lt"/>
              </a:rPr>
              <a:t>What do they need to process that information?</a:t>
            </a:r>
          </a:p>
          <a:p>
            <a:pPr marL="1085850" lvl="1" indent="-342900">
              <a:buFont typeface="Wingdings" panose="05000000000000000000" pitchFamily="2" charset="2"/>
              <a:buChar char="ü"/>
              <a:defRPr/>
            </a:pPr>
            <a:r>
              <a:rPr lang="en-GB" altLang="en-US" sz="2000" dirty="0">
                <a:latin typeface="+mn-lt"/>
              </a:rPr>
              <a:t>Information needs to be available</a:t>
            </a:r>
          </a:p>
          <a:p>
            <a:pPr marL="1085850" lvl="1" indent="-342900">
              <a:buFont typeface="Wingdings" panose="05000000000000000000" pitchFamily="2" charset="2"/>
              <a:buChar char="ü"/>
              <a:defRPr/>
            </a:pPr>
            <a:r>
              <a:rPr lang="en-GB" altLang="en-US" sz="2000" dirty="0">
                <a:latin typeface="+mn-lt"/>
              </a:rPr>
              <a:t>Information needs to be reviewed by the whole team (discussed as needed)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altLang="en-US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Hence, </a:t>
            </a:r>
            <a:r>
              <a:rPr lang="en-GB" altLang="en-US" sz="2000" b="1" dirty="0"/>
              <a:t>2 major components in the assessment:</a:t>
            </a:r>
          </a:p>
          <a:p>
            <a:pPr marL="1085850" lvl="1" indent="-342900">
              <a:buFont typeface="Wingdings" panose="05000000000000000000" pitchFamily="2" charset="2"/>
              <a:buChar char="ü"/>
              <a:defRPr/>
            </a:pPr>
            <a:r>
              <a:rPr lang="en-GB" altLang="en-US" sz="2000" dirty="0"/>
              <a:t>Quality of information </a:t>
            </a:r>
          </a:p>
          <a:p>
            <a:pPr marL="1085850" lvl="1" indent="-342900">
              <a:buFont typeface="Wingdings" panose="05000000000000000000" pitchFamily="2" charset="2"/>
              <a:buChar char="ü"/>
              <a:defRPr/>
            </a:pPr>
            <a:r>
              <a:rPr lang="en-GB" altLang="en-US" sz="2000" dirty="0"/>
              <a:t>Quality of team-members’ contributions </a:t>
            </a:r>
            <a:endParaRPr lang="en-GB" altLang="en-US" sz="2000" dirty="0"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272" y="304800"/>
            <a:ext cx="105816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427" y="2996952"/>
            <a:ext cx="3259086" cy="1565785"/>
          </a:xfrm>
          <a:prstGeom prst="rect">
            <a:avLst/>
          </a:prstGeom>
          <a:noFill/>
          <a:ln w="254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36541" y="5229200"/>
            <a:ext cx="3346230" cy="72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62546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6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7"/>
          <p:cNvSpPr>
            <a:spLocks noChangeArrowheads="1"/>
          </p:cNvSpPr>
          <p:nvPr/>
        </p:nvSpPr>
        <p:spPr bwMode="auto">
          <a:xfrm>
            <a:off x="8534400" y="26670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prstClr val="black"/>
              </a:solidFill>
              <a:latin typeface="Calibri"/>
              <a:ea typeface="+mn-ea"/>
              <a:cs typeface="Arial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2575" y="20638"/>
            <a:ext cx="251142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itle 7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Series Purpose – for NCI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19100" y="1828800"/>
            <a:ext cx="8305800" cy="45720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Solicit multidisciplinary input on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team functioning and teamwork processes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in cancer care.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Build upon the 2015 initiative between NCI and ASCO to apply the science of team-based care to oncology. 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Focus a research program to support continuous improvement of cancer care by facilitating the dissemination and integration of this knowledge into practice.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bg1">
                  <a:lumMod val="50000"/>
                </a:schemeClr>
              </a:solidFill>
              <a:ea typeface="ＭＳ Ｐゴシック" pitchFamily="34" charset="-128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830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304800"/>
            <a:ext cx="2005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 descr="small CLAHR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676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228600" y="1447800"/>
            <a:ext cx="86106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sz="3200" b="1" dirty="0">
                <a:solidFill>
                  <a:srgbClr val="FF0000"/>
                </a:solidFill>
              </a:rPr>
              <a:t>Behavioural markers approach </a:t>
            </a:r>
            <a:endParaRPr lang="en-GB" altLang="en-US" sz="2000" b="1" dirty="0">
              <a:solidFill>
                <a:srgbClr val="FF0000"/>
              </a:solidFill>
            </a:endParaRPr>
          </a:p>
        </p:txBody>
      </p:sp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228600" y="2214679"/>
            <a:ext cx="311926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+mn-lt"/>
              </a:rPr>
              <a:t>Identify relevant behaviours / skills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alt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+mn-lt"/>
              </a:rPr>
              <a:t>Define them, </a:t>
            </a:r>
            <a:r>
              <a:rPr lang="en-GB" altLang="en-US" sz="2000" dirty="0" err="1">
                <a:latin typeface="+mn-lt"/>
              </a:rPr>
              <a:t>incl</a:t>
            </a:r>
            <a:r>
              <a:rPr lang="en-GB" altLang="en-US" sz="2000" dirty="0">
                <a:latin typeface="+mn-lt"/>
              </a:rPr>
              <a:t> exemplar demonstrations of these skills 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alt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+mn-lt"/>
              </a:rPr>
              <a:t>Attach the demonstrations to a numerical scale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alt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+mn-lt"/>
              </a:rPr>
              <a:t>Well-established technique </a:t>
            </a:r>
            <a:endParaRPr lang="en-GB" alt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272" y="304800"/>
            <a:ext cx="105816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4188" y="1501204"/>
            <a:ext cx="1978078" cy="42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146766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304800"/>
            <a:ext cx="2005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 descr="small CLAHR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676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228600" y="1447800"/>
            <a:ext cx="86106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sz="3200" b="1" dirty="0">
                <a:solidFill>
                  <a:srgbClr val="FF0000"/>
                </a:solidFill>
              </a:rPr>
              <a:t>Behavioural markers approach </a:t>
            </a:r>
            <a:endParaRPr lang="en-GB" altLang="en-US" sz="2000" b="1" dirty="0">
              <a:solidFill>
                <a:srgbClr val="FF0000"/>
              </a:solidFill>
            </a:endParaRPr>
          </a:p>
        </p:txBody>
      </p:sp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228600" y="2214679"/>
            <a:ext cx="311926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+mn-lt"/>
              </a:rPr>
              <a:t>Identify relevant behaviours / skills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alt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+mn-lt"/>
              </a:rPr>
              <a:t>Define them, </a:t>
            </a:r>
            <a:r>
              <a:rPr lang="en-GB" altLang="en-US" sz="2000" dirty="0" err="1">
                <a:latin typeface="+mn-lt"/>
              </a:rPr>
              <a:t>incl</a:t>
            </a:r>
            <a:r>
              <a:rPr lang="en-GB" altLang="en-US" sz="2000" dirty="0">
                <a:latin typeface="+mn-lt"/>
              </a:rPr>
              <a:t> exemplar demonstrations of these skills 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alt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+mn-lt"/>
              </a:rPr>
              <a:t>Attach the demonstrations to a numerical scale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alt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+mn-lt"/>
              </a:rPr>
              <a:t>Well-established technique </a:t>
            </a:r>
            <a:endParaRPr lang="en-GB" alt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272" y="304800"/>
            <a:ext cx="105816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4188" y="1501204"/>
            <a:ext cx="1978078" cy="42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284314" y="2031231"/>
            <a:ext cx="32319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i="0" dirty="0">
                <a:solidFill>
                  <a:srgbClr val="0000FF"/>
                </a:solidFill>
                <a:latin typeface="Arial Narrow" pitchFamily="34" charset="0"/>
              </a:rPr>
              <a:t>Assessing quality of information </a:t>
            </a:r>
            <a:endParaRPr lang="en-GB" sz="1800" i="0" dirty="0"/>
          </a:p>
        </p:txBody>
      </p:sp>
      <p:sp>
        <p:nvSpPr>
          <p:cNvPr id="12" name="Rectangle 11"/>
          <p:cNvSpPr/>
          <p:nvPr/>
        </p:nvSpPr>
        <p:spPr>
          <a:xfrm>
            <a:off x="3347758" y="4415281"/>
            <a:ext cx="3486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b="1" i="0" dirty="0">
                <a:solidFill>
                  <a:srgbClr val="C00000"/>
                </a:solidFill>
                <a:latin typeface="Arial Narrow" pitchFamily="34" charset="0"/>
              </a:rPr>
              <a:t>Assessing  quality of contributions</a:t>
            </a:r>
            <a:endParaRPr lang="en-GB" sz="1800" i="0" dirty="0">
              <a:solidFill>
                <a:srgbClr val="C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85362"/>
            <a:ext cx="4456139" cy="177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Arrow 14"/>
          <p:cNvSpPr/>
          <p:nvPr/>
        </p:nvSpPr>
        <p:spPr bwMode="auto">
          <a:xfrm rot="5400000">
            <a:off x="6204333" y="2314765"/>
            <a:ext cx="477671" cy="341194"/>
          </a:xfrm>
          <a:prstGeom prst="right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804240"/>
            <a:ext cx="4940399" cy="160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ight Arrow 16"/>
          <p:cNvSpPr/>
          <p:nvPr/>
        </p:nvSpPr>
        <p:spPr bwMode="auto">
          <a:xfrm rot="5400000">
            <a:off x="6595458" y="4668186"/>
            <a:ext cx="477671" cy="341194"/>
          </a:xfrm>
          <a:prstGeom prst="right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5676636" y="6461995"/>
            <a:ext cx="33463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lvl="1" indent="0" algn="ctr">
              <a:buNone/>
            </a:pPr>
            <a:r>
              <a:rPr lang="en-GB" sz="1600" dirty="0">
                <a:solidFill>
                  <a:srgbClr val="FF0000"/>
                </a:solidFill>
                <a:latin typeface="Arial Narrow" pitchFamily="34" charset="0"/>
              </a:rPr>
              <a:t>Lamb et al, BMJ </a:t>
            </a:r>
            <a:r>
              <a:rPr lang="en-GB" sz="1600" dirty="0" err="1">
                <a:solidFill>
                  <a:srgbClr val="FF0000"/>
                </a:solidFill>
                <a:latin typeface="Arial Narrow" pitchFamily="34" charset="0"/>
              </a:rPr>
              <a:t>Qual</a:t>
            </a:r>
            <a:r>
              <a:rPr lang="en-GB" sz="1600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GB" sz="1600" dirty="0" err="1">
                <a:solidFill>
                  <a:srgbClr val="FF0000"/>
                </a:solidFill>
                <a:latin typeface="Arial Narrow" pitchFamily="34" charset="0"/>
              </a:rPr>
              <a:t>Saf</a:t>
            </a:r>
            <a:r>
              <a:rPr lang="en-GB" sz="1600" dirty="0">
                <a:solidFill>
                  <a:srgbClr val="FF0000"/>
                </a:solidFill>
                <a:latin typeface="Arial Narrow" pitchFamily="34" charset="0"/>
              </a:rPr>
              <a:t> 2011;20:849-56.</a:t>
            </a:r>
          </a:p>
        </p:txBody>
      </p:sp>
    </p:spTree>
    <p:extLst>
      <p:ext uri="{BB962C8B-B14F-4D97-AF65-F5344CB8AC3E}">
        <p14:creationId xmlns:p14="http://schemas.microsoft.com/office/powerpoint/2010/main" val="32901096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107504" y="116632"/>
            <a:ext cx="86106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sz="3200" b="1" dirty="0">
                <a:solidFill>
                  <a:srgbClr val="FF0000"/>
                </a:solidFill>
              </a:rPr>
              <a:t>Behavioural scale descriptors </a:t>
            </a:r>
            <a:endParaRPr lang="en-GB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23442"/>
            <a:ext cx="1978078" cy="42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9492"/>
            <a:ext cx="8531361" cy="580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5950207" y="6461995"/>
            <a:ext cx="27991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lvl="1" indent="0" algn="ctr">
              <a:buNone/>
            </a:pPr>
            <a:r>
              <a:rPr lang="en-GB" sz="1600" dirty="0">
                <a:solidFill>
                  <a:srgbClr val="FF0000"/>
                </a:solidFill>
                <a:latin typeface="Arial Narrow" pitchFamily="34" charset="0"/>
              </a:rPr>
              <a:t>Soukup et al, Medicine 2016;95:24.</a:t>
            </a:r>
          </a:p>
        </p:txBody>
      </p:sp>
    </p:spTree>
    <p:extLst>
      <p:ext uri="{BB962C8B-B14F-4D97-AF65-F5344CB8AC3E}">
        <p14:creationId xmlns:p14="http://schemas.microsoft.com/office/powerpoint/2010/main" val="2360309491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what have we lear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067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107504" y="208893"/>
            <a:ext cx="86106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sz="3200" b="1" dirty="0">
                <a:solidFill>
                  <a:srgbClr val="FF0000"/>
                </a:solidFill>
              </a:rPr>
              <a:t>1. Team assessment has a learning curve </a:t>
            </a:r>
            <a:endParaRPr lang="en-GB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836712"/>
            <a:ext cx="7236296" cy="542722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676636" y="6461995"/>
            <a:ext cx="33463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lvl="1" indent="0" algn="ctr">
              <a:buNone/>
            </a:pPr>
            <a:r>
              <a:rPr lang="en-GB" sz="1600" dirty="0">
                <a:solidFill>
                  <a:srgbClr val="FF0000"/>
                </a:solidFill>
                <a:latin typeface="Arial Narrow" pitchFamily="34" charset="0"/>
              </a:rPr>
              <a:t>Lamb et al, BMJ </a:t>
            </a:r>
            <a:r>
              <a:rPr lang="en-GB" sz="1600" dirty="0" err="1">
                <a:solidFill>
                  <a:srgbClr val="FF0000"/>
                </a:solidFill>
                <a:latin typeface="Arial Narrow" pitchFamily="34" charset="0"/>
              </a:rPr>
              <a:t>Qual</a:t>
            </a:r>
            <a:r>
              <a:rPr lang="en-GB" sz="1600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GB" sz="1600" dirty="0" err="1">
                <a:solidFill>
                  <a:srgbClr val="FF0000"/>
                </a:solidFill>
                <a:latin typeface="Arial Narrow" pitchFamily="34" charset="0"/>
              </a:rPr>
              <a:t>Saf</a:t>
            </a:r>
            <a:r>
              <a:rPr lang="en-GB" sz="1600" dirty="0">
                <a:solidFill>
                  <a:srgbClr val="FF0000"/>
                </a:solidFill>
                <a:latin typeface="Arial Narrow" pitchFamily="34" charset="0"/>
              </a:rPr>
              <a:t> 2011;20:849-56.</a:t>
            </a:r>
          </a:p>
        </p:txBody>
      </p:sp>
    </p:spTree>
    <p:extLst>
      <p:ext uri="{BB962C8B-B14F-4D97-AF65-F5344CB8AC3E}">
        <p14:creationId xmlns:p14="http://schemas.microsoft.com/office/powerpoint/2010/main" val="2188226108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107504" y="208893"/>
            <a:ext cx="86106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sz="3200" b="1" dirty="0">
                <a:solidFill>
                  <a:srgbClr val="FF0000"/>
                </a:solidFill>
              </a:rPr>
              <a:t>1. Team assessment has a learning curve </a:t>
            </a:r>
            <a:endParaRPr lang="en-GB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65384"/>
            <a:ext cx="5686425" cy="6029325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0252" y="6441150"/>
            <a:ext cx="2725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lvl="1" indent="0" algn="ctr">
              <a:buNone/>
            </a:pPr>
            <a:r>
              <a:rPr lang="en-GB" sz="1600" dirty="0">
                <a:solidFill>
                  <a:srgbClr val="FF0000"/>
                </a:solidFill>
                <a:latin typeface="Arial Narrow" pitchFamily="34" charset="0"/>
              </a:rPr>
              <a:t>Jalil et al, J </a:t>
            </a:r>
            <a:r>
              <a:rPr lang="en-GB" sz="1600" dirty="0" err="1">
                <a:solidFill>
                  <a:srgbClr val="FF0000"/>
                </a:solidFill>
                <a:latin typeface="Arial Narrow" pitchFamily="34" charset="0"/>
              </a:rPr>
              <a:t>Urol</a:t>
            </a:r>
            <a:r>
              <a:rPr lang="en-GB" sz="1600" dirty="0">
                <a:solidFill>
                  <a:srgbClr val="FF0000"/>
                </a:solidFill>
                <a:latin typeface="Arial Narrow" pitchFamily="34" charset="0"/>
              </a:rPr>
              <a:t> 2014;192:191-8.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23332" y="1082215"/>
            <a:ext cx="3119264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+mn-lt"/>
              </a:rPr>
              <a:t>MDT-</a:t>
            </a:r>
            <a:r>
              <a:rPr lang="en-GB" altLang="en-US" sz="2000" dirty="0" err="1">
                <a:latin typeface="+mn-lt"/>
              </a:rPr>
              <a:t>MODe</a:t>
            </a:r>
            <a:r>
              <a:rPr lang="en-GB" altLang="en-US" sz="2000" dirty="0">
                <a:latin typeface="+mn-lt"/>
              </a:rPr>
              <a:t> can be used by physicians, nurses and psychologists 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alt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+mn-lt"/>
              </a:rPr>
              <a:t>They ALL require training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alt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+mn-lt"/>
              </a:rPr>
              <a:t>MDT-</a:t>
            </a:r>
            <a:r>
              <a:rPr lang="en-GB" altLang="en-US" sz="2000" dirty="0" err="1">
                <a:latin typeface="+mn-lt"/>
              </a:rPr>
              <a:t>MODe</a:t>
            </a:r>
            <a:r>
              <a:rPr lang="en-GB" altLang="en-US" sz="2000" dirty="0">
                <a:latin typeface="+mn-lt"/>
              </a:rPr>
              <a:t> can be done in vivo or retrospective (video-based assessment)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alt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+mn-lt"/>
              </a:rPr>
              <a:t>MDT-</a:t>
            </a:r>
            <a:r>
              <a:rPr lang="en-GB" altLang="en-US" sz="2000" dirty="0" err="1">
                <a:latin typeface="+mn-lt"/>
              </a:rPr>
              <a:t>MODe</a:t>
            </a:r>
            <a:r>
              <a:rPr lang="en-GB" altLang="en-US" sz="2000" dirty="0">
                <a:latin typeface="+mn-lt"/>
              </a:rPr>
              <a:t> does not assess coordinators well (they don’t talk!)</a:t>
            </a:r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88226108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107504" y="208893"/>
            <a:ext cx="86106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sz="3200" b="1" dirty="0">
                <a:solidFill>
                  <a:srgbClr val="FF0000"/>
                </a:solidFill>
              </a:rPr>
              <a:t>2. Team assessment is feasible</a:t>
            </a:r>
            <a:endParaRPr lang="en-GB" alt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07504" y="1700808"/>
            <a:ext cx="329654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+mn-lt"/>
              </a:rPr>
              <a:t>Median case review duration across 000s of cases = </a:t>
            </a:r>
            <a:r>
              <a:rPr lang="en-GB" altLang="en-US" sz="2000" b="1" dirty="0">
                <a:latin typeface="+mn-lt"/>
              </a:rPr>
              <a:t>2-3mins/case</a:t>
            </a:r>
            <a:r>
              <a:rPr lang="en-GB" altLang="en-US" sz="2000" dirty="0">
                <a:latin typeface="+mn-lt"/>
              </a:rPr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alt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+mn-lt"/>
              </a:rPr>
              <a:t>MDT-</a:t>
            </a:r>
            <a:r>
              <a:rPr lang="en-GB" altLang="en-US" sz="2000" dirty="0" err="1">
                <a:latin typeface="+mn-lt"/>
              </a:rPr>
              <a:t>MODe</a:t>
            </a:r>
            <a:r>
              <a:rPr lang="en-GB" altLang="en-US" sz="2000" dirty="0">
                <a:latin typeface="+mn-lt"/>
              </a:rPr>
              <a:t> applied to teams in: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altLang="en-US" sz="2000" dirty="0">
              <a:latin typeface="+mn-lt"/>
            </a:endParaRPr>
          </a:p>
          <a:p>
            <a:pPr marL="1085850" lvl="1" indent="-342900">
              <a:buFont typeface="Wingdings" panose="05000000000000000000" pitchFamily="2" charset="2"/>
              <a:buChar char="ü"/>
              <a:defRPr/>
            </a:pPr>
            <a:r>
              <a:rPr lang="en-GB" altLang="en-US" sz="2000" dirty="0">
                <a:latin typeface="+mn-lt"/>
              </a:rPr>
              <a:t>Urology </a:t>
            </a:r>
          </a:p>
          <a:p>
            <a:pPr marL="1085850" lvl="1" indent="-342900">
              <a:buFont typeface="Wingdings" panose="05000000000000000000" pitchFamily="2" charset="2"/>
              <a:buChar char="ü"/>
              <a:defRPr/>
            </a:pPr>
            <a:r>
              <a:rPr lang="en-GB" altLang="en-US" sz="2000" dirty="0">
                <a:latin typeface="+mn-lt"/>
              </a:rPr>
              <a:t>Colorectal</a:t>
            </a:r>
          </a:p>
          <a:p>
            <a:pPr marL="1085850" lvl="1" indent="-342900">
              <a:buFont typeface="Wingdings" panose="05000000000000000000" pitchFamily="2" charset="2"/>
              <a:buChar char="ü"/>
              <a:defRPr/>
            </a:pPr>
            <a:r>
              <a:rPr lang="en-GB" altLang="en-US" sz="2000" dirty="0">
                <a:latin typeface="+mn-lt"/>
              </a:rPr>
              <a:t>Upper GI</a:t>
            </a:r>
          </a:p>
          <a:p>
            <a:pPr marL="1085850" lvl="1" indent="-342900">
              <a:buFont typeface="Wingdings" panose="05000000000000000000" pitchFamily="2" charset="2"/>
              <a:buChar char="ü"/>
              <a:defRPr/>
            </a:pPr>
            <a:r>
              <a:rPr lang="en-GB" altLang="en-US" sz="2000" dirty="0">
                <a:latin typeface="+mn-lt"/>
              </a:rPr>
              <a:t>Head &amp; Neck</a:t>
            </a:r>
          </a:p>
          <a:p>
            <a:pPr marL="1085850" lvl="1" indent="-342900">
              <a:buFont typeface="Wingdings" panose="05000000000000000000" pitchFamily="2" charset="2"/>
              <a:buChar char="ü"/>
              <a:defRPr/>
            </a:pPr>
            <a:r>
              <a:rPr lang="en-GB" altLang="en-US" sz="2000" dirty="0">
                <a:latin typeface="+mn-lt"/>
              </a:rPr>
              <a:t>Breast </a:t>
            </a:r>
          </a:p>
          <a:p>
            <a:pPr marL="1085850" lvl="1" indent="-342900">
              <a:buFont typeface="Wingdings" panose="05000000000000000000" pitchFamily="2" charset="2"/>
              <a:buChar char="ü"/>
              <a:defRPr/>
            </a:pPr>
            <a:r>
              <a:rPr lang="en-GB" altLang="en-US" sz="2000" dirty="0">
                <a:latin typeface="+mn-lt"/>
              </a:rPr>
              <a:t>Lung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altLang="en-US" sz="2000" dirty="0">
              <a:latin typeface="+mn-lt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252" y="1916832"/>
            <a:ext cx="5607781" cy="1829203"/>
          </a:xfrm>
          <a:prstGeom prst="rect">
            <a:avLst/>
          </a:prstGeom>
          <a:noFill/>
          <a:ln w="158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252" y="744424"/>
            <a:ext cx="5607781" cy="1035174"/>
          </a:xfrm>
          <a:prstGeom prst="rect">
            <a:avLst/>
          </a:prstGeom>
          <a:noFill/>
          <a:ln w="158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252" y="3901410"/>
            <a:ext cx="5620357" cy="1839914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235" y="5844774"/>
            <a:ext cx="5636111" cy="899978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066856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107504" y="208893"/>
            <a:ext cx="86106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sz="3200" b="1" dirty="0">
                <a:solidFill>
                  <a:srgbClr val="FF0000"/>
                </a:solidFill>
              </a:rPr>
              <a:t>3. Team assessment vs. self-assessment</a:t>
            </a:r>
            <a:endParaRPr lang="en-GB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686675"/>
            <a:ext cx="6012160" cy="614461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23332" y="1082215"/>
            <a:ext cx="271471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+mn-lt"/>
              </a:rPr>
              <a:t>MDT-</a:t>
            </a:r>
            <a:r>
              <a:rPr lang="en-GB" altLang="en-US" sz="2000" dirty="0" err="1">
                <a:latin typeface="+mn-lt"/>
              </a:rPr>
              <a:t>MODe</a:t>
            </a:r>
            <a:r>
              <a:rPr lang="en-GB" altLang="en-US" sz="2000" dirty="0">
                <a:latin typeface="+mn-lt"/>
              </a:rPr>
              <a:t> picks up similar pattern with self-assessment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alt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+mn-lt"/>
              </a:rPr>
              <a:t>But self-assessment WAY more flattering! 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23332" y="6124140"/>
            <a:ext cx="2714718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lvl="1" indent="0" algn="ctr">
              <a:buNone/>
            </a:pPr>
            <a:r>
              <a:rPr lang="en-GB" sz="1600" dirty="0">
                <a:solidFill>
                  <a:srgbClr val="FF0000"/>
                </a:solidFill>
                <a:latin typeface="Arial Narrow" pitchFamily="34" charset="0"/>
              </a:rPr>
              <a:t>Lamb, Sevdalis, </a:t>
            </a:r>
            <a:r>
              <a:rPr lang="en-GB" sz="1600" dirty="0" err="1">
                <a:solidFill>
                  <a:srgbClr val="FF0000"/>
                </a:solidFill>
                <a:latin typeface="Arial Narrow" pitchFamily="34" charset="0"/>
              </a:rPr>
              <a:t>Mostafid</a:t>
            </a:r>
            <a:r>
              <a:rPr lang="en-GB" sz="1600" dirty="0">
                <a:solidFill>
                  <a:srgbClr val="FF0000"/>
                </a:solidFill>
                <a:latin typeface="Arial Narrow" pitchFamily="34" charset="0"/>
              </a:rPr>
              <a:t> et al, </a:t>
            </a:r>
          </a:p>
          <a:p>
            <a:pPr marL="0" lvl="1" indent="0" algn="ctr">
              <a:buNone/>
            </a:pPr>
            <a:r>
              <a:rPr lang="en-GB" sz="1600" dirty="0">
                <a:solidFill>
                  <a:srgbClr val="FF0000"/>
                </a:solidFill>
                <a:latin typeface="Arial Narrow" pitchFamily="34" charset="0"/>
              </a:rPr>
              <a:t>Ann </a:t>
            </a:r>
            <a:r>
              <a:rPr lang="en-GB" sz="1600" dirty="0" err="1">
                <a:solidFill>
                  <a:srgbClr val="FF0000"/>
                </a:solidFill>
                <a:latin typeface="Arial Narrow" pitchFamily="34" charset="0"/>
              </a:rPr>
              <a:t>Surg</a:t>
            </a:r>
            <a:r>
              <a:rPr lang="en-GB" sz="1600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GB" sz="1600" dirty="0" err="1">
                <a:solidFill>
                  <a:srgbClr val="FF0000"/>
                </a:solidFill>
                <a:latin typeface="Arial Narrow" pitchFamily="34" charset="0"/>
              </a:rPr>
              <a:t>Oncol</a:t>
            </a:r>
            <a:r>
              <a:rPr lang="en-GB" sz="1600" dirty="0">
                <a:solidFill>
                  <a:srgbClr val="FF0000"/>
                </a:solidFill>
                <a:latin typeface="Arial Narrow" pitchFamily="34" charset="0"/>
              </a:rPr>
              <a:t> 2011;18:3535-43.</a:t>
            </a:r>
          </a:p>
        </p:txBody>
      </p:sp>
    </p:spTree>
    <p:extLst>
      <p:ext uri="{BB962C8B-B14F-4D97-AF65-F5344CB8AC3E}">
        <p14:creationId xmlns:p14="http://schemas.microsoft.com/office/powerpoint/2010/main" val="2689956518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107504" y="208893"/>
            <a:ext cx="86106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sz="3200" b="1" dirty="0">
                <a:solidFill>
                  <a:srgbClr val="FF0000"/>
                </a:solidFill>
              </a:rPr>
              <a:t>4. Quality of </a:t>
            </a:r>
            <a:r>
              <a:rPr lang="en-GB" altLang="en-US" sz="3200" b="1" dirty="0" err="1">
                <a:solidFill>
                  <a:srgbClr val="FF0000"/>
                </a:solidFill>
              </a:rPr>
              <a:t>teamworking</a:t>
            </a:r>
            <a:r>
              <a:rPr lang="en-GB" altLang="en-US" sz="3200" b="1" dirty="0">
                <a:solidFill>
                  <a:srgbClr val="FF0000"/>
                </a:solidFill>
              </a:rPr>
              <a:t> matters </a:t>
            </a:r>
            <a:endParaRPr lang="en-GB" alt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23332" y="908720"/>
            <a:ext cx="87678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+mn-lt"/>
              </a:rPr>
              <a:t>Higher scores on quality of information and quality of contributions are associated with higher probability of the MDT reaching a treatment recommendation on first case presentation 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altLang="en-US" sz="2000" dirty="0">
              <a:latin typeface="+mn-lt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402619" y="1921109"/>
            <a:ext cx="26960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lvl="1" indent="0" algn="ctr">
              <a:buNone/>
            </a:pPr>
            <a:r>
              <a:rPr lang="en-GB" sz="1600" dirty="0">
                <a:solidFill>
                  <a:srgbClr val="FF0000"/>
                </a:solidFill>
                <a:latin typeface="Arial Narrow" pitchFamily="34" charset="0"/>
              </a:rPr>
              <a:t>Lamb, Sevdalis, Benn et al, Ann </a:t>
            </a:r>
            <a:r>
              <a:rPr lang="en-GB" sz="1600" dirty="0" err="1">
                <a:solidFill>
                  <a:srgbClr val="FF0000"/>
                </a:solidFill>
                <a:latin typeface="Arial Narrow" pitchFamily="34" charset="0"/>
              </a:rPr>
              <a:t>Surg</a:t>
            </a:r>
            <a:r>
              <a:rPr lang="en-GB" sz="1600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GB" sz="1600" dirty="0" err="1">
                <a:solidFill>
                  <a:srgbClr val="FF0000"/>
                </a:solidFill>
                <a:latin typeface="Arial Narrow" pitchFamily="34" charset="0"/>
              </a:rPr>
              <a:t>Oncol</a:t>
            </a:r>
            <a:r>
              <a:rPr lang="en-GB" sz="1600" dirty="0">
                <a:solidFill>
                  <a:srgbClr val="FF0000"/>
                </a:solidFill>
                <a:latin typeface="Arial Narrow" pitchFamily="34" charset="0"/>
              </a:rPr>
              <a:t> 2013;20:715-22.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1" y="1928547"/>
            <a:ext cx="6154544" cy="1502668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340486" y="3223975"/>
            <a:ext cx="27581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lvl="1" indent="0" algn="ctr">
              <a:buNone/>
            </a:pPr>
            <a:r>
              <a:rPr lang="en-GB" sz="1600" dirty="0">
                <a:solidFill>
                  <a:srgbClr val="FF0000"/>
                </a:solidFill>
                <a:latin typeface="Arial Narrow" pitchFamily="34" charset="0"/>
              </a:rPr>
              <a:t>Jalil et al, J </a:t>
            </a:r>
            <a:r>
              <a:rPr lang="en-GB" sz="1600" dirty="0" err="1">
                <a:solidFill>
                  <a:srgbClr val="FF0000"/>
                </a:solidFill>
                <a:latin typeface="Arial Narrow" pitchFamily="34" charset="0"/>
              </a:rPr>
              <a:t>Urol</a:t>
            </a:r>
            <a:r>
              <a:rPr lang="en-GB" sz="1600" dirty="0">
                <a:solidFill>
                  <a:srgbClr val="FF0000"/>
                </a:solidFill>
                <a:latin typeface="Arial Narrow" pitchFamily="34" charset="0"/>
              </a:rPr>
              <a:t> 2014;192:191-8.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0" y="3579406"/>
            <a:ext cx="8011829" cy="327859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126460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107504" y="208893"/>
            <a:ext cx="86106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sz="3200" b="1" dirty="0">
                <a:solidFill>
                  <a:srgbClr val="FF0000"/>
                </a:solidFill>
              </a:rPr>
              <a:t>5. Quality of </a:t>
            </a:r>
            <a:r>
              <a:rPr lang="en-GB" altLang="en-US" sz="3200" b="1" dirty="0" err="1">
                <a:solidFill>
                  <a:srgbClr val="FF0000"/>
                </a:solidFill>
              </a:rPr>
              <a:t>teamworking</a:t>
            </a:r>
            <a:r>
              <a:rPr lang="en-GB" altLang="en-US" sz="3200" b="1" dirty="0">
                <a:solidFill>
                  <a:srgbClr val="FF0000"/>
                </a:solidFill>
              </a:rPr>
              <a:t> can be improved</a:t>
            </a:r>
            <a:endParaRPr lang="en-GB" alt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23332" y="831977"/>
            <a:ext cx="380059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+mn-lt"/>
              </a:rPr>
              <a:t>Successive intervention introduction over 16 months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alt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+mn-lt"/>
              </a:rPr>
              <a:t>36 MDTs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alt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+mn-lt"/>
              </a:rPr>
              <a:t>1421 patients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altLang="en-US" sz="2000" dirty="0">
              <a:latin typeface="+mn-lt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757664" y="5432928"/>
            <a:ext cx="39604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lvl="1" indent="0" algn="ctr">
              <a:buNone/>
            </a:pPr>
            <a:r>
              <a:rPr lang="en-GB" sz="1600" dirty="0">
                <a:solidFill>
                  <a:srgbClr val="FF0000"/>
                </a:solidFill>
                <a:latin typeface="Arial Narrow" pitchFamily="34" charset="0"/>
              </a:rPr>
              <a:t>Lamb et al, J Am </a:t>
            </a:r>
            <a:r>
              <a:rPr lang="en-GB" sz="1600" dirty="0" err="1">
                <a:solidFill>
                  <a:srgbClr val="FF0000"/>
                </a:solidFill>
                <a:latin typeface="Arial Narrow" pitchFamily="34" charset="0"/>
              </a:rPr>
              <a:t>Coll</a:t>
            </a:r>
            <a:r>
              <a:rPr lang="en-GB" sz="1600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GB" sz="1600" dirty="0" err="1">
                <a:solidFill>
                  <a:srgbClr val="FF0000"/>
                </a:solidFill>
                <a:latin typeface="Arial Narrow" pitchFamily="34" charset="0"/>
              </a:rPr>
              <a:t>Surg</a:t>
            </a:r>
            <a:r>
              <a:rPr lang="en-GB" sz="1600" dirty="0">
                <a:solidFill>
                  <a:srgbClr val="FF0000"/>
                </a:solidFill>
                <a:latin typeface="Arial Narrow" pitchFamily="34" charset="0"/>
              </a:rPr>
              <a:t> 2013;217:412-20.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842038"/>
            <a:ext cx="5102092" cy="4484776"/>
          </a:xfrm>
          <a:prstGeom prst="rect">
            <a:avLst/>
          </a:prstGeom>
          <a:noFill/>
          <a:ln w="1905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 descr="http://www1.imperial.ac.uk/resources/0D9B6EBB-73AB-400E-A336-F1CBDE4F1668/checklistv1.5c24.6.1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106" y="3059476"/>
            <a:ext cx="2715048" cy="3461921"/>
          </a:xfrm>
          <a:prstGeom prst="rect">
            <a:avLst/>
          </a:prstGeom>
          <a:noFill/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01622" y="6519446"/>
            <a:ext cx="39604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lvl="1" indent="0" algn="ctr">
              <a:buNone/>
            </a:pPr>
            <a:r>
              <a:rPr lang="en-GB" sz="1600" dirty="0">
                <a:solidFill>
                  <a:srgbClr val="FF0000"/>
                </a:solidFill>
                <a:latin typeface="Arial Narrow" pitchFamily="34" charset="0"/>
              </a:rPr>
              <a:t>Lamb et al, Ann </a:t>
            </a:r>
            <a:r>
              <a:rPr lang="en-GB" sz="1600" dirty="0" err="1">
                <a:solidFill>
                  <a:srgbClr val="FF0000"/>
                </a:solidFill>
                <a:latin typeface="Arial Narrow" pitchFamily="34" charset="0"/>
              </a:rPr>
              <a:t>Surg</a:t>
            </a:r>
            <a:r>
              <a:rPr lang="en-GB" sz="1600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GB" sz="1600" dirty="0" err="1">
                <a:solidFill>
                  <a:srgbClr val="FF0000"/>
                </a:solidFill>
                <a:latin typeface="Arial Narrow" pitchFamily="34" charset="0"/>
              </a:rPr>
              <a:t>Oncol</a:t>
            </a:r>
            <a:r>
              <a:rPr lang="en-GB" sz="1600" dirty="0">
                <a:solidFill>
                  <a:srgbClr val="FF0000"/>
                </a:solidFill>
                <a:latin typeface="Arial Narrow" pitchFamily="34" charset="0"/>
              </a:rPr>
              <a:t> 2012;19:1759-65.</a:t>
            </a:r>
          </a:p>
        </p:txBody>
      </p:sp>
      <p:sp>
        <p:nvSpPr>
          <p:cNvPr id="2" name="Rectangle 1"/>
          <p:cNvSpPr/>
          <p:nvPr/>
        </p:nvSpPr>
        <p:spPr>
          <a:xfrm>
            <a:off x="740266" y="2760784"/>
            <a:ext cx="25667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/>
            <a:r>
              <a:rPr lang="en-GB" sz="2000" b="1" dirty="0">
                <a:solidFill>
                  <a:srgbClr val="0000FF"/>
                </a:solidFill>
                <a:latin typeface="Arial Narrow" pitchFamily="34" charset="0"/>
              </a:rPr>
              <a:t>Standardised Checklist</a:t>
            </a:r>
          </a:p>
        </p:txBody>
      </p:sp>
    </p:spTree>
    <p:extLst>
      <p:ext uri="{BB962C8B-B14F-4D97-AF65-F5344CB8AC3E}">
        <p14:creationId xmlns:p14="http://schemas.microsoft.com/office/powerpoint/2010/main" val="22107000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7"/>
          <p:cNvSpPr>
            <a:spLocks noChangeArrowheads="1"/>
          </p:cNvSpPr>
          <p:nvPr/>
        </p:nvSpPr>
        <p:spPr bwMode="auto">
          <a:xfrm>
            <a:off x="8534400" y="26670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prstClr val="black"/>
              </a:solidFill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200" y="1676400"/>
            <a:ext cx="8229600" cy="45720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Understand the perspectives of four communities with respect to challenges in cancer care delivery.</a:t>
            </a:r>
          </a:p>
          <a:p>
            <a:pPr algn="l">
              <a:defRPr/>
            </a:pPr>
            <a:endParaRPr lang="en-US" sz="2800" dirty="0">
              <a:solidFill>
                <a:schemeClr val="bg1">
                  <a:lumMod val="50000"/>
                </a:schemeClr>
              </a:solidFill>
              <a:ea typeface="ＭＳ Ｐゴシック" pitchFamily="34" charset="-128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Learn conceptual, analytic, and practical approaches to understand and address problems in cancer care delivery.</a:t>
            </a:r>
          </a:p>
          <a:p>
            <a:pPr algn="l">
              <a:defRPr/>
            </a:pPr>
            <a:endParaRPr lang="en-US" sz="16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2575" y="20638"/>
            <a:ext cx="251142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itle 7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For Participants</a:t>
            </a:r>
            <a:endParaRPr lang="en-US" dirty="0"/>
          </a:p>
        </p:txBody>
      </p:sp>
      <p:pic>
        <p:nvPicPr>
          <p:cNvPr id="7" name="Picture 2" descr="cid:image002.png@01D11241.05F177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5632128"/>
            <a:ext cx="3667125" cy="61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National Cancer Institute, Division of Cancer Control and Population Scienc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8367"/>
            <a:ext cx="4724400" cy="79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144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304800"/>
            <a:ext cx="2005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 descr="small CLAHR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676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272" y="304800"/>
            <a:ext cx="105816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63920" y="1700808"/>
            <a:ext cx="81845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Which of the following contributes to sustaining effective team behaviors in Ca MDTs?  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US" dirty="0"/>
              <a:t>a)       Teamwork behavior culturally embraced across 	the 	organization</a:t>
            </a:r>
            <a:endParaRPr lang="en-GB" dirty="0"/>
          </a:p>
          <a:p>
            <a:r>
              <a:rPr lang="en-US" dirty="0"/>
              <a:t>b)        Multiple opportunities to practice use of teamwork 	behavior</a:t>
            </a:r>
            <a:endParaRPr lang="en-GB" dirty="0"/>
          </a:p>
          <a:p>
            <a:r>
              <a:rPr lang="en-US" dirty="0"/>
              <a:t>c)        New employee orientation</a:t>
            </a:r>
            <a:endParaRPr lang="en-GB" dirty="0"/>
          </a:p>
          <a:p>
            <a:r>
              <a:rPr lang="en-US" dirty="0"/>
              <a:t>d)        Provide continuous teamwork and communication 	skills training to clinicians only</a:t>
            </a:r>
            <a:endParaRPr lang="en-GB" dirty="0"/>
          </a:p>
          <a:p>
            <a:r>
              <a:rPr lang="en-US" dirty="0"/>
              <a:t>e)        a and 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2780796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304800"/>
            <a:ext cx="2005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 descr="small CLAHR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676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228600" y="1447800"/>
            <a:ext cx="86106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sz="3200" b="1" dirty="0">
                <a:solidFill>
                  <a:srgbClr val="FF0000"/>
                </a:solidFill>
              </a:rPr>
              <a:t>Reflections </a:t>
            </a:r>
            <a:endParaRPr lang="en-GB" altLang="en-US" sz="2000" b="1" dirty="0">
              <a:solidFill>
                <a:srgbClr val="FF0000"/>
              </a:solidFill>
            </a:endParaRPr>
          </a:p>
        </p:txBody>
      </p:sp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467544" y="2214679"/>
            <a:ext cx="828092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+mn-lt"/>
              </a:rPr>
              <a:t>MDT-</a:t>
            </a:r>
            <a:r>
              <a:rPr lang="en-GB" altLang="en-US" sz="2000" dirty="0" err="1">
                <a:latin typeface="+mn-lt"/>
              </a:rPr>
              <a:t>MODe</a:t>
            </a:r>
            <a:r>
              <a:rPr lang="en-GB" altLang="en-US" sz="2000" dirty="0">
                <a:latin typeface="+mn-lt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altLang="en-US" sz="2000" dirty="0">
              <a:latin typeface="+mn-lt"/>
            </a:endParaRPr>
          </a:p>
          <a:p>
            <a:pPr marL="1085850" lvl="1" indent="-342900">
              <a:buFont typeface="Wingdings" panose="05000000000000000000" pitchFamily="2" charset="2"/>
              <a:buChar char="ü"/>
              <a:defRPr/>
            </a:pPr>
            <a:r>
              <a:rPr lang="en-GB" altLang="en-US" sz="2000" dirty="0">
                <a:solidFill>
                  <a:srgbClr val="008000"/>
                </a:solidFill>
                <a:latin typeface="+mn-lt"/>
              </a:rPr>
              <a:t>Allows analysis of the psychology of MDTs</a:t>
            </a:r>
          </a:p>
          <a:p>
            <a:pPr marL="1085850" lvl="1" indent="-342900">
              <a:buFont typeface="Wingdings" panose="05000000000000000000" pitchFamily="2" charset="2"/>
              <a:buChar char="ü"/>
              <a:defRPr/>
            </a:pPr>
            <a:r>
              <a:rPr lang="en-GB" altLang="en-US" sz="2000" dirty="0">
                <a:solidFill>
                  <a:srgbClr val="008000"/>
                </a:solidFill>
                <a:latin typeface="+mn-lt"/>
              </a:rPr>
              <a:t>Offers a useful metric for team self-reflection</a:t>
            </a:r>
          </a:p>
          <a:p>
            <a:pPr marL="1085850" lvl="1" indent="-342900">
              <a:buFont typeface="Wingdings" panose="05000000000000000000" pitchFamily="2" charset="2"/>
              <a:buChar char="ü"/>
              <a:defRPr/>
            </a:pPr>
            <a:r>
              <a:rPr lang="en-GB" altLang="en-US" sz="2000" dirty="0">
                <a:solidFill>
                  <a:srgbClr val="008000"/>
                </a:solidFill>
                <a:latin typeface="+mn-lt"/>
              </a:rPr>
              <a:t>Can be used for team improvement  </a:t>
            </a:r>
          </a:p>
          <a:p>
            <a:pPr marL="1085850" lvl="1" indent="-342900">
              <a:buFont typeface="Wingdings" panose="05000000000000000000" pitchFamily="2" charset="2"/>
              <a:buChar char="ü"/>
              <a:defRPr/>
            </a:pPr>
            <a:r>
              <a:rPr lang="en-GB" altLang="en-US" sz="2000" dirty="0">
                <a:solidFill>
                  <a:srgbClr val="008000"/>
                </a:solidFill>
                <a:latin typeface="+mn-lt"/>
              </a:rPr>
              <a:t>Can be used to evaluate interventions </a:t>
            </a:r>
          </a:p>
          <a:p>
            <a:pPr marL="1085850" lvl="1" indent="-342900">
              <a:buFont typeface="Wingdings" panose="05000000000000000000" pitchFamily="2" charset="2"/>
              <a:buChar char="ü"/>
              <a:defRPr/>
            </a:pPr>
            <a:endParaRPr lang="en-GB" altLang="en-US" sz="2000" dirty="0">
              <a:solidFill>
                <a:srgbClr val="FF0000"/>
              </a:solidFill>
              <a:latin typeface="+mn-lt"/>
            </a:endParaRPr>
          </a:p>
          <a:p>
            <a:pPr marL="1085850" lvl="1" indent="-342900">
              <a:buFont typeface="Wingdings" panose="05000000000000000000" pitchFamily="2" charset="2"/>
              <a:buChar char="ü"/>
              <a:defRPr/>
            </a:pPr>
            <a:r>
              <a:rPr lang="en-GB" altLang="en-US" sz="2000" dirty="0">
                <a:solidFill>
                  <a:srgbClr val="FF0000"/>
                </a:solidFill>
                <a:latin typeface="+mn-lt"/>
              </a:rPr>
              <a:t>Is not designed to appraise the wider infrastructure for effective MDT implementation</a:t>
            </a:r>
          </a:p>
          <a:p>
            <a:pPr marL="1085850" lvl="1" indent="-342900">
              <a:buFont typeface="Wingdings" panose="05000000000000000000" pitchFamily="2" charset="2"/>
              <a:buChar char="ü"/>
              <a:defRPr/>
            </a:pPr>
            <a:r>
              <a:rPr lang="en-GB" altLang="en-US" sz="2000" dirty="0">
                <a:solidFill>
                  <a:srgbClr val="FF0000"/>
                </a:solidFill>
                <a:latin typeface="+mn-lt"/>
              </a:rPr>
              <a:t>Requires some understanding of the principles of observational skill assessment (Hawthorne effect, learning curves, </a:t>
            </a:r>
            <a:r>
              <a:rPr lang="en-GB" altLang="en-US" sz="2000" dirty="0" err="1">
                <a:solidFill>
                  <a:srgbClr val="FF0000"/>
                </a:solidFill>
                <a:latin typeface="+mn-lt"/>
              </a:rPr>
              <a:t>etc</a:t>
            </a:r>
            <a:r>
              <a:rPr lang="en-GB" altLang="en-US" sz="2000" dirty="0">
                <a:solidFill>
                  <a:srgbClr val="FF0000"/>
                </a:solidFill>
                <a:latin typeface="+mn-lt"/>
              </a:rPr>
              <a:t>)</a:t>
            </a:r>
          </a:p>
          <a:p>
            <a:pPr marL="1085850" lvl="1" indent="-342900">
              <a:buFont typeface="Wingdings" panose="05000000000000000000" pitchFamily="2" charset="2"/>
              <a:buChar char="ü"/>
              <a:defRPr/>
            </a:pPr>
            <a:r>
              <a:rPr lang="en-GB" altLang="en-US" sz="2000" dirty="0">
                <a:solidFill>
                  <a:srgbClr val="FF0000"/>
                </a:solidFill>
                <a:latin typeface="+mn-lt"/>
              </a:rPr>
              <a:t>Requires understanding/assessment of the organizational context (e.g., team size, location, caseload </a:t>
            </a:r>
            <a:r>
              <a:rPr lang="en-GB" altLang="en-US" sz="2000" dirty="0" err="1">
                <a:solidFill>
                  <a:srgbClr val="FF0000"/>
                </a:solidFill>
                <a:latin typeface="+mn-lt"/>
              </a:rPr>
              <a:t>etc</a:t>
            </a:r>
            <a:r>
              <a:rPr lang="en-GB" altLang="en-US" sz="2000" dirty="0">
                <a:solidFill>
                  <a:srgbClr val="FF0000"/>
                </a:solidFill>
                <a:latin typeface="+mn-lt"/>
              </a:rPr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altLang="en-US" sz="2000" dirty="0"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272" y="304800"/>
            <a:ext cx="105816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2220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All_logos-1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013176"/>
            <a:ext cx="3710482" cy="176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groupgiftplanet.com/vbcover/ecards/templates/main/Thank%20You%20Post%20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05" y="0"/>
            <a:ext cx="2915195" cy="291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70" y="1916832"/>
            <a:ext cx="4874618" cy="244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254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382000" cy="6278562"/>
          </a:xfrm>
        </p:spPr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</a:rPr>
              <a:t>Thank You!</a:t>
            </a:r>
            <a:br>
              <a:rPr lang="en-US" sz="2400" dirty="0">
                <a:solidFill>
                  <a:schemeClr val="accent1"/>
                </a:solidFill>
              </a:rPr>
            </a:b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Next Session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March 30, 2018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12:00 – 1:00 PM ET</a:t>
            </a:r>
            <a:br>
              <a:rPr lang="en-US" sz="2400" dirty="0">
                <a:solidFill>
                  <a:schemeClr val="accent1"/>
                </a:solidFill>
              </a:rPr>
            </a:b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Presenters: </a:t>
            </a:r>
            <a:r>
              <a:rPr lang="en-US" sz="2400" dirty="0">
                <a:solidFill>
                  <a:schemeClr val="accent1"/>
                </a:solidFill>
                <a:hlinkClick r:id="rId2"/>
              </a:rPr>
              <a:t>Christine Weldon </a:t>
            </a:r>
            <a:r>
              <a:rPr lang="en-US" sz="2400" dirty="0">
                <a:solidFill>
                  <a:schemeClr val="accent1"/>
                </a:solidFill>
              </a:rPr>
              <a:t>and </a:t>
            </a:r>
            <a:r>
              <a:rPr lang="en-US" sz="2400" dirty="0">
                <a:solidFill>
                  <a:schemeClr val="accent1"/>
                </a:solidFill>
                <a:hlinkClick r:id="rId3"/>
              </a:rPr>
              <a:t>Julia </a:t>
            </a:r>
            <a:r>
              <a:rPr lang="en-US" sz="2400" dirty="0" err="1">
                <a:solidFill>
                  <a:schemeClr val="accent1"/>
                </a:solidFill>
                <a:hlinkClick r:id="rId3"/>
              </a:rPr>
              <a:t>Trossman</a:t>
            </a:r>
            <a:r>
              <a:rPr lang="en-US" sz="2400" dirty="0">
                <a:solidFill>
                  <a:schemeClr val="accent1"/>
                </a:solidFill>
                <a:hlinkClick r:id="rId3"/>
              </a:rPr>
              <a:t>  </a:t>
            </a:r>
            <a:br>
              <a:rPr lang="en-US" sz="2400" dirty="0">
                <a:solidFill>
                  <a:schemeClr val="accent1"/>
                </a:solidFill>
              </a:rPr>
            </a:b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“</a:t>
            </a:r>
            <a:r>
              <a:rPr lang="en-US" sz="2400" i="1" dirty="0">
                <a:solidFill>
                  <a:schemeClr val="accent1"/>
                </a:solidFill>
              </a:rPr>
              <a:t>How well is interdependent care managed across specialties in breast cancer? Metrics and pre-implementation data from the 4R in Oncology”</a:t>
            </a:r>
            <a:br>
              <a:rPr lang="en-US" sz="2400" dirty="0">
                <a:solidFill>
                  <a:schemeClr val="accent1"/>
                </a:solidFill>
              </a:rPr>
            </a:b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http://healthcaredelivery.cancer.gov/cyberseminars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</a:t>
            </a:r>
          </a:p>
        </p:txBody>
      </p:sp>
      <p:pic>
        <p:nvPicPr>
          <p:cNvPr id="3" name="Picture 2" descr="cid:image002.png@01D11241.05F177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943600"/>
            <a:ext cx="3667125" cy="61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National Cancer Institute, Division of Cancer Control and Population Scienc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6399"/>
            <a:ext cx="4724400" cy="79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522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47287" y="1878020"/>
            <a:ext cx="4010111" cy="4334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1000"/>
              </a:spcAft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prstClr val="black"/>
                </a:solidFill>
                <a:latin typeface="Calibri"/>
                <a:ea typeface="+mn-ea"/>
              </a:rPr>
              <a:t>All lines will be in listen-only mode</a:t>
            </a:r>
          </a:p>
          <a:p>
            <a:pPr marL="285750" indent="-285750" fontAlgn="auto">
              <a:spcBef>
                <a:spcPts val="0"/>
              </a:spcBef>
              <a:spcAft>
                <a:spcPts val="1000"/>
              </a:spcAft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Submit questions at any time during the presentation. Type into the Q&amp;A Panel on the right hand side of the interface and press “send” </a:t>
            </a:r>
          </a:p>
          <a:p>
            <a:pPr marL="285750" indent="-285750" fontAlgn="auto">
              <a:spcBef>
                <a:spcPts val="0"/>
              </a:spcBef>
              <a:spcAft>
                <a:spcPts val="1000"/>
              </a:spcAft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To “raise your hand” to ask a question, select the hand icon found under the Participant Panel</a:t>
            </a:r>
          </a:p>
          <a:p>
            <a:pPr marL="285750" indent="-285750" fontAlgn="auto">
              <a:spcBef>
                <a:spcPts val="0"/>
              </a:spcBef>
              <a:spcAft>
                <a:spcPts val="1000"/>
              </a:spcAft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prstClr val="black"/>
                </a:solidFill>
                <a:latin typeface="Calibri"/>
                <a:ea typeface="+mn-ea"/>
              </a:rPr>
              <a:t>If you have questions or feedback following the presentation, please contact </a:t>
            </a:r>
            <a:r>
              <a:rPr lang="en-US" sz="1800" u="sng" dirty="0">
                <a:solidFill>
                  <a:prstClr val="black"/>
                </a:solidFill>
                <a:latin typeface="Calibri"/>
                <a:ea typeface="+mn-ea"/>
                <a:hlinkClick r:id="rId2"/>
              </a:rPr>
              <a:t>HCTcyberdiscussions@nih.gov</a:t>
            </a:r>
            <a:endParaRPr lang="en-US" sz="1800" u="sng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1000"/>
              </a:spcAft>
              <a:buClr>
                <a:srgbClr val="4F81BD"/>
              </a:buClr>
            </a:pPr>
            <a:endParaRPr lang="en-US" sz="1800" dirty="0">
              <a:solidFill>
                <a:prstClr val="black"/>
              </a:solidFill>
              <a:latin typeface="Calibri" panose="020F0502020204030204" pitchFamily="34" charset="0"/>
              <a:ea typeface="+mn-ea"/>
            </a:endParaRPr>
          </a:p>
          <a:p>
            <a:pPr marL="285750" indent="-285750" defTabSz="457189" fontAlgn="auto">
              <a:spcBef>
                <a:spcPts val="0"/>
              </a:spcBef>
              <a:spcAft>
                <a:spcPts val="1000"/>
              </a:spcAft>
              <a:buClr>
                <a:srgbClr val="4F81BD"/>
              </a:buClr>
              <a:buFont typeface="Wingdings" panose="05000000000000000000" pitchFamily="2" charset="2"/>
              <a:buChar char="§"/>
              <a:defRPr/>
            </a:pPr>
            <a:endParaRPr lang="en-US" sz="1800" dirty="0">
              <a:solidFill>
                <a:prstClr val="black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94275" y="557394"/>
            <a:ext cx="3837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23E57"/>
                </a:solidFill>
                <a:latin typeface="Calibri" panose="020F0502020204030204" pitchFamily="34" charset="0"/>
                <a:ea typeface="+mn-ea"/>
              </a:rPr>
              <a:t>WebEx and Webinar Logistics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34350"/>
          <a:stretch/>
        </p:blipFill>
        <p:spPr>
          <a:xfrm>
            <a:off x="559472" y="1647401"/>
            <a:ext cx="3987815" cy="625997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" t="3135" r="1826" b="54969"/>
          <a:stretch/>
        </p:blipFill>
        <p:spPr>
          <a:xfrm>
            <a:off x="556705" y="3698161"/>
            <a:ext cx="3990582" cy="19662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643"/>
          <a:stretch/>
        </p:blipFill>
        <p:spPr>
          <a:xfrm>
            <a:off x="556705" y="2273398"/>
            <a:ext cx="3990582" cy="142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76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WebEx and Webinar Logistics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4077730" y="2165964"/>
            <a:ext cx="4725213" cy="369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86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1pPr>
            <a:lvl2pPr marL="4572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9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2pPr>
            <a:lvl3pPr marL="6858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8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3pPr>
            <a:lvl4pPr marL="9144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7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4pPr>
            <a:lvl5pPr marL="11430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altLang="en-US" sz="1800" dirty="0"/>
              <a:t>Make sure icons are selected for them to appear as a drop down option</a:t>
            </a:r>
          </a:p>
          <a:p>
            <a:pPr marL="228594" indent="-228594" defTabSz="457189">
              <a:buClr>
                <a:srgbClr val="4F81BD"/>
              </a:buClr>
              <a:defRPr/>
            </a:pPr>
            <a:r>
              <a:rPr lang="en-US" sz="1800" dirty="0"/>
              <a:t>Closed captioning is available by selecting the Media Viewer Panel on the right hand side of your screen</a:t>
            </a:r>
          </a:p>
          <a:p>
            <a:pPr>
              <a:buClr>
                <a:srgbClr val="4F81BD"/>
              </a:buClr>
            </a:pPr>
            <a:r>
              <a:rPr lang="en-US" altLang="en-US" sz="1800" dirty="0"/>
              <a:t>Questions will appear in the Poll Panel, select your answer and hit “submit” </a:t>
            </a:r>
          </a:p>
          <a:p>
            <a:pPr marL="0" indent="0" defTabSz="457189">
              <a:buClr>
                <a:srgbClr val="4F81BD"/>
              </a:buClr>
              <a:buFont typeface="Wingdings" charset="0"/>
              <a:buNone/>
              <a:defRPr/>
            </a:pPr>
            <a:endParaRPr lang="en-US" sz="1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" t="45489" r="1241"/>
          <a:stretch/>
        </p:blipFill>
        <p:spPr>
          <a:xfrm>
            <a:off x="493776" y="2003070"/>
            <a:ext cx="3326046" cy="202145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34350"/>
          <a:stretch/>
        </p:blipFill>
        <p:spPr>
          <a:xfrm>
            <a:off x="493776" y="1501740"/>
            <a:ext cx="3326046" cy="5013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76" y="4011336"/>
            <a:ext cx="3326046" cy="123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47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Who’s on the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Clinician</a:t>
            </a:r>
          </a:p>
          <a:p>
            <a:r>
              <a:rPr lang="en-US" dirty="0"/>
              <a:t>Educator</a:t>
            </a:r>
          </a:p>
          <a:p>
            <a:r>
              <a:rPr lang="en-US" dirty="0"/>
              <a:t>Clinical Analyst</a:t>
            </a:r>
          </a:p>
          <a:p>
            <a:r>
              <a:rPr lang="en-US" dirty="0"/>
              <a:t>Researcher</a:t>
            </a:r>
          </a:p>
          <a:p>
            <a:r>
              <a:rPr lang="en-US" dirty="0"/>
              <a:t>Other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766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3110"/>
          </a:xfrm>
        </p:spPr>
        <p:txBody>
          <a:bodyPr/>
          <a:lstStyle/>
          <a:p>
            <a:r>
              <a:rPr lang="en-US" dirty="0"/>
              <a:t>Case Discussion</a:t>
            </a:r>
          </a:p>
        </p:txBody>
      </p:sp>
      <p:pic>
        <p:nvPicPr>
          <p:cNvPr id="4" name="Picture 2" descr="cid:image002.png@01D11241.05F177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6070632"/>
            <a:ext cx="3667125" cy="61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National Cancer Institute, Division of Cancer Control and Population Scie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5433"/>
            <a:ext cx="4724400" cy="79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4" y="1047749"/>
            <a:ext cx="3393379" cy="484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25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15963"/>
          </a:xfrm>
        </p:spPr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Introduction</a:t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en-US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2" descr="cid:image002.png@01D11241.05F177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6070632"/>
            <a:ext cx="3667125" cy="61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National Cancer Institute, Division of Cancer Control and Population Scie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5433"/>
            <a:ext cx="4724400" cy="79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67581"/>
            <a:ext cx="1828800" cy="2295144"/>
          </a:xfrm>
        </p:spPr>
      </p:pic>
      <p:sp>
        <p:nvSpPr>
          <p:cNvPr id="5" name="Rectangle 4"/>
          <p:cNvSpPr/>
          <p:nvPr/>
        </p:nvSpPr>
        <p:spPr>
          <a:xfrm>
            <a:off x="609600" y="3374932"/>
            <a:ext cx="525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Dr. Nick Sevdalis</a:t>
            </a:r>
            <a:endParaRPr lang="en-US" sz="1800" b="1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Professor of Implementation Science &amp; Patient Safety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Kings College London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800" dirty="0">
                <a:solidFill>
                  <a:prstClr val="black"/>
                </a:solidFill>
                <a:latin typeface="Calibri"/>
                <a:ea typeface="+mn-ea"/>
              </a:rPr>
              <a:t>nick.sevdalis@kcl.ac.uk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47244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Presentation title: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“Teamwork and team performance in multidisciplinary cancer teams: development and evaluation of an observational assessment tool”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34514" y="5638800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Calibri"/>
                <a:ea typeface="+mn-ea"/>
              </a:rPr>
              <a:t>Note: Please do not reproduce figures without permission.</a:t>
            </a:r>
            <a:endParaRPr lang="en-US" sz="1800" b="1" i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914" y="967582"/>
            <a:ext cx="1992086" cy="22951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3058047"/>
            <a:ext cx="1828800" cy="139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80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9"/>
          <p:cNvSpPr txBox="1">
            <a:spLocks noChangeArrowheads="1"/>
          </p:cNvSpPr>
          <p:nvPr/>
        </p:nvSpPr>
        <p:spPr bwMode="auto">
          <a:xfrm>
            <a:off x="214173" y="1340768"/>
            <a:ext cx="873302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FF0000"/>
                </a:solidFill>
                <a:latin typeface="+mj-lt"/>
              </a:rPr>
              <a:t>Teamwork &amp; team performance in multidisciplinary cancer teams: development &amp; evaluation of an observational assessment tool</a:t>
            </a:r>
            <a:endParaRPr lang="en-GB" altLang="en-US" sz="3600" b="1" dirty="0">
              <a:solidFill>
                <a:srgbClr val="FF0000"/>
              </a:solidFill>
              <a:latin typeface="+mj-lt"/>
            </a:endParaRPr>
          </a:p>
          <a:p>
            <a:pPr eaLnBrk="1" hangingPunct="1"/>
            <a:endParaRPr lang="en-GB" altLang="en-US" b="1" dirty="0">
              <a:cs typeface="Arial" pitchFamily="34" charset="0"/>
            </a:endParaRPr>
          </a:p>
          <a:p>
            <a:pPr eaLnBrk="1" hangingPunct="1"/>
            <a:r>
              <a:rPr lang="en-GB" altLang="en-US" b="1" dirty="0">
                <a:cs typeface="Arial" pitchFamily="34" charset="0"/>
              </a:rPr>
              <a:t>Professor Nick Sevdalis </a:t>
            </a:r>
            <a:r>
              <a:rPr lang="en-GB" altLang="en-US" sz="1600" b="1" dirty="0">
                <a:cs typeface="Arial" pitchFamily="34" charset="0"/>
              </a:rPr>
              <a:t>PhD</a:t>
            </a:r>
          </a:p>
          <a:p>
            <a:pPr eaLnBrk="1" hangingPunct="1"/>
            <a:endParaRPr lang="en-GB" altLang="en-US" sz="2000" b="1" dirty="0">
              <a:cs typeface="Arial" pitchFamily="34" charset="0"/>
            </a:endParaRPr>
          </a:p>
          <a:p>
            <a:pPr eaLnBrk="1" hangingPunct="1"/>
            <a:r>
              <a:rPr lang="en-GB" altLang="en-US" sz="1600" dirty="0">
                <a:cs typeface="Arial" pitchFamily="34" charset="0"/>
              </a:rPr>
              <a:t>Professor of Implementation Science &amp; Patient Safety | Director, Centre for Implementation Science | Chief Editor, </a:t>
            </a:r>
            <a:r>
              <a:rPr lang="en-GB" altLang="en-US" sz="1600" i="1" dirty="0">
                <a:cs typeface="Arial" pitchFamily="34" charset="0"/>
              </a:rPr>
              <a:t>BMJ Simulation &amp; Technology Enhanced Learning  | </a:t>
            </a:r>
            <a:r>
              <a:rPr lang="en-GB" altLang="en-US" sz="1600" dirty="0">
                <a:cs typeface="Arial" pitchFamily="34" charset="0"/>
              </a:rPr>
              <a:t>Associate Editor, </a:t>
            </a:r>
            <a:r>
              <a:rPr lang="en-GB" altLang="en-US" sz="1600" i="1" dirty="0">
                <a:cs typeface="Arial" pitchFamily="34" charset="0"/>
              </a:rPr>
              <a:t>Implementation Science</a:t>
            </a:r>
          </a:p>
          <a:p>
            <a:pPr eaLnBrk="1" hangingPunct="1"/>
            <a:endParaRPr lang="en-GB" altLang="en-US" sz="1400" dirty="0">
              <a:cs typeface="Arial" pitchFamily="34" charset="0"/>
            </a:endParaRPr>
          </a:p>
          <a:p>
            <a:pPr eaLnBrk="1" hangingPunct="1"/>
            <a:r>
              <a:rPr lang="en-GB" altLang="en-US" sz="1400" dirty="0">
                <a:cs typeface="Arial" pitchFamily="34" charset="0"/>
              </a:rPr>
              <a:t>    </a:t>
            </a:r>
          </a:p>
          <a:p>
            <a:pPr eaLnBrk="1" hangingPunct="1"/>
            <a:r>
              <a:rPr lang="en-GB" altLang="en-US" sz="1400" dirty="0">
                <a:solidFill>
                  <a:srgbClr val="FF0000"/>
                </a:solidFill>
                <a:cs typeface="Arial" pitchFamily="34" charset="0"/>
              </a:rPr>
              <a:t>     </a:t>
            </a:r>
            <a:r>
              <a:rPr lang="en-GB" altLang="en-US" sz="1600" dirty="0">
                <a:solidFill>
                  <a:srgbClr val="FF0000"/>
                </a:solidFill>
                <a:cs typeface="Arial" pitchFamily="34" charset="0"/>
              </a:rPr>
              <a:t>nick.sevdalis@kcl.ac.uk </a:t>
            </a:r>
          </a:p>
          <a:p>
            <a:pPr eaLnBrk="1" hangingPunct="1"/>
            <a:r>
              <a:rPr lang="en-GB" altLang="en-US" sz="1600" dirty="0">
                <a:solidFill>
                  <a:srgbClr val="FF0000"/>
                </a:solidFill>
                <a:cs typeface="Arial" pitchFamily="34" charset="0"/>
              </a:rPr>
              <a:t>    @</a:t>
            </a:r>
            <a:r>
              <a:rPr lang="en-GB" altLang="en-US" sz="1600" dirty="0" err="1">
                <a:solidFill>
                  <a:srgbClr val="FF0000"/>
                </a:solidFill>
                <a:cs typeface="Arial" pitchFamily="34" charset="0"/>
              </a:rPr>
              <a:t>NickSevdalis</a:t>
            </a:r>
            <a:endParaRPr lang="en-GB" altLang="en-US" sz="1600" dirty="0">
              <a:solidFill>
                <a:srgbClr val="FF0000"/>
              </a:solidFill>
              <a:cs typeface="Arial" pitchFamily="34" charset="0"/>
            </a:endParaRPr>
          </a:p>
          <a:p>
            <a:pPr eaLnBrk="1" hangingPunct="1"/>
            <a:r>
              <a:rPr lang="en-GB" sz="1600" dirty="0">
                <a:solidFill>
                  <a:srgbClr val="FF0000"/>
                </a:solidFill>
              </a:rPr>
              <a:t>     www.clahrc-southlondon.nihr.ac.uk</a:t>
            </a:r>
          </a:p>
          <a:p>
            <a:pPr eaLnBrk="1" hangingPunct="1"/>
            <a:endParaRPr lang="en-GB" altLang="en-US" sz="1600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94" y="5778611"/>
            <a:ext cx="235315" cy="23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" y="6033732"/>
            <a:ext cx="254776" cy="25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304800"/>
            <a:ext cx="2005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small CLAHRC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676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Image result for ww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7" y="6293292"/>
            <a:ext cx="438963" cy="28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272" y="304800"/>
            <a:ext cx="105816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9162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POWERPOINT_CLAHRC_South_Londo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POWERPOINT_CLAHRC_South_London</Template>
  <TotalTime>1844</TotalTime>
  <Words>1390</Words>
  <Application>Microsoft Office PowerPoint</Application>
  <PresentationFormat>On-screen Show (4:3)</PresentationFormat>
  <Paragraphs>258</Paragraphs>
  <Slides>33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ＭＳ Ｐゴシック</vt:lpstr>
      <vt:lpstr>Arial</vt:lpstr>
      <vt:lpstr>Arial Narrow</vt:lpstr>
      <vt:lpstr>Calibri</vt:lpstr>
      <vt:lpstr>SapientCentroSlab-Light</vt:lpstr>
      <vt:lpstr>SapientSansBold</vt:lpstr>
      <vt:lpstr>SapientSansRegular</vt:lpstr>
      <vt:lpstr>Times New Roman</vt:lpstr>
      <vt:lpstr>Verdana</vt:lpstr>
      <vt:lpstr>Wingdings</vt:lpstr>
      <vt:lpstr>POWERPOINT_CLAHRC_South_London</vt:lpstr>
      <vt:lpstr>4_Office Theme</vt:lpstr>
      <vt:lpstr>3_Office Theme</vt:lpstr>
      <vt:lpstr>5_Office Theme</vt:lpstr>
      <vt:lpstr>The presentation will begin shortly</vt:lpstr>
      <vt:lpstr>Series Purpose – for NCI</vt:lpstr>
      <vt:lpstr>For Participants</vt:lpstr>
      <vt:lpstr>PowerPoint Presentation</vt:lpstr>
      <vt:lpstr>WebEx and Webinar Logistics</vt:lpstr>
      <vt:lpstr>Who’s on the Call</vt:lpstr>
      <vt:lpstr>Case Discussion</vt:lpstr>
      <vt:lpstr>Introduction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 Next Session March 30, 2018 12:00 – 1:00 PM ET  Presenters: Christine Weldon and Julia Trossman    “How well is interdependent care managed across specialties in breast cancer? Metrics and pre-implementation data from the 4R in Oncology”  http://healthcaredelivery.cancer.gov/cyberseminars/</vt:lpstr>
    </vt:vector>
  </TitlesOfParts>
  <Company>King's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Sevdalis, Nick</dc:creator>
  <cp:lastModifiedBy>Chollette, Veronica (NIH/NCI) [E]</cp:lastModifiedBy>
  <cp:revision>172</cp:revision>
  <cp:lastPrinted>2014-04-30T11:26:18Z</cp:lastPrinted>
  <dcterms:created xsi:type="dcterms:W3CDTF">2015-05-20T11:46:13Z</dcterms:created>
  <dcterms:modified xsi:type="dcterms:W3CDTF">2017-11-09T14:42:57Z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