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4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324" r:id="rId3"/>
    <p:sldId id="258" r:id="rId4"/>
    <p:sldId id="257" r:id="rId5"/>
    <p:sldId id="798" r:id="rId6"/>
    <p:sldId id="264" r:id="rId7"/>
    <p:sldId id="265" r:id="rId8"/>
    <p:sldId id="331" r:id="rId9"/>
    <p:sldId id="437" r:id="rId10"/>
    <p:sldId id="778" r:id="rId11"/>
    <p:sldId id="779" r:id="rId12"/>
    <p:sldId id="273" r:id="rId13"/>
    <p:sldId id="787" r:id="rId14"/>
    <p:sldId id="788" r:id="rId15"/>
    <p:sldId id="781" r:id="rId16"/>
    <p:sldId id="299" r:id="rId17"/>
    <p:sldId id="784" r:id="rId18"/>
    <p:sldId id="783" r:id="rId19"/>
    <p:sldId id="281" r:id="rId20"/>
    <p:sldId id="289" r:id="rId21"/>
    <p:sldId id="785" r:id="rId22"/>
    <p:sldId id="786" r:id="rId23"/>
    <p:sldId id="298" r:id="rId24"/>
    <p:sldId id="296" r:id="rId25"/>
    <p:sldId id="777" r:id="rId26"/>
    <p:sldId id="790" r:id="rId27"/>
    <p:sldId id="767" r:id="rId28"/>
    <p:sldId id="791" r:id="rId29"/>
    <p:sldId id="792" r:id="rId30"/>
    <p:sldId id="793" r:id="rId31"/>
    <p:sldId id="794" r:id="rId32"/>
    <p:sldId id="795" r:id="rId33"/>
    <p:sldId id="796" r:id="rId34"/>
    <p:sldId id="797" r:id="rId35"/>
    <p:sldId id="757" r:id="rId36"/>
    <p:sldId id="758" r:id="rId37"/>
    <p:sldId id="762" r:id="rId38"/>
    <p:sldId id="763" r:id="rId39"/>
    <p:sldId id="764" r:id="rId40"/>
    <p:sldId id="766" r:id="rId41"/>
    <p:sldId id="760" r:id="rId42"/>
    <p:sldId id="761" r:id="rId43"/>
    <p:sldId id="765" r:id="rId44"/>
    <p:sldId id="782" r:id="rId45"/>
    <p:sldId id="789" r:id="rId46"/>
    <p:sldId id="302" r:id="rId47"/>
    <p:sldId id="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bala, Diana" initials="ZD" lastIdx="4" clrIdx="0">
    <p:extLst>
      <p:ext uri="{19B8F6BF-5375-455C-9EA6-DF929625EA0E}">
        <p15:presenceInfo xmlns:p15="http://schemas.microsoft.com/office/powerpoint/2012/main" userId="S::dzabala@rti.org::523c6d93-4fda-4f92-a840-14c93d490b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45F"/>
    <a:srgbClr val="740A3C"/>
    <a:srgbClr val="D2E0EA"/>
    <a:srgbClr val="51676E"/>
    <a:srgbClr val="51728A"/>
    <a:srgbClr val="0C314C"/>
    <a:srgbClr val="162148"/>
    <a:srgbClr val="4A4A4A"/>
    <a:srgbClr val="F99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86531" autoAdjust="0"/>
  </p:normalViewPr>
  <p:slideViewPr>
    <p:cSldViewPr snapToGrid="0" snapToObjects="1">
      <p:cViewPr varScale="1">
        <p:scale>
          <a:sx n="110" d="100"/>
          <a:sy n="110" d="100"/>
        </p:scale>
        <p:origin x="1696" y="17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researchtriangleinstitute-my.sharepoint.com/personal/llines_rti_org/Documents/~RTI%20projects/17-SEER-CAHPS%20(0215017)/Analyses/SCIBI/Tabs%20&amp;%20figs/SCIBI%20tabs%20&amp;%20figs%202019-09-28%20methods%20pap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esearchtriangleinstitute-my.sharepoint.com/personal/llines_rti_org/Documents/~RTI%20projects/17-SEER-CAHPS%20(0215017)/Analyses/SCIBI/Tabs%20&amp;%20figs/SCIBI%20tabs%20&amp;%20figs%202019-09-28%20methods%20pap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researchtriangleinstitute-my.sharepoint.com/personal/llines_rti_org/Documents/~RTI%20projects/17-SEER-CAHPS%20(0215017)/Analyses/SCIBI/Tabs%20&amp;%20figs/SCIBI%20tabs%20&amp;%20figs%202019-09-28%20methods%20pap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researchtriangleinstitute-my.sharepoint.com/personal/llines_rti_org/Documents/~RTI%20projects/17-SEER-CAHPS%20(0215017)/Analyses/SCIBI/Tabs%20&amp;%20figs/SCIBI%20tabs%20&amp;%20figs%202019-09-28%20methods%20pap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barch\AppData\Local\Microsoft\Windows\INetCache\Content.Outlook\KZFFY283\SCIBI%20tabs%20%20figs%202020-10-14%20results%20pape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barch\AppData\Local\Microsoft\Windows\INetCache\Content.Outlook\KZFFY283\SCIBI%20tabs%20%20figs%202020-10-14%20results%20pape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'mortality fig data '!$B$27</c:f>
              <c:strCache>
                <c:ptCount val="1"/>
                <c:pt idx="0">
                  <c:v>Pre-diagnosis, MA</c:v>
                </c:pt>
              </c:strCache>
            </c:strRef>
          </c:tx>
          <c:spPr>
            <a:ln w="28575" cap="rnd">
              <a:solidFill>
                <a:schemeClr val="accent1"/>
              </a:solidFill>
              <a:round/>
            </a:ln>
            <a:effectLst/>
          </c:spPr>
          <c:marker>
            <c:symbol val="none"/>
          </c:marker>
          <c:cat>
            <c:strRef>
              <c:f>'mortality fig data '!$A$28:$A$32</c:f>
              <c:strCache>
                <c:ptCount val="5"/>
                <c:pt idx="0">
                  <c:v>Excellent</c:v>
                </c:pt>
                <c:pt idx="1">
                  <c:v>Very Good</c:v>
                </c:pt>
                <c:pt idx="2">
                  <c:v>Good</c:v>
                </c:pt>
                <c:pt idx="3">
                  <c:v>Fair</c:v>
                </c:pt>
                <c:pt idx="4">
                  <c:v>Poor</c:v>
                </c:pt>
              </c:strCache>
            </c:strRef>
          </c:cat>
          <c:val>
            <c:numRef>
              <c:f>'mortality fig data '!$B$28:$B$32</c:f>
              <c:numCache>
                <c:formatCode>General</c:formatCode>
                <c:ptCount val="5"/>
                <c:pt idx="0">
                  <c:v>2.08</c:v>
                </c:pt>
                <c:pt idx="1">
                  <c:v>2.21</c:v>
                </c:pt>
                <c:pt idx="2">
                  <c:v>2.78</c:v>
                </c:pt>
                <c:pt idx="3">
                  <c:v>4.3099999999999996</c:v>
                </c:pt>
                <c:pt idx="4">
                  <c:v>7.55</c:v>
                </c:pt>
              </c:numCache>
            </c:numRef>
          </c:val>
          <c:smooth val="0"/>
          <c:extLst>
            <c:ext xmlns:c16="http://schemas.microsoft.com/office/drawing/2014/chart" uri="{C3380CC4-5D6E-409C-BE32-E72D297353CC}">
              <c16:uniqueId val="{00000000-1248-4F43-9342-D1AB8AB199A3}"/>
            </c:ext>
          </c:extLst>
        </c:ser>
        <c:ser>
          <c:idx val="1"/>
          <c:order val="1"/>
          <c:tx>
            <c:strRef>
              <c:f>'mortality fig data '!$C$27</c:f>
              <c:strCache>
                <c:ptCount val="1"/>
                <c:pt idx="0">
                  <c:v>Pre-diagnosis, FFS</c:v>
                </c:pt>
              </c:strCache>
            </c:strRef>
          </c:tx>
          <c:spPr>
            <a:ln w="28575" cap="rnd">
              <a:solidFill>
                <a:schemeClr val="accent2"/>
              </a:solidFill>
              <a:round/>
            </a:ln>
            <a:effectLst/>
          </c:spPr>
          <c:marker>
            <c:symbol val="none"/>
          </c:marker>
          <c:cat>
            <c:strRef>
              <c:f>'mortality fig data '!$A$28:$A$32</c:f>
              <c:strCache>
                <c:ptCount val="5"/>
                <c:pt idx="0">
                  <c:v>Excellent</c:v>
                </c:pt>
                <c:pt idx="1">
                  <c:v>Very Good</c:v>
                </c:pt>
                <c:pt idx="2">
                  <c:v>Good</c:v>
                </c:pt>
                <c:pt idx="3">
                  <c:v>Fair</c:v>
                </c:pt>
                <c:pt idx="4">
                  <c:v>Poor</c:v>
                </c:pt>
              </c:strCache>
            </c:strRef>
          </c:cat>
          <c:val>
            <c:numRef>
              <c:f>'mortality fig data '!$C$28:$C$32</c:f>
              <c:numCache>
                <c:formatCode>General</c:formatCode>
                <c:ptCount val="5"/>
                <c:pt idx="0">
                  <c:v>2.0099999999999998</c:v>
                </c:pt>
                <c:pt idx="1">
                  <c:v>2.48</c:v>
                </c:pt>
                <c:pt idx="2">
                  <c:v>3.33</c:v>
                </c:pt>
                <c:pt idx="3">
                  <c:v>4.71</c:v>
                </c:pt>
                <c:pt idx="4">
                  <c:v>6.24</c:v>
                </c:pt>
              </c:numCache>
            </c:numRef>
          </c:val>
          <c:smooth val="0"/>
          <c:extLst>
            <c:ext xmlns:c16="http://schemas.microsoft.com/office/drawing/2014/chart" uri="{C3380CC4-5D6E-409C-BE32-E72D297353CC}">
              <c16:uniqueId val="{00000001-1248-4F43-9342-D1AB8AB199A3}"/>
            </c:ext>
          </c:extLst>
        </c:ser>
        <c:ser>
          <c:idx val="2"/>
          <c:order val="2"/>
          <c:tx>
            <c:strRef>
              <c:f>'mortality fig data '!$D$27</c:f>
              <c:strCache>
                <c:ptCount val="1"/>
                <c:pt idx="0">
                  <c:v>Post-diagnosis, MA</c:v>
                </c:pt>
              </c:strCache>
            </c:strRef>
          </c:tx>
          <c:spPr>
            <a:ln w="28575" cap="rnd">
              <a:solidFill>
                <a:schemeClr val="accent3"/>
              </a:solidFill>
              <a:round/>
            </a:ln>
            <a:effectLst/>
          </c:spPr>
          <c:marker>
            <c:symbol val="none"/>
          </c:marker>
          <c:cat>
            <c:strRef>
              <c:f>'mortality fig data '!$A$28:$A$32</c:f>
              <c:strCache>
                <c:ptCount val="5"/>
                <c:pt idx="0">
                  <c:v>Excellent</c:v>
                </c:pt>
                <c:pt idx="1">
                  <c:v>Very Good</c:v>
                </c:pt>
                <c:pt idx="2">
                  <c:v>Good</c:v>
                </c:pt>
                <c:pt idx="3">
                  <c:v>Fair</c:v>
                </c:pt>
                <c:pt idx="4">
                  <c:v>Poor</c:v>
                </c:pt>
              </c:strCache>
            </c:strRef>
          </c:cat>
          <c:val>
            <c:numRef>
              <c:f>'mortality fig data '!$D$28:$D$32</c:f>
              <c:numCache>
                <c:formatCode>General</c:formatCode>
                <c:ptCount val="5"/>
                <c:pt idx="0">
                  <c:v>11.88</c:v>
                </c:pt>
                <c:pt idx="1">
                  <c:v>11.2</c:v>
                </c:pt>
                <c:pt idx="2">
                  <c:v>14.17</c:v>
                </c:pt>
                <c:pt idx="3">
                  <c:v>20.58</c:v>
                </c:pt>
                <c:pt idx="4">
                  <c:v>38.74</c:v>
                </c:pt>
              </c:numCache>
            </c:numRef>
          </c:val>
          <c:smooth val="0"/>
          <c:extLst>
            <c:ext xmlns:c16="http://schemas.microsoft.com/office/drawing/2014/chart" uri="{C3380CC4-5D6E-409C-BE32-E72D297353CC}">
              <c16:uniqueId val="{00000002-1248-4F43-9342-D1AB8AB199A3}"/>
            </c:ext>
          </c:extLst>
        </c:ser>
        <c:ser>
          <c:idx val="3"/>
          <c:order val="3"/>
          <c:tx>
            <c:strRef>
              <c:f>'mortality fig data '!$E$27</c:f>
              <c:strCache>
                <c:ptCount val="1"/>
                <c:pt idx="0">
                  <c:v>Post-diagnosis, FFS</c:v>
                </c:pt>
              </c:strCache>
            </c:strRef>
          </c:tx>
          <c:spPr>
            <a:ln w="28575" cap="rnd">
              <a:solidFill>
                <a:schemeClr val="accent4"/>
              </a:solidFill>
              <a:round/>
            </a:ln>
            <a:effectLst/>
          </c:spPr>
          <c:marker>
            <c:symbol val="none"/>
          </c:marker>
          <c:cat>
            <c:strRef>
              <c:f>'mortality fig data '!$A$28:$A$32</c:f>
              <c:strCache>
                <c:ptCount val="5"/>
                <c:pt idx="0">
                  <c:v>Excellent</c:v>
                </c:pt>
                <c:pt idx="1">
                  <c:v>Very Good</c:v>
                </c:pt>
                <c:pt idx="2">
                  <c:v>Good</c:v>
                </c:pt>
                <c:pt idx="3">
                  <c:v>Fair</c:v>
                </c:pt>
                <c:pt idx="4">
                  <c:v>Poor</c:v>
                </c:pt>
              </c:strCache>
            </c:strRef>
          </c:cat>
          <c:val>
            <c:numRef>
              <c:f>'mortality fig data '!$E$28:$E$32</c:f>
              <c:numCache>
                <c:formatCode>General</c:formatCode>
                <c:ptCount val="5"/>
                <c:pt idx="0">
                  <c:v>11.95</c:v>
                </c:pt>
                <c:pt idx="1">
                  <c:v>10.09</c:v>
                </c:pt>
                <c:pt idx="2">
                  <c:v>11.99</c:v>
                </c:pt>
                <c:pt idx="3">
                  <c:v>18.739999999999998</c:v>
                </c:pt>
                <c:pt idx="4">
                  <c:v>33.86</c:v>
                </c:pt>
              </c:numCache>
            </c:numRef>
          </c:val>
          <c:smooth val="0"/>
          <c:extLst>
            <c:ext xmlns:c16="http://schemas.microsoft.com/office/drawing/2014/chart" uri="{C3380CC4-5D6E-409C-BE32-E72D297353CC}">
              <c16:uniqueId val="{00000003-1248-4F43-9342-D1AB8AB199A3}"/>
            </c:ext>
          </c:extLst>
        </c:ser>
        <c:dLbls>
          <c:showLegendKey val="0"/>
          <c:showVal val="0"/>
          <c:showCatName val="0"/>
          <c:showSerName val="0"/>
          <c:showPercent val="0"/>
          <c:showBubbleSize val="0"/>
        </c:dLbls>
        <c:smooth val="0"/>
        <c:axId val="443991040"/>
        <c:axId val="443990712"/>
      </c:lineChart>
      <c:catAx>
        <c:axId val="4439910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General health status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990712"/>
        <c:crosses val="autoZero"/>
        <c:auto val="1"/>
        <c:lblAlgn val="ctr"/>
        <c:lblOffset val="100"/>
        <c:noMultiLvlLbl val="0"/>
      </c:catAx>
      <c:valAx>
        <c:axId val="4439907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12-month all-cause mortality rate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99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'mortality fig data '!$B$15</c:f>
              <c:strCache>
                <c:ptCount val="1"/>
                <c:pt idx="0">
                  <c:v>Pre-diagnosis, MA</c:v>
                </c:pt>
              </c:strCache>
            </c:strRef>
          </c:tx>
          <c:spPr>
            <a:ln w="28575" cap="rnd">
              <a:solidFill>
                <a:schemeClr val="accent1"/>
              </a:solidFill>
              <a:round/>
            </a:ln>
            <a:effectLst/>
          </c:spPr>
          <c:marker>
            <c:symbol val="none"/>
          </c:marker>
          <c:cat>
            <c:numRef>
              <c:f>'mortality fig data '!$A$16:$A$21</c:f>
              <c:numCache>
                <c:formatCode>General</c:formatCode>
                <c:ptCount val="6"/>
                <c:pt idx="0">
                  <c:v>0</c:v>
                </c:pt>
                <c:pt idx="1">
                  <c:v>1</c:v>
                </c:pt>
                <c:pt idx="2">
                  <c:v>2</c:v>
                </c:pt>
                <c:pt idx="3">
                  <c:v>3</c:v>
                </c:pt>
                <c:pt idx="4">
                  <c:v>4</c:v>
                </c:pt>
                <c:pt idx="5">
                  <c:v>5</c:v>
                </c:pt>
              </c:numCache>
            </c:numRef>
          </c:cat>
          <c:val>
            <c:numRef>
              <c:f>'mortality fig data '!$B$16:$B$21</c:f>
              <c:numCache>
                <c:formatCode>General</c:formatCode>
                <c:ptCount val="6"/>
                <c:pt idx="0">
                  <c:v>4.8</c:v>
                </c:pt>
                <c:pt idx="1">
                  <c:v>6.36</c:v>
                </c:pt>
                <c:pt idx="2">
                  <c:v>8.0500000000000007</c:v>
                </c:pt>
                <c:pt idx="3">
                  <c:v>8.57</c:v>
                </c:pt>
                <c:pt idx="4">
                  <c:v>16.36</c:v>
                </c:pt>
                <c:pt idx="5">
                  <c:v>0</c:v>
                </c:pt>
              </c:numCache>
            </c:numRef>
          </c:val>
          <c:smooth val="0"/>
          <c:extLst>
            <c:ext xmlns:c16="http://schemas.microsoft.com/office/drawing/2014/chart" uri="{C3380CC4-5D6E-409C-BE32-E72D297353CC}">
              <c16:uniqueId val="{00000000-A8D4-4A22-8283-7F1C45D1F796}"/>
            </c:ext>
          </c:extLst>
        </c:ser>
        <c:ser>
          <c:idx val="1"/>
          <c:order val="1"/>
          <c:tx>
            <c:strRef>
              <c:f>'mortality fig data '!$C$15</c:f>
              <c:strCache>
                <c:ptCount val="1"/>
                <c:pt idx="0">
                  <c:v>Pre-diagnosis, FFS</c:v>
                </c:pt>
              </c:strCache>
            </c:strRef>
          </c:tx>
          <c:spPr>
            <a:ln w="28575" cap="rnd">
              <a:solidFill>
                <a:schemeClr val="accent2"/>
              </a:solidFill>
              <a:round/>
            </a:ln>
            <a:effectLst/>
          </c:spPr>
          <c:marker>
            <c:symbol val="none"/>
          </c:marker>
          <c:cat>
            <c:numRef>
              <c:f>'mortality fig data '!$A$16:$A$21</c:f>
              <c:numCache>
                <c:formatCode>General</c:formatCode>
                <c:ptCount val="6"/>
                <c:pt idx="0">
                  <c:v>0</c:v>
                </c:pt>
                <c:pt idx="1">
                  <c:v>1</c:v>
                </c:pt>
                <c:pt idx="2">
                  <c:v>2</c:v>
                </c:pt>
                <c:pt idx="3">
                  <c:v>3</c:v>
                </c:pt>
                <c:pt idx="4">
                  <c:v>4</c:v>
                </c:pt>
                <c:pt idx="5">
                  <c:v>5</c:v>
                </c:pt>
              </c:numCache>
            </c:numRef>
          </c:cat>
          <c:val>
            <c:numRef>
              <c:f>'mortality fig data '!$C$16:$C$21</c:f>
              <c:numCache>
                <c:formatCode>General</c:formatCode>
                <c:ptCount val="6"/>
                <c:pt idx="0">
                  <c:v>4.3499999999999996</c:v>
                </c:pt>
                <c:pt idx="1">
                  <c:v>6</c:v>
                </c:pt>
                <c:pt idx="2">
                  <c:v>7.59</c:v>
                </c:pt>
                <c:pt idx="3">
                  <c:v>5.2</c:v>
                </c:pt>
                <c:pt idx="4">
                  <c:v>8.16</c:v>
                </c:pt>
                <c:pt idx="5">
                  <c:v>11.11</c:v>
                </c:pt>
              </c:numCache>
            </c:numRef>
          </c:val>
          <c:smooth val="0"/>
          <c:extLst>
            <c:ext xmlns:c16="http://schemas.microsoft.com/office/drawing/2014/chart" uri="{C3380CC4-5D6E-409C-BE32-E72D297353CC}">
              <c16:uniqueId val="{00000001-A8D4-4A22-8283-7F1C45D1F796}"/>
            </c:ext>
          </c:extLst>
        </c:ser>
        <c:ser>
          <c:idx val="2"/>
          <c:order val="2"/>
          <c:tx>
            <c:strRef>
              <c:f>'mortality fig data '!$D$15</c:f>
              <c:strCache>
                <c:ptCount val="1"/>
                <c:pt idx="0">
                  <c:v>Post-diagnosis, MA</c:v>
                </c:pt>
              </c:strCache>
            </c:strRef>
          </c:tx>
          <c:spPr>
            <a:ln w="28575" cap="rnd">
              <a:solidFill>
                <a:schemeClr val="accent3"/>
              </a:solidFill>
              <a:round/>
            </a:ln>
            <a:effectLst/>
          </c:spPr>
          <c:marker>
            <c:symbol val="none"/>
          </c:marker>
          <c:cat>
            <c:numRef>
              <c:f>'mortality fig data '!$A$16:$A$21</c:f>
              <c:numCache>
                <c:formatCode>General</c:formatCode>
                <c:ptCount val="6"/>
                <c:pt idx="0">
                  <c:v>0</c:v>
                </c:pt>
                <c:pt idx="1">
                  <c:v>1</c:v>
                </c:pt>
                <c:pt idx="2">
                  <c:v>2</c:v>
                </c:pt>
                <c:pt idx="3">
                  <c:v>3</c:v>
                </c:pt>
                <c:pt idx="4">
                  <c:v>4</c:v>
                </c:pt>
                <c:pt idx="5">
                  <c:v>5</c:v>
                </c:pt>
              </c:numCache>
            </c:numRef>
          </c:cat>
          <c:val>
            <c:numRef>
              <c:f>'mortality fig data '!$D$16:$D$21</c:f>
              <c:numCache>
                <c:formatCode>General</c:formatCode>
                <c:ptCount val="6"/>
                <c:pt idx="0">
                  <c:v>4.67</c:v>
                </c:pt>
                <c:pt idx="1">
                  <c:v>6.05</c:v>
                </c:pt>
                <c:pt idx="2">
                  <c:v>7.94</c:v>
                </c:pt>
                <c:pt idx="3">
                  <c:v>9.2100000000000009</c:v>
                </c:pt>
                <c:pt idx="4">
                  <c:v>15.39</c:v>
                </c:pt>
                <c:pt idx="5">
                  <c:v>17.989999999999998</c:v>
                </c:pt>
              </c:numCache>
            </c:numRef>
          </c:val>
          <c:smooth val="0"/>
          <c:extLst>
            <c:ext xmlns:c16="http://schemas.microsoft.com/office/drawing/2014/chart" uri="{C3380CC4-5D6E-409C-BE32-E72D297353CC}">
              <c16:uniqueId val="{00000002-A8D4-4A22-8283-7F1C45D1F796}"/>
            </c:ext>
          </c:extLst>
        </c:ser>
        <c:ser>
          <c:idx val="3"/>
          <c:order val="3"/>
          <c:tx>
            <c:strRef>
              <c:f>'mortality fig data '!$E$15</c:f>
              <c:strCache>
                <c:ptCount val="1"/>
                <c:pt idx="0">
                  <c:v>Post-diagnosis, FFS</c:v>
                </c:pt>
              </c:strCache>
            </c:strRef>
          </c:tx>
          <c:spPr>
            <a:ln w="28575" cap="rnd">
              <a:solidFill>
                <a:schemeClr val="accent4"/>
              </a:solidFill>
              <a:round/>
            </a:ln>
            <a:effectLst/>
          </c:spPr>
          <c:marker>
            <c:symbol val="none"/>
          </c:marker>
          <c:cat>
            <c:numRef>
              <c:f>'mortality fig data '!$A$16:$A$21</c:f>
              <c:numCache>
                <c:formatCode>General</c:formatCode>
                <c:ptCount val="6"/>
                <c:pt idx="0">
                  <c:v>0</c:v>
                </c:pt>
                <c:pt idx="1">
                  <c:v>1</c:v>
                </c:pt>
                <c:pt idx="2">
                  <c:v>2</c:v>
                </c:pt>
                <c:pt idx="3">
                  <c:v>3</c:v>
                </c:pt>
                <c:pt idx="4">
                  <c:v>4</c:v>
                </c:pt>
                <c:pt idx="5">
                  <c:v>5</c:v>
                </c:pt>
              </c:numCache>
            </c:numRef>
          </c:cat>
          <c:val>
            <c:numRef>
              <c:f>'mortality fig data '!$E$16:$E$21</c:f>
              <c:numCache>
                <c:formatCode>General</c:formatCode>
                <c:ptCount val="6"/>
                <c:pt idx="0">
                  <c:v>3.41</c:v>
                </c:pt>
                <c:pt idx="1">
                  <c:v>5.45</c:v>
                </c:pt>
                <c:pt idx="2">
                  <c:v>7.26</c:v>
                </c:pt>
                <c:pt idx="3">
                  <c:v>9.58</c:v>
                </c:pt>
                <c:pt idx="4">
                  <c:v>11.67</c:v>
                </c:pt>
                <c:pt idx="5">
                  <c:v>16.55</c:v>
                </c:pt>
              </c:numCache>
            </c:numRef>
          </c:val>
          <c:smooth val="0"/>
          <c:extLst>
            <c:ext xmlns:c16="http://schemas.microsoft.com/office/drawing/2014/chart" uri="{C3380CC4-5D6E-409C-BE32-E72D297353CC}">
              <c16:uniqueId val="{00000003-A8D4-4A22-8283-7F1C45D1F796}"/>
            </c:ext>
          </c:extLst>
        </c:ser>
        <c:dLbls>
          <c:showLegendKey val="0"/>
          <c:showVal val="0"/>
          <c:showCatName val="0"/>
          <c:showSerName val="0"/>
          <c:showPercent val="0"/>
          <c:showBubbleSize val="0"/>
        </c:dLbls>
        <c:smooth val="0"/>
        <c:axId val="443991040"/>
        <c:axId val="443990712"/>
      </c:lineChart>
      <c:catAx>
        <c:axId val="4439910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Number</a:t>
                </a:r>
                <a:r>
                  <a:rPr lang="en-US" baseline="0" dirty="0"/>
                  <a:t> of self-reported comorbidities</a:t>
                </a:r>
                <a:endParaRPr lang="en-US"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990712"/>
        <c:crosses val="autoZero"/>
        <c:auto val="1"/>
        <c:lblAlgn val="ctr"/>
        <c:lblOffset val="100"/>
        <c:noMultiLvlLbl val="0"/>
      </c:catAx>
      <c:valAx>
        <c:axId val="4439907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12-month all-cause mortality rate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99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'mortality fig data '!$B$2</c:f>
              <c:strCache>
                <c:ptCount val="1"/>
                <c:pt idx="0">
                  <c:v>Pre-diagnosis, MA</c:v>
                </c:pt>
              </c:strCache>
            </c:strRef>
          </c:tx>
          <c:spPr>
            <a:ln w="28575" cap="rnd">
              <a:solidFill>
                <a:schemeClr val="accent1"/>
              </a:solidFill>
              <a:round/>
            </a:ln>
            <a:effectLst/>
          </c:spPr>
          <c:marker>
            <c:symbol val="none"/>
          </c:marker>
          <c:cat>
            <c:strRef>
              <c:f>'mortality fig data '!$A$3:$A$12</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'mortality fig data '!$B$3:$B$12</c:f>
              <c:numCache>
                <c:formatCode>General</c:formatCode>
                <c:ptCount val="10"/>
                <c:pt idx="0">
                  <c:v>1.79</c:v>
                </c:pt>
                <c:pt idx="1">
                  <c:v>3.14</c:v>
                </c:pt>
                <c:pt idx="2">
                  <c:v>3.08</c:v>
                </c:pt>
                <c:pt idx="3">
                  <c:v>4.5</c:v>
                </c:pt>
                <c:pt idx="4">
                  <c:v>3.7</c:v>
                </c:pt>
                <c:pt idx="5">
                  <c:v>5.24</c:v>
                </c:pt>
                <c:pt idx="6">
                  <c:v>5.73</c:v>
                </c:pt>
                <c:pt idx="7">
                  <c:v>7.4</c:v>
                </c:pt>
                <c:pt idx="8">
                  <c:v>7.34</c:v>
                </c:pt>
                <c:pt idx="9">
                  <c:v>29.31</c:v>
                </c:pt>
              </c:numCache>
            </c:numRef>
          </c:val>
          <c:smooth val="0"/>
          <c:extLst>
            <c:ext xmlns:c16="http://schemas.microsoft.com/office/drawing/2014/chart" uri="{C3380CC4-5D6E-409C-BE32-E72D297353CC}">
              <c16:uniqueId val="{00000000-BDCC-4CDF-86AF-C3A84C411594}"/>
            </c:ext>
          </c:extLst>
        </c:ser>
        <c:ser>
          <c:idx val="1"/>
          <c:order val="1"/>
          <c:tx>
            <c:strRef>
              <c:f>'mortality fig data '!$C$2</c:f>
              <c:strCache>
                <c:ptCount val="1"/>
                <c:pt idx="0">
                  <c:v>Pre-diagnosis, FFS</c:v>
                </c:pt>
              </c:strCache>
            </c:strRef>
          </c:tx>
          <c:spPr>
            <a:ln w="28575" cap="rnd">
              <a:solidFill>
                <a:schemeClr val="bg2">
                  <a:lumMod val="50000"/>
                </a:schemeClr>
              </a:solidFill>
              <a:round/>
            </a:ln>
            <a:effectLst/>
          </c:spPr>
          <c:marker>
            <c:symbol val="none"/>
          </c:marker>
          <c:cat>
            <c:strRef>
              <c:f>'mortality fig data '!$A$3:$A$12</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'mortality fig data '!$C$3:$C$12</c:f>
              <c:numCache>
                <c:formatCode>General</c:formatCode>
                <c:ptCount val="10"/>
                <c:pt idx="0">
                  <c:v>0.13</c:v>
                </c:pt>
                <c:pt idx="1">
                  <c:v>0.19</c:v>
                </c:pt>
                <c:pt idx="2">
                  <c:v>0.26</c:v>
                </c:pt>
                <c:pt idx="3">
                  <c:v>0.26</c:v>
                </c:pt>
                <c:pt idx="4">
                  <c:v>0.32</c:v>
                </c:pt>
                <c:pt idx="5">
                  <c:v>0.83</c:v>
                </c:pt>
                <c:pt idx="6">
                  <c:v>2.11</c:v>
                </c:pt>
                <c:pt idx="7">
                  <c:v>3.83</c:v>
                </c:pt>
                <c:pt idx="8">
                  <c:v>6.58</c:v>
                </c:pt>
                <c:pt idx="9">
                  <c:v>35.29</c:v>
                </c:pt>
              </c:numCache>
            </c:numRef>
          </c:val>
          <c:smooth val="0"/>
          <c:extLst>
            <c:ext xmlns:c16="http://schemas.microsoft.com/office/drawing/2014/chart" uri="{C3380CC4-5D6E-409C-BE32-E72D297353CC}">
              <c16:uniqueId val="{00000001-BDCC-4CDF-86AF-C3A84C411594}"/>
            </c:ext>
          </c:extLst>
        </c:ser>
        <c:ser>
          <c:idx val="2"/>
          <c:order val="2"/>
          <c:tx>
            <c:strRef>
              <c:f>'mortality fig data '!$D$2</c:f>
              <c:strCache>
                <c:ptCount val="1"/>
                <c:pt idx="0">
                  <c:v>Post-diagnosis, MA</c:v>
                </c:pt>
              </c:strCache>
            </c:strRef>
          </c:tx>
          <c:spPr>
            <a:ln w="28575" cap="rnd">
              <a:solidFill>
                <a:schemeClr val="accent2">
                  <a:lumMod val="75000"/>
                </a:schemeClr>
              </a:solidFill>
              <a:round/>
            </a:ln>
            <a:effectLst/>
          </c:spPr>
          <c:marker>
            <c:symbol val="none"/>
          </c:marker>
          <c:cat>
            <c:strRef>
              <c:f>'mortality fig data '!$A$3:$A$12</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'mortality fig data '!$D$3:$D$12</c:f>
              <c:numCache>
                <c:formatCode>General</c:formatCode>
                <c:ptCount val="10"/>
                <c:pt idx="0">
                  <c:v>0.44</c:v>
                </c:pt>
                <c:pt idx="1">
                  <c:v>1.21</c:v>
                </c:pt>
                <c:pt idx="2">
                  <c:v>1.96</c:v>
                </c:pt>
                <c:pt idx="3">
                  <c:v>3.39</c:v>
                </c:pt>
                <c:pt idx="4">
                  <c:v>4.04</c:v>
                </c:pt>
                <c:pt idx="5">
                  <c:v>5.56</c:v>
                </c:pt>
                <c:pt idx="6">
                  <c:v>7.59</c:v>
                </c:pt>
                <c:pt idx="7">
                  <c:v>9.41</c:v>
                </c:pt>
                <c:pt idx="8">
                  <c:v>12.51</c:v>
                </c:pt>
                <c:pt idx="9">
                  <c:v>24.42</c:v>
                </c:pt>
              </c:numCache>
            </c:numRef>
          </c:val>
          <c:smooth val="0"/>
          <c:extLst>
            <c:ext xmlns:c16="http://schemas.microsoft.com/office/drawing/2014/chart" uri="{C3380CC4-5D6E-409C-BE32-E72D297353CC}">
              <c16:uniqueId val="{00000002-BDCC-4CDF-86AF-C3A84C411594}"/>
            </c:ext>
          </c:extLst>
        </c:ser>
        <c:ser>
          <c:idx val="3"/>
          <c:order val="3"/>
          <c:tx>
            <c:strRef>
              <c:f>'mortality fig data '!$E$2</c:f>
              <c:strCache>
                <c:ptCount val="1"/>
                <c:pt idx="0">
                  <c:v>Post-diagnosis, FFS</c:v>
                </c:pt>
              </c:strCache>
            </c:strRef>
          </c:tx>
          <c:spPr>
            <a:ln w="28575" cap="rnd">
              <a:solidFill>
                <a:schemeClr val="accent4"/>
              </a:solidFill>
              <a:round/>
            </a:ln>
            <a:effectLst/>
          </c:spPr>
          <c:marker>
            <c:symbol val="none"/>
          </c:marker>
          <c:cat>
            <c:strRef>
              <c:f>'mortality fig data '!$A$3:$A$12</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'mortality fig data '!$E$3:$E$12</c:f>
              <c:numCache>
                <c:formatCode>General</c:formatCode>
                <c:ptCount val="10"/>
                <c:pt idx="0">
                  <c:v>0.17</c:v>
                </c:pt>
                <c:pt idx="1">
                  <c:v>0.12</c:v>
                </c:pt>
                <c:pt idx="2">
                  <c:v>0.4</c:v>
                </c:pt>
                <c:pt idx="3">
                  <c:v>0.52</c:v>
                </c:pt>
                <c:pt idx="4">
                  <c:v>0.86</c:v>
                </c:pt>
                <c:pt idx="5">
                  <c:v>1.31</c:v>
                </c:pt>
                <c:pt idx="6">
                  <c:v>2.17</c:v>
                </c:pt>
                <c:pt idx="7">
                  <c:v>4.28</c:v>
                </c:pt>
                <c:pt idx="8">
                  <c:v>9.7100000000000009</c:v>
                </c:pt>
                <c:pt idx="9">
                  <c:v>46.94</c:v>
                </c:pt>
              </c:numCache>
            </c:numRef>
          </c:val>
          <c:smooth val="0"/>
          <c:extLst>
            <c:ext xmlns:c16="http://schemas.microsoft.com/office/drawing/2014/chart" uri="{C3380CC4-5D6E-409C-BE32-E72D297353CC}">
              <c16:uniqueId val="{00000003-BDCC-4CDF-86AF-C3A84C411594}"/>
            </c:ext>
          </c:extLst>
        </c:ser>
        <c:dLbls>
          <c:showLegendKey val="0"/>
          <c:showVal val="0"/>
          <c:showCatName val="0"/>
          <c:showSerName val="0"/>
          <c:showPercent val="0"/>
          <c:showBubbleSize val="0"/>
        </c:dLbls>
        <c:smooth val="0"/>
        <c:axId val="443991040"/>
        <c:axId val="443990712"/>
      </c:lineChart>
      <c:catAx>
        <c:axId val="4439910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Percentile of SCIBI score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990712"/>
        <c:crosses val="autoZero"/>
        <c:auto val="1"/>
        <c:lblAlgn val="ctr"/>
        <c:lblOffset val="100"/>
        <c:noMultiLvlLbl val="0"/>
      </c:catAx>
      <c:valAx>
        <c:axId val="443990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12-month all-cause mortality rate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99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'table4-CC predictive ability'!$B$18:$E$18</c:f>
                <c:numCache>
                  <c:formatCode>General</c:formatCode>
                  <c:ptCount val="4"/>
                  <c:pt idx="0">
                    <c:v>0.34673880000000001</c:v>
                  </c:pt>
                  <c:pt idx="1">
                    <c:v>0.66628449999999995</c:v>
                  </c:pt>
                  <c:pt idx="2">
                    <c:v>0.64552920000000003</c:v>
                  </c:pt>
                  <c:pt idx="3">
                    <c:v>1.4468460000000001</c:v>
                  </c:pt>
                </c:numCache>
              </c:numRef>
            </c:plus>
            <c:minus>
              <c:numRef>
                <c:f>'table4-CC predictive ability'!$B$18:$E$18</c:f>
                <c:numCache>
                  <c:formatCode>General</c:formatCode>
                  <c:ptCount val="4"/>
                  <c:pt idx="0">
                    <c:v>0.34673880000000001</c:v>
                  </c:pt>
                  <c:pt idx="1">
                    <c:v>0.66628449999999995</c:v>
                  </c:pt>
                  <c:pt idx="2">
                    <c:v>0.64552920000000003</c:v>
                  </c:pt>
                  <c:pt idx="3">
                    <c:v>1.4468460000000001</c:v>
                  </c:pt>
                </c:numCache>
              </c:numRef>
            </c:minus>
            <c:spPr>
              <a:noFill/>
              <a:ln w="9525" cap="flat" cmpd="sng" algn="ctr">
                <a:solidFill>
                  <a:schemeClr val="tx1">
                    <a:lumMod val="65000"/>
                    <a:lumOff val="35000"/>
                  </a:schemeClr>
                </a:solidFill>
                <a:round/>
              </a:ln>
              <a:effectLst/>
            </c:spPr>
          </c:errBars>
          <c:cat>
            <c:multiLvlStrRef>
              <c:f>'table4-CC predictive ability'!$B$4:$E$5</c:f>
              <c:multiLvlStrCache>
                <c:ptCount val="4"/>
                <c:lvl>
                  <c:pt idx="0">
                    <c:v>MA</c:v>
                  </c:pt>
                  <c:pt idx="1">
                    <c:v>FFS</c:v>
                  </c:pt>
                  <c:pt idx="2">
                    <c:v>MA</c:v>
                  </c:pt>
                  <c:pt idx="3">
                    <c:v>FFS</c:v>
                  </c:pt>
                </c:lvl>
                <c:lvl>
                  <c:pt idx="0">
                    <c:v>Surveyed pre-diagnosis</c:v>
                  </c:pt>
                  <c:pt idx="2">
                    <c:v>Surveyed post-diagnosis</c:v>
                  </c:pt>
                </c:lvl>
              </c:multiLvlStrCache>
            </c:multiLvlStrRef>
          </c:cat>
          <c:val>
            <c:numRef>
              <c:f>'table4-CC predictive ability'!$B$17:$E$17</c:f>
              <c:numCache>
                <c:formatCode>0.00</c:formatCode>
                <c:ptCount val="4"/>
                <c:pt idx="0">
                  <c:v>-0.1865434</c:v>
                </c:pt>
                <c:pt idx="1">
                  <c:v>-0.23605599999999999</c:v>
                </c:pt>
                <c:pt idx="2">
                  <c:v>5.9202999999999999E-2</c:v>
                </c:pt>
                <c:pt idx="3">
                  <c:v>9.9537799999999996E-2</c:v>
                </c:pt>
              </c:numCache>
            </c:numRef>
          </c:val>
          <c:extLst>
            <c:ext xmlns:c16="http://schemas.microsoft.com/office/drawing/2014/chart" uri="{C3380CC4-5D6E-409C-BE32-E72D297353CC}">
              <c16:uniqueId val="{00000000-517E-4C57-9841-A8BE6E6FDB95}"/>
            </c:ext>
          </c:extLst>
        </c:ser>
        <c:dLbls>
          <c:showLegendKey val="0"/>
          <c:showVal val="0"/>
          <c:showCatName val="0"/>
          <c:showSerName val="0"/>
          <c:showPercent val="0"/>
          <c:showBubbleSize val="0"/>
        </c:dLbls>
        <c:gapWidth val="219"/>
        <c:overlap val="-27"/>
        <c:axId val="1072984384"/>
        <c:axId val="1072984712"/>
      </c:barChart>
      <c:catAx>
        <c:axId val="10729843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Tabulation Group</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72984712"/>
        <c:crosses val="autoZero"/>
        <c:auto val="1"/>
        <c:lblAlgn val="ctr"/>
        <c:lblOffset val="100"/>
        <c:noMultiLvlLbl val="0"/>
      </c:catAx>
      <c:valAx>
        <c:axId val="1072984712"/>
        <c:scaling>
          <c:orientation val="minMax"/>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Mean</a:t>
                </a:r>
                <a:r>
                  <a:rPr lang="en-US" baseline="0" dirty="0"/>
                  <a:t> Z-scores and std devs</a:t>
                </a:r>
                <a:endParaRPr lang="en-US"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7298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1481025313668"/>
          <c:y val="3.4248661337953845E-2"/>
          <c:w val="0.87475337492115968"/>
          <c:h val="0.54076223494636466"/>
        </c:manualLayout>
      </c:layout>
      <c:barChart>
        <c:barDir val="col"/>
        <c:grouping val="clustered"/>
        <c:varyColors val="0"/>
        <c:ser>
          <c:idx val="0"/>
          <c:order val="0"/>
          <c:tx>
            <c:strRef>
              <c:f>'Rev linreg &amp; fig data'!$K$8</c:f>
              <c:strCache>
                <c:ptCount val="1"/>
                <c:pt idx="0">
                  <c:v>Coef</c:v>
                </c:pt>
              </c:strCache>
            </c:strRef>
          </c:tx>
          <c:spPr>
            <a:solidFill>
              <a:schemeClr val="accent2"/>
            </a:solidFill>
            <a:ln>
              <a:noFill/>
            </a:ln>
            <a:effectLst/>
          </c:spPr>
          <c:invertIfNegative val="0"/>
          <c:dPt>
            <c:idx val="0"/>
            <c:invertIfNegative val="0"/>
            <c:bubble3D val="0"/>
            <c:spPr>
              <a:solidFill>
                <a:srgbClr val="BB0E3D"/>
              </a:solidFill>
              <a:ln>
                <a:noFill/>
              </a:ln>
              <a:effectLst/>
            </c:spPr>
            <c:extLst>
              <c:ext xmlns:c16="http://schemas.microsoft.com/office/drawing/2014/chart" uri="{C3380CC4-5D6E-409C-BE32-E72D297353CC}">
                <c16:uniqueId val="{00000001-2BFF-489F-98B4-46C9DAC1AA2C}"/>
              </c:ext>
            </c:extLst>
          </c:dPt>
          <c:dPt>
            <c:idx val="1"/>
            <c:invertIfNegative val="0"/>
            <c:bubble3D val="0"/>
            <c:spPr>
              <a:solidFill>
                <a:srgbClr val="BB0E3D"/>
              </a:solidFill>
              <a:ln>
                <a:noFill/>
              </a:ln>
              <a:effectLst/>
            </c:spPr>
            <c:extLst>
              <c:ext xmlns:c16="http://schemas.microsoft.com/office/drawing/2014/chart" uri="{C3380CC4-5D6E-409C-BE32-E72D297353CC}">
                <c16:uniqueId val="{00000003-2BFF-489F-98B4-46C9DAC1AA2C}"/>
              </c:ext>
            </c:extLst>
          </c:dPt>
          <c:dPt>
            <c:idx val="2"/>
            <c:invertIfNegative val="0"/>
            <c:bubble3D val="0"/>
            <c:spPr>
              <a:solidFill>
                <a:srgbClr val="BB0E3D"/>
              </a:solidFill>
              <a:ln>
                <a:noFill/>
              </a:ln>
              <a:effectLst/>
            </c:spPr>
            <c:extLst>
              <c:ext xmlns:c16="http://schemas.microsoft.com/office/drawing/2014/chart" uri="{C3380CC4-5D6E-409C-BE32-E72D297353CC}">
                <c16:uniqueId val="{00000005-2BFF-489F-98B4-46C9DAC1AA2C}"/>
              </c:ext>
            </c:extLst>
          </c:dPt>
          <c:dPt>
            <c:idx val="3"/>
            <c:invertIfNegative val="0"/>
            <c:bubble3D val="0"/>
            <c:spPr>
              <a:solidFill>
                <a:srgbClr val="2A5DA5"/>
              </a:solidFill>
              <a:ln>
                <a:solidFill>
                  <a:srgbClr val="2A5DA5"/>
                </a:solidFill>
              </a:ln>
              <a:effectLst/>
            </c:spPr>
            <c:extLst>
              <c:ext xmlns:c16="http://schemas.microsoft.com/office/drawing/2014/chart" uri="{C3380CC4-5D6E-409C-BE32-E72D297353CC}">
                <c16:uniqueId val="{00000007-2BFF-489F-98B4-46C9DAC1AA2C}"/>
              </c:ext>
            </c:extLst>
          </c:dPt>
          <c:dPt>
            <c:idx val="4"/>
            <c:invertIfNegative val="0"/>
            <c:bubble3D val="0"/>
            <c:spPr>
              <a:solidFill>
                <a:srgbClr val="BB0E3D"/>
              </a:solidFill>
              <a:ln>
                <a:noFill/>
              </a:ln>
              <a:effectLst/>
            </c:spPr>
            <c:extLst>
              <c:ext xmlns:c16="http://schemas.microsoft.com/office/drawing/2014/chart" uri="{C3380CC4-5D6E-409C-BE32-E72D297353CC}">
                <c16:uniqueId val="{00000009-2BFF-489F-98B4-46C9DAC1AA2C}"/>
              </c:ext>
            </c:extLst>
          </c:dPt>
          <c:dPt>
            <c:idx val="5"/>
            <c:invertIfNegative val="0"/>
            <c:bubble3D val="0"/>
            <c:spPr>
              <a:solidFill>
                <a:srgbClr val="BB0E3D"/>
              </a:solidFill>
              <a:ln>
                <a:noFill/>
              </a:ln>
              <a:effectLst/>
            </c:spPr>
            <c:extLst>
              <c:ext xmlns:c16="http://schemas.microsoft.com/office/drawing/2014/chart" uri="{C3380CC4-5D6E-409C-BE32-E72D297353CC}">
                <c16:uniqueId val="{0000000B-2BFF-489F-98B4-46C9DAC1AA2C}"/>
              </c:ext>
            </c:extLst>
          </c:dPt>
          <c:dPt>
            <c:idx val="6"/>
            <c:invertIfNegative val="0"/>
            <c:bubble3D val="0"/>
            <c:spPr>
              <a:solidFill>
                <a:srgbClr val="BB0E3D"/>
              </a:solidFill>
              <a:ln>
                <a:noFill/>
              </a:ln>
              <a:effectLst/>
            </c:spPr>
            <c:extLst>
              <c:ext xmlns:c16="http://schemas.microsoft.com/office/drawing/2014/chart" uri="{C3380CC4-5D6E-409C-BE32-E72D297353CC}">
                <c16:uniqueId val="{0000000D-2BFF-489F-98B4-46C9DAC1AA2C}"/>
              </c:ext>
            </c:extLst>
          </c:dPt>
          <c:dPt>
            <c:idx val="7"/>
            <c:invertIfNegative val="0"/>
            <c:bubble3D val="0"/>
            <c:spPr>
              <a:solidFill>
                <a:srgbClr val="BB0E3D"/>
              </a:solidFill>
              <a:ln>
                <a:noFill/>
              </a:ln>
              <a:effectLst/>
            </c:spPr>
            <c:extLst>
              <c:ext xmlns:c16="http://schemas.microsoft.com/office/drawing/2014/chart" uri="{C3380CC4-5D6E-409C-BE32-E72D297353CC}">
                <c16:uniqueId val="{0000000F-2BFF-489F-98B4-46C9DAC1AA2C}"/>
              </c:ext>
            </c:extLst>
          </c:dPt>
          <c:dPt>
            <c:idx val="8"/>
            <c:invertIfNegative val="0"/>
            <c:bubble3D val="0"/>
            <c:spPr>
              <a:solidFill>
                <a:srgbClr val="2A5DA5"/>
              </a:solidFill>
              <a:ln>
                <a:solidFill>
                  <a:srgbClr val="2A5DA5"/>
                </a:solidFill>
              </a:ln>
              <a:effectLst/>
            </c:spPr>
            <c:extLst>
              <c:ext xmlns:c16="http://schemas.microsoft.com/office/drawing/2014/chart" uri="{C3380CC4-5D6E-409C-BE32-E72D297353CC}">
                <c16:uniqueId val="{00000011-2BFF-489F-98B4-46C9DAC1AA2C}"/>
              </c:ext>
            </c:extLst>
          </c:dPt>
          <c:dPt>
            <c:idx val="9"/>
            <c:invertIfNegative val="0"/>
            <c:bubble3D val="0"/>
            <c:spPr>
              <a:solidFill>
                <a:srgbClr val="BB0E3D"/>
              </a:solidFill>
              <a:ln>
                <a:noFill/>
              </a:ln>
              <a:effectLst/>
            </c:spPr>
            <c:extLst>
              <c:ext xmlns:c16="http://schemas.microsoft.com/office/drawing/2014/chart" uri="{C3380CC4-5D6E-409C-BE32-E72D297353CC}">
                <c16:uniqueId val="{00000013-2BFF-489F-98B4-46C9DAC1AA2C}"/>
              </c:ext>
            </c:extLst>
          </c:dPt>
          <c:dPt>
            <c:idx val="10"/>
            <c:invertIfNegative val="0"/>
            <c:bubble3D val="0"/>
            <c:spPr>
              <a:solidFill>
                <a:srgbClr val="BB0E3D"/>
              </a:solidFill>
              <a:ln>
                <a:noFill/>
              </a:ln>
              <a:effectLst/>
            </c:spPr>
            <c:extLst>
              <c:ext xmlns:c16="http://schemas.microsoft.com/office/drawing/2014/chart" uri="{C3380CC4-5D6E-409C-BE32-E72D297353CC}">
                <c16:uniqueId val="{00000015-2BFF-489F-98B4-46C9DAC1AA2C}"/>
              </c:ext>
            </c:extLst>
          </c:dPt>
          <c:dPt>
            <c:idx val="11"/>
            <c:invertIfNegative val="0"/>
            <c:bubble3D val="0"/>
            <c:spPr>
              <a:solidFill>
                <a:srgbClr val="BB0E3D"/>
              </a:solidFill>
              <a:ln>
                <a:noFill/>
              </a:ln>
              <a:effectLst/>
            </c:spPr>
            <c:extLst>
              <c:ext xmlns:c16="http://schemas.microsoft.com/office/drawing/2014/chart" uri="{C3380CC4-5D6E-409C-BE32-E72D297353CC}">
                <c16:uniqueId val="{00000017-2BFF-489F-98B4-46C9DAC1AA2C}"/>
              </c:ext>
            </c:extLst>
          </c:dPt>
          <c:errBars>
            <c:errBarType val="both"/>
            <c:errValType val="cust"/>
            <c:noEndCap val="0"/>
            <c:plus>
              <c:numRef>
                <c:f>'Rev linreg &amp; fig data'!$L$9:$L$20</c:f>
                <c:numCache>
                  <c:formatCode>General</c:formatCode>
                  <c:ptCount val="12"/>
                  <c:pt idx="0">
                    <c:v>7.9238900000000001E-2</c:v>
                  </c:pt>
                  <c:pt idx="1">
                    <c:v>7.5336799999999995E-2</c:v>
                  </c:pt>
                  <c:pt idx="2">
                    <c:v>7.2038900000000003E-2</c:v>
                  </c:pt>
                  <c:pt idx="3">
                    <c:v>7.64378E-2</c:v>
                  </c:pt>
                  <c:pt idx="4">
                    <c:v>0.1430719</c:v>
                  </c:pt>
                  <c:pt idx="5">
                    <c:v>8.1862900000000002E-2</c:v>
                  </c:pt>
                  <c:pt idx="6">
                    <c:v>8.7246099999999993E-2</c:v>
                  </c:pt>
                  <c:pt idx="7">
                    <c:v>0.1225097</c:v>
                  </c:pt>
                  <c:pt idx="8">
                    <c:v>8.8039599999999996E-2</c:v>
                  </c:pt>
                  <c:pt idx="9">
                    <c:v>0.12899269999999999</c:v>
                  </c:pt>
                  <c:pt idx="10">
                    <c:v>0.2472056</c:v>
                  </c:pt>
                  <c:pt idx="11">
                    <c:v>0.3303528</c:v>
                  </c:pt>
                </c:numCache>
              </c:numRef>
            </c:plus>
            <c:minus>
              <c:numRef>
                <c:f>'Rev linreg &amp; fig data'!$L$9:$L$20</c:f>
                <c:numCache>
                  <c:formatCode>General</c:formatCode>
                  <c:ptCount val="12"/>
                  <c:pt idx="0">
                    <c:v>7.9238900000000001E-2</c:v>
                  </c:pt>
                  <c:pt idx="1">
                    <c:v>7.5336799999999995E-2</c:v>
                  </c:pt>
                  <c:pt idx="2">
                    <c:v>7.2038900000000003E-2</c:v>
                  </c:pt>
                  <c:pt idx="3">
                    <c:v>7.64378E-2</c:v>
                  </c:pt>
                  <c:pt idx="4">
                    <c:v>0.1430719</c:v>
                  </c:pt>
                  <c:pt idx="5">
                    <c:v>8.1862900000000002E-2</c:v>
                  </c:pt>
                  <c:pt idx="6">
                    <c:v>8.7246099999999993E-2</c:v>
                  </c:pt>
                  <c:pt idx="7">
                    <c:v>0.1225097</c:v>
                  </c:pt>
                  <c:pt idx="8">
                    <c:v>8.8039599999999996E-2</c:v>
                  </c:pt>
                  <c:pt idx="9">
                    <c:v>0.12899269999999999</c:v>
                  </c:pt>
                  <c:pt idx="10">
                    <c:v>0.2472056</c:v>
                  </c:pt>
                  <c:pt idx="11">
                    <c:v>0.3303528</c:v>
                  </c:pt>
                </c:numCache>
              </c:numRef>
            </c:minus>
            <c:spPr>
              <a:noFill/>
              <a:ln w="9525" cap="flat" cmpd="sng" algn="ctr">
                <a:solidFill>
                  <a:schemeClr val="tx1">
                    <a:lumMod val="65000"/>
                    <a:lumOff val="35000"/>
                  </a:schemeClr>
                </a:solidFill>
                <a:round/>
              </a:ln>
              <a:effectLst/>
            </c:spPr>
          </c:errBars>
          <c:cat>
            <c:strRef>
              <c:f>'Rev linreg &amp; fig data'!$I$9:$I$20</c:f>
              <c:strCache>
                <c:ptCount val="12"/>
                <c:pt idx="0">
                  <c:v>Overall Care (x10)</c:v>
                </c:pt>
                <c:pt idx="1">
                  <c:v>Personal Doctor (x10)</c:v>
                </c:pt>
                <c:pt idx="2">
                  <c:v>Specialist (x10)</c:v>
                </c:pt>
                <c:pt idx="3">
                  <c:v>Health Plan (x10)</c:v>
                </c:pt>
                <c:pt idx="4">
                  <c:v>Prescription Drug Plan (x10)</c:v>
                </c:pt>
                <c:pt idx="5">
                  <c:v>Doctor Communication</c:v>
                </c:pt>
                <c:pt idx="6">
                  <c:v>Getting Needed Care</c:v>
                </c:pt>
                <c:pt idx="7">
                  <c:v>Getting Needed Prescription Drugs</c:v>
                </c:pt>
                <c:pt idx="8">
                  <c:v>Getting Care Quickly</c:v>
                </c:pt>
                <c:pt idx="9">
                  <c:v>Care Coordination</c:v>
                </c:pt>
                <c:pt idx="10">
                  <c:v>Health Plan Customer Service</c:v>
                </c:pt>
                <c:pt idx="11">
                  <c:v>PDP Customer Service</c:v>
                </c:pt>
              </c:strCache>
            </c:strRef>
          </c:cat>
          <c:val>
            <c:numRef>
              <c:f>'Rev linreg &amp; fig data'!$K$9:$K$20</c:f>
              <c:numCache>
                <c:formatCode>0.0000</c:formatCode>
                <c:ptCount val="12"/>
                <c:pt idx="0">
                  <c:v>-0.1831749</c:v>
                </c:pt>
                <c:pt idx="1">
                  <c:v>-0.12514349999999999</c:v>
                </c:pt>
                <c:pt idx="2">
                  <c:v>-1.5217E-2</c:v>
                </c:pt>
                <c:pt idx="3">
                  <c:v>0.32919850000000001</c:v>
                </c:pt>
                <c:pt idx="4">
                  <c:v>-5.1224499999999999E-2</c:v>
                </c:pt>
                <c:pt idx="5">
                  <c:v>-0.1803997</c:v>
                </c:pt>
                <c:pt idx="6">
                  <c:v>3.4912499999999999E-2</c:v>
                </c:pt>
                <c:pt idx="7">
                  <c:v>-0.1121813</c:v>
                </c:pt>
                <c:pt idx="8">
                  <c:v>0.5095866</c:v>
                </c:pt>
                <c:pt idx="9">
                  <c:v>-4.5298199999999997E-2</c:v>
                </c:pt>
                <c:pt idx="10">
                  <c:v>0.32936270000000001</c:v>
                </c:pt>
                <c:pt idx="11">
                  <c:v>-0.48680129999999999</c:v>
                </c:pt>
              </c:numCache>
            </c:numRef>
          </c:val>
          <c:extLst>
            <c:ext xmlns:c16="http://schemas.microsoft.com/office/drawing/2014/chart" uri="{C3380CC4-5D6E-409C-BE32-E72D297353CC}">
              <c16:uniqueId val="{00000018-2BFF-489F-98B4-46C9DAC1AA2C}"/>
            </c:ext>
          </c:extLst>
        </c:ser>
        <c:dLbls>
          <c:showLegendKey val="0"/>
          <c:showVal val="0"/>
          <c:showCatName val="0"/>
          <c:showSerName val="0"/>
          <c:showPercent val="0"/>
          <c:showBubbleSize val="0"/>
        </c:dLbls>
        <c:gapWidth val="219"/>
        <c:overlap val="-27"/>
        <c:axId val="815229592"/>
        <c:axId val="815382576"/>
      </c:barChart>
      <c:catAx>
        <c:axId val="8152295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dirty="0">
                    <a:solidFill>
                      <a:srgbClr val="123E43"/>
                    </a:solidFill>
                  </a:rPr>
                  <a:t>Medicare CAHPS measures</a:t>
                </a:r>
              </a:p>
            </c:rich>
          </c:tx>
          <c:layout>
            <c:manualLayout>
              <c:xMode val="edge"/>
              <c:yMode val="edge"/>
              <c:x val="0.40603836205256949"/>
              <c:y val="0.9538997582031802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5382576"/>
        <c:crosses val="autoZero"/>
        <c:auto val="1"/>
        <c:lblAlgn val="ctr"/>
        <c:lblOffset val="100"/>
        <c:noMultiLvlLbl val="0"/>
      </c:catAx>
      <c:valAx>
        <c:axId val="815382576"/>
        <c:scaling>
          <c:orientation val="minMax"/>
          <c:max val="0.60000000000000009"/>
          <c:min val="-0.85000000000000009"/>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dirty="0">
                    <a:solidFill>
                      <a:srgbClr val="123E43"/>
                    </a:solidFill>
                  </a:rPr>
                  <a:t>SCIBI-CB Coefficients and SEs</a:t>
                </a:r>
              </a:p>
            </c:rich>
          </c:tx>
          <c:layout>
            <c:manualLayout>
              <c:xMode val="edge"/>
              <c:yMode val="edge"/>
              <c:x val="1.4811688167194395E-2"/>
              <c:y val="0.1898781873907737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522959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1481025313668"/>
          <c:y val="3.4248661337953845E-2"/>
          <c:w val="0.87475337492115968"/>
          <c:h val="0.5186468472881300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A5DA5"/>
              </a:solidFill>
              <a:ln>
                <a:noFill/>
              </a:ln>
              <a:effectLst/>
            </c:spPr>
            <c:extLst>
              <c:ext xmlns:c16="http://schemas.microsoft.com/office/drawing/2014/chart" uri="{C3380CC4-5D6E-409C-BE32-E72D297353CC}">
                <c16:uniqueId val="{00000001-04B6-46E6-9847-9359480E2118}"/>
              </c:ext>
            </c:extLst>
          </c:dPt>
          <c:dPt>
            <c:idx val="1"/>
            <c:invertIfNegative val="0"/>
            <c:bubble3D val="0"/>
            <c:spPr>
              <a:solidFill>
                <a:srgbClr val="BB0E3D"/>
              </a:solidFill>
              <a:ln>
                <a:noFill/>
              </a:ln>
              <a:effectLst/>
            </c:spPr>
            <c:extLst>
              <c:ext xmlns:c16="http://schemas.microsoft.com/office/drawing/2014/chart" uri="{C3380CC4-5D6E-409C-BE32-E72D297353CC}">
                <c16:uniqueId val="{00000003-04B6-46E6-9847-9359480E2118}"/>
              </c:ext>
            </c:extLst>
          </c:dPt>
          <c:dPt>
            <c:idx val="3"/>
            <c:invertIfNegative val="0"/>
            <c:bubble3D val="0"/>
            <c:spPr>
              <a:solidFill>
                <a:srgbClr val="2A5DA5"/>
              </a:solidFill>
              <a:ln>
                <a:noFill/>
              </a:ln>
              <a:effectLst/>
            </c:spPr>
            <c:extLst>
              <c:ext xmlns:c16="http://schemas.microsoft.com/office/drawing/2014/chart" uri="{C3380CC4-5D6E-409C-BE32-E72D297353CC}">
                <c16:uniqueId val="{00000005-04B6-46E6-9847-9359480E2118}"/>
              </c:ext>
            </c:extLst>
          </c:dPt>
          <c:dPt>
            <c:idx val="5"/>
            <c:invertIfNegative val="0"/>
            <c:bubble3D val="0"/>
            <c:spPr>
              <a:solidFill>
                <a:srgbClr val="BB0E3D"/>
              </a:solidFill>
              <a:ln>
                <a:noFill/>
              </a:ln>
              <a:effectLst/>
            </c:spPr>
            <c:extLst>
              <c:ext xmlns:c16="http://schemas.microsoft.com/office/drawing/2014/chart" uri="{C3380CC4-5D6E-409C-BE32-E72D297353CC}">
                <c16:uniqueId val="{00000007-04B6-46E6-9847-9359480E2118}"/>
              </c:ext>
            </c:extLst>
          </c:dPt>
          <c:dPt>
            <c:idx val="8"/>
            <c:invertIfNegative val="0"/>
            <c:bubble3D val="0"/>
            <c:spPr>
              <a:solidFill>
                <a:srgbClr val="2A5DA5"/>
              </a:solidFill>
              <a:ln>
                <a:noFill/>
              </a:ln>
              <a:effectLst/>
            </c:spPr>
            <c:extLst>
              <c:ext xmlns:c16="http://schemas.microsoft.com/office/drawing/2014/chart" uri="{C3380CC4-5D6E-409C-BE32-E72D297353CC}">
                <c16:uniqueId val="{00000009-04B6-46E6-9847-9359480E2118}"/>
              </c:ext>
            </c:extLst>
          </c:dPt>
          <c:dPt>
            <c:idx val="10"/>
            <c:invertIfNegative val="0"/>
            <c:bubble3D val="0"/>
            <c:spPr>
              <a:solidFill>
                <a:srgbClr val="BB0E3D"/>
              </a:solidFill>
              <a:ln>
                <a:noFill/>
              </a:ln>
              <a:effectLst/>
            </c:spPr>
            <c:extLst>
              <c:ext xmlns:c16="http://schemas.microsoft.com/office/drawing/2014/chart" uri="{C3380CC4-5D6E-409C-BE32-E72D297353CC}">
                <c16:uniqueId val="{0000000B-04B6-46E6-9847-9359480E2118}"/>
              </c:ext>
            </c:extLst>
          </c:dPt>
          <c:dPt>
            <c:idx val="11"/>
            <c:invertIfNegative val="0"/>
            <c:bubble3D val="0"/>
            <c:spPr>
              <a:solidFill>
                <a:srgbClr val="BB0E3D"/>
              </a:solidFill>
              <a:ln>
                <a:noFill/>
              </a:ln>
              <a:effectLst/>
            </c:spPr>
            <c:extLst>
              <c:ext xmlns:c16="http://schemas.microsoft.com/office/drawing/2014/chart" uri="{C3380CC4-5D6E-409C-BE32-E72D297353CC}">
                <c16:uniqueId val="{0000000D-04B6-46E6-9847-9359480E2118}"/>
              </c:ext>
            </c:extLst>
          </c:dPt>
          <c:errBars>
            <c:errBarType val="both"/>
            <c:errValType val="cust"/>
            <c:noEndCap val="0"/>
            <c:plus>
              <c:numRef>
                <c:f>'Bayesian data'!$J$4:$J$15</c:f>
                <c:numCache>
                  <c:formatCode>General</c:formatCode>
                  <c:ptCount val="12"/>
                  <c:pt idx="0">
                    <c:v>5.8708749999999997E-2</c:v>
                  </c:pt>
                  <c:pt idx="1">
                    <c:v>5.42447E-2</c:v>
                  </c:pt>
                  <c:pt idx="2">
                    <c:v>2.2976300000000002E-3</c:v>
                  </c:pt>
                  <c:pt idx="3">
                    <c:v>4.7038000000000003E-2</c:v>
                  </c:pt>
                  <c:pt idx="4">
                    <c:v>3.06288E-3</c:v>
                  </c:pt>
                  <c:pt idx="5">
                    <c:v>7.1768120000000005E-2</c:v>
                  </c:pt>
                  <c:pt idx="6">
                    <c:v>5.9485299999999996E-3</c:v>
                  </c:pt>
                  <c:pt idx="7">
                    <c:v>1.3772E-2</c:v>
                  </c:pt>
                  <c:pt idx="8">
                    <c:v>6.3739599999999993E-2</c:v>
                  </c:pt>
                  <c:pt idx="9">
                    <c:v>9.4940000000000007E-3</c:v>
                  </c:pt>
                  <c:pt idx="10">
                    <c:v>0.15770933000000001</c:v>
                  </c:pt>
                  <c:pt idx="11">
                    <c:v>0.21451459</c:v>
                  </c:pt>
                </c:numCache>
              </c:numRef>
            </c:plus>
            <c:minus>
              <c:numRef>
                <c:f>'Bayesian data'!$J$4:$J$15</c:f>
                <c:numCache>
                  <c:formatCode>General</c:formatCode>
                  <c:ptCount val="12"/>
                  <c:pt idx="0">
                    <c:v>5.8708749999999997E-2</c:v>
                  </c:pt>
                  <c:pt idx="1">
                    <c:v>5.42447E-2</c:v>
                  </c:pt>
                  <c:pt idx="2">
                    <c:v>2.2976300000000002E-3</c:v>
                  </c:pt>
                  <c:pt idx="3">
                    <c:v>4.7038000000000003E-2</c:v>
                  </c:pt>
                  <c:pt idx="4">
                    <c:v>3.06288E-3</c:v>
                  </c:pt>
                  <c:pt idx="5">
                    <c:v>7.1768120000000005E-2</c:v>
                  </c:pt>
                  <c:pt idx="6">
                    <c:v>5.9485299999999996E-3</c:v>
                  </c:pt>
                  <c:pt idx="7">
                    <c:v>1.3772E-2</c:v>
                  </c:pt>
                  <c:pt idx="8">
                    <c:v>6.3739599999999993E-2</c:v>
                  </c:pt>
                  <c:pt idx="9">
                    <c:v>9.4940000000000007E-3</c:v>
                  </c:pt>
                  <c:pt idx="10">
                    <c:v>0.15770933000000001</c:v>
                  </c:pt>
                  <c:pt idx="11">
                    <c:v>0.21451459</c:v>
                  </c:pt>
                </c:numCache>
              </c:numRef>
            </c:minus>
            <c:spPr>
              <a:noFill/>
              <a:ln w="9525" cap="flat" cmpd="sng" algn="ctr">
                <a:solidFill>
                  <a:schemeClr val="tx1">
                    <a:lumMod val="65000"/>
                    <a:lumOff val="35000"/>
                  </a:schemeClr>
                </a:solidFill>
                <a:round/>
              </a:ln>
              <a:effectLst/>
            </c:spPr>
          </c:errBars>
          <c:cat>
            <c:strRef>
              <c:f>'Bayesian data'!$H$4:$H$15</c:f>
              <c:strCache>
                <c:ptCount val="12"/>
                <c:pt idx="0">
                  <c:v>Overall Care (x10)</c:v>
                </c:pt>
                <c:pt idx="1">
                  <c:v>Personal Doctor (x10)</c:v>
                </c:pt>
                <c:pt idx="2">
                  <c:v>Specialist (x10)</c:v>
                </c:pt>
                <c:pt idx="3">
                  <c:v>Health Plan (x10)</c:v>
                </c:pt>
                <c:pt idx="4">
                  <c:v>Prescription Drug Plan (x10)</c:v>
                </c:pt>
                <c:pt idx="5">
                  <c:v>Doctor Communication</c:v>
                </c:pt>
                <c:pt idx="6">
                  <c:v>Getting Needed Care</c:v>
                </c:pt>
                <c:pt idx="7">
                  <c:v>Getting Needed Prescription Drugs</c:v>
                </c:pt>
                <c:pt idx="8">
                  <c:v>Getting Care Quickly</c:v>
                </c:pt>
                <c:pt idx="9">
                  <c:v>Care Coordination</c:v>
                </c:pt>
                <c:pt idx="10">
                  <c:v>Health Plan Customer Service</c:v>
                </c:pt>
                <c:pt idx="11">
                  <c:v>PDP Customer Service</c:v>
                </c:pt>
              </c:strCache>
            </c:strRef>
          </c:cat>
          <c:val>
            <c:numRef>
              <c:f>'Bayesian data'!$I$4:$I$15</c:f>
              <c:numCache>
                <c:formatCode>0.00</c:formatCode>
                <c:ptCount val="12"/>
                <c:pt idx="0">
                  <c:v>-0.17144412000000001</c:v>
                </c:pt>
                <c:pt idx="1">
                  <c:v>-2.77179E-2</c:v>
                </c:pt>
                <c:pt idx="2">
                  <c:v>-4.6409999999999998E-5</c:v>
                </c:pt>
                <c:pt idx="3">
                  <c:v>0.32736999999999999</c:v>
                </c:pt>
                <c:pt idx="4">
                  <c:v>-7.0370000000000006E-5</c:v>
                </c:pt>
                <c:pt idx="5">
                  <c:v>-0.16806268999999999</c:v>
                </c:pt>
                <c:pt idx="6">
                  <c:v>3.2351999999999999E-4</c:v>
                </c:pt>
                <c:pt idx="7">
                  <c:v>-1.3752300000000001E-3</c:v>
                </c:pt>
                <c:pt idx="8">
                  <c:v>0.49966110000000002</c:v>
                </c:pt>
                <c:pt idx="9">
                  <c:v>-4.5100000000000001E-4</c:v>
                </c:pt>
                <c:pt idx="10">
                  <c:v>8.2514320000000002E-2</c:v>
                </c:pt>
                <c:pt idx="11">
                  <c:v>-0.10808333000000001</c:v>
                </c:pt>
              </c:numCache>
            </c:numRef>
          </c:val>
          <c:extLst>
            <c:ext xmlns:c16="http://schemas.microsoft.com/office/drawing/2014/chart" uri="{C3380CC4-5D6E-409C-BE32-E72D297353CC}">
              <c16:uniqueId val="{0000000E-04B6-46E6-9847-9359480E2118}"/>
            </c:ext>
          </c:extLst>
        </c:ser>
        <c:dLbls>
          <c:showLegendKey val="0"/>
          <c:showVal val="0"/>
          <c:showCatName val="0"/>
          <c:showSerName val="0"/>
          <c:showPercent val="0"/>
          <c:showBubbleSize val="0"/>
        </c:dLbls>
        <c:gapWidth val="219"/>
        <c:overlap val="-27"/>
        <c:axId val="815229592"/>
        <c:axId val="815382576"/>
      </c:barChart>
      <c:catAx>
        <c:axId val="8152295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dirty="0">
                    <a:solidFill>
                      <a:srgbClr val="123E57"/>
                    </a:solidFill>
                  </a:rPr>
                  <a:t>Medicare CAHPS measures</a:t>
                </a:r>
              </a:p>
            </c:rich>
          </c:tx>
          <c:layout>
            <c:manualLayout>
              <c:xMode val="edge"/>
              <c:yMode val="edge"/>
              <c:x val="0.38947763323062878"/>
              <c:y val="0.9409759798392163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5382576"/>
        <c:crosses val="autoZero"/>
        <c:auto val="1"/>
        <c:lblAlgn val="ctr"/>
        <c:lblOffset val="100"/>
        <c:noMultiLvlLbl val="0"/>
      </c:catAx>
      <c:valAx>
        <c:axId val="815382576"/>
        <c:scaling>
          <c:orientation val="minMax"/>
          <c:max val="0.60000000000000009"/>
          <c:min val="-0.4"/>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dirty="0">
                    <a:solidFill>
                      <a:srgbClr val="123E57"/>
                    </a:solidFill>
                  </a:rPr>
                  <a:t>SCIBI-CB Coefficients and SDs</a:t>
                </a:r>
              </a:p>
            </c:rich>
          </c:tx>
          <c:layout>
            <c:manualLayout>
              <c:xMode val="edge"/>
              <c:yMode val="edge"/>
              <c:x val="1.4811688167194395E-2"/>
              <c:y val="0.1898781873907737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5229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E61BA-335F-4459-8E80-53F9177A3754}" type="doc">
      <dgm:prSet loTypeId="urn:microsoft.com/office/officeart/2005/8/layout/target1" loCatId="relationship" qsTypeId="urn:microsoft.com/office/officeart/2005/8/quickstyle/simple1" qsCatId="simple" csTypeId="urn:microsoft.com/office/officeart/2005/8/colors/colorful1" csCatId="colorful" phldr="1"/>
      <dgm:spPr/>
    </dgm:pt>
    <dgm:pt modelId="{F45BA36D-3B66-43CA-9EC5-4215DA35CA16}">
      <dgm:prSet phldrT="[Text]"/>
      <dgm:spPr/>
      <dgm:t>
        <a:bodyPr/>
        <a:lstStyle/>
        <a:p>
          <a:r>
            <a:rPr lang="en-US" dirty="0">
              <a:latin typeface="Arial" panose="020B0604020202020204" pitchFamily="34" charset="0"/>
              <a:cs typeface="Arial" panose="020B0604020202020204" pitchFamily="34" charset="0"/>
            </a:rPr>
            <a:t>Cancer diagnosis</a:t>
          </a:r>
        </a:p>
      </dgm:t>
    </dgm:pt>
    <dgm:pt modelId="{B9CBDEC7-B345-4198-9F2D-E86362276205}" type="parTrans" cxnId="{5B9191C3-5646-4E74-B18B-296CCB12BDBA}">
      <dgm:prSet/>
      <dgm:spPr/>
      <dgm:t>
        <a:bodyPr/>
        <a:lstStyle/>
        <a:p>
          <a:endParaRPr lang="en-US">
            <a:latin typeface="Arial" panose="020B0604020202020204" pitchFamily="34" charset="0"/>
            <a:cs typeface="Arial" panose="020B0604020202020204" pitchFamily="34" charset="0"/>
          </a:endParaRPr>
        </a:p>
      </dgm:t>
    </dgm:pt>
    <dgm:pt modelId="{C12A3906-5F30-48C0-B89E-D97E26B81FB8}" type="sibTrans" cxnId="{5B9191C3-5646-4E74-B18B-296CCB12BDBA}">
      <dgm:prSet/>
      <dgm:spPr/>
      <dgm:t>
        <a:bodyPr/>
        <a:lstStyle/>
        <a:p>
          <a:endParaRPr lang="en-US">
            <a:latin typeface="Arial" panose="020B0604020202020204" pitchFamily="34" charset="0"/>
            <a:cs typeface="Arial" panose="020B0604020202020204" pitchFamily="34" charset="0"/>
          </a:endParaRPr>
        </a:p>
      </dgm:t>
    </dgm:pt>
    <dgm:pt modelId="{AD50590D-C381-4BE8-95F5-72F554B807AC}">
      <dgm:prSet phldrT="[Text]"/>
      <dgm:spPr/>
      <dgm:t>
        <a:bodyPr/>
        <a:lstStyle/>
        <a:p>
          <a:r>
            <a:rPr lang="en-US" dirty="0">
              <a:latin typeface="Arial" panose="020B0604020202020204" pitchFamily="34" charset="0"/>
              <a:cs typeface="Arial" panose="020B0604020202020204" pitchFamily="34" charset="0"/>
            </a:rPr>
            <a:t>Other health conditions</a:t>
          </a:r>
        </a:p>
      </dgm:t>
    </dgm:pt>
    <dgm:pt modelId="{0664799B-3CE8-42CB-9998-7FFAEF80EFB5}" type="parTrans" cxnId="{3860922E-C8BD-4CD7-AFBE-77B456FAFE84}">
      <dgm:prSet/>
      <dgm:spPr/>
      <dgm:t>
        <a:bodyPr/>
        <a:lstStyle/>
        <a:p>
          <a:endParaRPr lang="en-US">
            <a:latin typeface="Arial" panose="020B0604020202020204" pitchFamily="34" charset="0"/>
            <a:cs typeface="Arial" panose="020B0604020202020204" pitchFamily="34" charset="0"/>
          </a:endParaRPr>
        </a:p>
      </dgm:t>
    </dgm:pt>
    <dgm:pt modelId="{8C226EAB-A3DF-4139-8D6F-ACE4700F6461}" type="sibTrans" cxnId="{3860922E-C8BD-4CD7-AFBE-77B456FAFE84}">
      <dgm:prSet/>
      <dgm:spPr/>
      <dgm:t>
        <a:bodyPr/>
        <a:lstStyle/>
        <a:p>
          <a:endParaRPr lang="en-US">
            <a:latin typeface="Arial" panose="020B0604020202020204" pitchFamily="34" charset="0"/>
            <a:cs typeface="Arial" panose="020B0604020202020204" pitchFamily="34" charset="0"/>
          </a:endParaRPr>
        </a:p>
      </dgm:t>
    </dgm:pt>
    <dgm:pt modelId="{0078A460-60F1-4389-AA1A-4E870EEA14D9}">
      <dgm:prSet phldrT="[Text]"/>
      <dgm:spPr/>
      <dgm:t>
        <a:bodyPr/>
        <a:lstStyle/>
        <a:p>
          <a:r>
            <a:rPr lang="en-US" dirty="0">
              <a:latin typeface="Arial" panose="020B0604020202020204" pitchFamily="34" charset="0"/>
              <a:cs typeface="Arial" panose="020B0604020202020204" pitchFamily="34" charset="0"/>
            </a:rPr>
            <a:t>Frailty, activity limitations, other characteristics</a:t>
          </a:r>
        </a:p>
      </dgm:t>
    </dgm:pt>
    <dgm:pt modelId="{DFD928CF-C2F7-476C-90E4-646C150CE357}" type="parTrans" cxnId="{7A119E19-7AD2-4B67-8E02-ED48EC191991}">
      <dgm:prSet/>
      <dgm:spPr/>
      <dgm:t>
        <a:bodyPr/>
        <a:lstStyle/>
        <a:p>
          <a:endParaRPr lang="en-US">
            <a:latin typeface="Arial" panose="020B0604020202020204" pitchFamily="34" charset="0"/>
            <a:cs typeface="Arial" panose="020B0604020202020204" pitchFamily="34" charset="0"/>
          </a:endParaRPr>
        </a:p>
      </dgm:t>
    </dgm:pt>
    <dgm:pt modelId="{3D0732A8-9F45-45B1-8017-2958FBDA3560}" type="sibTrans" cxnId="{7A119E19-7AD2-4B67-8E02-ED48EC191991}">
      <dgm:prSet/>
      <dgm:spPr/>
      <dgm:t>
        <a:bodyPr/>
        <a:lstStyle/>
        <a:p>
          <a:endParaRPr lang="en-US">
            <a:latin typeface="Arial" panose="020B0604020202020204" pitchFamily="34" charset="0"/>
            <a:cs typeface="Arial" panose="020B0604020202020204" pitchFamily="34" charset="0"/>
          </a:endParaRPr>
        </a:p>
      </dgm:t>
    </dgm:pt>
    <dgm:pt modelId="{22BB03B9-DF63-4FBC-81B4-CBF62D409D20}" type="pres">
      <dgm:prSet presAssocID="{955E61BA-335F-4459-8E80-53F9177A3754}" presName="composite" presStyleCnt="0">
        <dgm:presLayoutVars>
          <dgm:chMax val="5"/>
          <dgm:dir/>
          <dgm:resizeHandles val="exact"/>
        </dgm:presLayoutVars>
      </dgm:prSet>
      <dgm:spPr/>
    </dgm:pt>
    <dgm:pt modelId="{65CD0D7C-E405-4EB5-8639-97052BBCD5F8}" type="pres">
      <dgm:prSet presAssocID="{F45BA36D-3B66-43CA-9EC5-4215DA35CA16}" presName="circle1" presStyleLbl="lnNode1" presStyleIdx="0" presStyleCnt="3"/>
      <dgm:spPr/>
    </dgm:pt>
    <dgm:pt modelId="{4E6E1624-D4B1-4E0D-BC29-E48A1CFDF8CD}" type="pres">
      <dgm:prSet presAssocID="{F45BA36D-3B66-43CA-9EC5-4215DA35CA16}" presName="text1" presStyleLbl="revTx" presStyleIdx="0" presStyleCnt="3">
        <dgm:presLayoutVars>
          <dgm:bulletEnabled val="1"/>
        </dgm:presLayoutVars>
      </dgm:prSet>
      <dgm:spPr/>
    </dgm:pt>
    <dgm:pt modelId="{9AC438F3-570E-443E-AFB1-571B2873DE5F}" type="pres">
      <dgm:prSet presAssocID="{F45BA36D-3B66-43CA-9EC5-4215DA35CA16}" presName="line1" presStyleLbl="callout" presStyleIdx="0" presStyleCnt="6"/>
      <dgm:spPr/>
    </dgm:pt>
    <dgm:pt modelId="{E58C810C-7748-4B5D-A8D9-88127B8B3F6C}" type="pres">
      <dgm:prSet presAssocID="{F45BA36D-3B66-43CA-9EC5-4215DA35CA16}" presName="d1" presStyleLbl="callout" presStyleIdx="1" presStyleCnt="6"/>
      <dgm:spPr/>
    </dgm:pt>
    <dgm:pt modelId="{2F646EE9-7DD0-4E6A-B620-C2486B6A3BDA}" type="pres">
      <dgm:prSet presAssocID="{AD50590D-C381-4BE8-95F5-72F554B807AC}" presName="circle2" presStyleLbl="lnNode1" presStyleIdx="1" presStyleCnt="3"/>
      <dgm:spPr/>
    </dgm:pt>
    <dgm:pt modelId="{BA5B51B3-0BB0-4A33-9A3D-155491153DD7}" type="pres">
      <dgm:prSet presAssocID="{AD50590D-C381-4BE8-95F5-72F554B807AC}" presName="text2" presStyleLbl="revTx" presStyleIdx="1" presStyleCnt="3">
        <dgm:presLayoutVars>
          <dgm:bulletEnabled val="1"/>
        </dgm:presLayoutVars>
      </dgm:prSet>
      <dgm:spPr/>
    </dgm:pt>
    <dgm:pt modelId="{021D0D73-3EAF-4087-8813-FF64832659AB}" type="pres">
      <dgm:prSet presAssocID="{AD50590D-C381-4BE8-95F5-72F554B807AC}" presName="line2" presStyleLbl="callout" presStyleIdx="2" presStyleCnt="6"/>
      <dgm:spPr/>
    </dgm:pt>
    <dgm:pt modelId="{7E948C88-04F4-4572-A49F-B23E7A81EDC9}" type="pres">
      <dgm:prSet presAssocID="{AD50590D-C381-4BE8-95F5-72F554B807AC}" presName="d2" presStyleLbl="callout" presStyleIdx="3" presStyleCnt="6"/>
      <dgm:spPr/>
    </dgm:pt>
    <dgm:pt modelId="{AFED63EB-5763-4144-BDA2-A1711A4BA5C1}" type="pres">
      <dgm:prSet presAssocID="{0078A460-60F1-4389-AA1A-4E870EEA14D9}" presName="circle3" presStyleLbl="lnNode1" presStyleIdx="2" presStyleCnt="3"/>
      <dgm:spPr/>
    </dgm:pt>
    <dgm:pt modelId="{8777C099-2E55-4783-8D3B-34DA789EB7B8}" type="pres">
      <dgm:prSet presAssocID="{0078A460-60F1-4389-AA1A-4E870EEA14D9}" presName="text3" presStyleLbl="revTx" presStyleIdx="2" presStyleCnt="3" custScaleX="95286" custScaleY="108358">
        <dgm:presLayoutVars>
          <dgm:bulletEnabled val="1"/>
        </dgm:presLayoutVars>
      </dgm:prSet>
      <dgm:spPr/>
    </dgm:pt>
    <dgm:pt modelId="{FD7AE1DE-7600-4479-99DD-125FC506F6A4}" type="pres">
      <dgm:prSet presAssocID="{0078A460-60F1-4389-AA1A-4E870EEA14D9}" presName="line3" presStyleLbl="callout" presStyleIdx="4" presStyleCnt="6"/>
      <dgm:spPr/>
    </dgm:pt>
    <dgm:pt modelId="{28BC90B1-6882-41C0-90BD-F34DA614C798}" type="pres">
      <dgm:prSet presAssocID="{0078A460-60F1-4389-AA1A-4E870EEA14D9}" presName="d3" presStyleLbl="callout" presStyleIdx="5" presStyleCnt="6"/>
      <dgm:spPr/>
    </dgm:pt>
  </dgm:ptLst>
  <dgm:cxnLst>
    <dgm:cxn modelId="{435DCB03-D7C8-4F80-A448-C1A6AF5E893C}" type="presOf" srcId="{AD50590D-C381-4BE8-95F5-72F554B807AC}" destId="{BA5B51B3-0BB0-4A33-9A3D-155491153DD7}" srcOrd="0" destOrd="0" presId="urn:microsoft.com/office/officeart/2005/8/layout/target1"/>
    <dgm:cxn modelId="{7A119E19-7AD2-4B67-8E02-ED48EC191991}" srcId="{955E61BA-335F-4459-8E80-53F9177A3754}" destId="{0078A460-60F1-4389-AA1A-4E870EEA14D9}" srcOrd="2" destOrd="0" parTransId="{DFD928CF-C2F7-476C-90E4-646C150CE357}" sibTransId="{3D0732A8-9F45-45B1-8017-2958FBDA3560}"/>
    <dgm:cxn modelId="{3860922E-C8BD-4CD7-AFBE-77B456FAFE84}" srcId="{955E61BA-335F-4459-8E80-53F9177A3754}" destId="{AD50590D-C381-4BE8-95F5-72F554B807AC}" srcOrd="1" destOrd="0" parTransId="{0664799B-3CE8-42CB-9998-7FFAEF80EFB5}" sibTransId="{8C226EAB-A3DF-4139-8D6F-ACE4700F6461}"/>
    <dgm:cxn modelId="{51649E77-9616-4720-ADD4-B10F58A61209}" type="presOf" srcId="{955E61BA-335F-4459-8E80-53F9177A3754}" destId="{22BB03B9-DF63-4FBC-81B4-CBF62D409D20}" srcOrd="0" destOrd="0" presId="urn:microsoft.com/office/officeart/2005/8/layout/target1"/>
    <dgm:cxn modelId="{5C07E6B8-3245-4650-8854-C14B083FF831}" type="presOf" srcId="{F45BA36D-3B66-43CA-9EC5-4215DA35CA16}" destId="{4E6E1624-D4B1-4E0D-BC29-E48A1CFDF8CD}" srcOrd="0" destOrd="0" presId="urn:microsoft.com/office/officeart/2005/8/layout/target1"/>
    <dgm:cxn modelId="{5B9191C3-5646-4E74-B18B-296CCB12BDBA}" srcId="{955E61BA-335F-4459-8E80-53F9177A3754}" destId="{F45BA36D-3B66-43CA-9EC5-4215DA35CA16}" srcOrd="0" destOrd="0" parTransId="{B9CBDEC7-B345-4198-9F2D-E86362276205}" sibTransId="{C12A3906-5F30-48C0-B89E-D97E26B81FB8}"/>
    <dgm:cxn modelId="{23A1D9DE-B0E2-4403-BE9A-A98749FBECD0}" type="presOf" srcId="{0078A460-60F1-4389-AA1A-4E870EEA14D9}" destId="{8777C099-2E55-4783-8D3B-34DA789EB7B8}" srcOrd="0" destOrd="0" presId="urn:microsoft.com/office/officeart/2005/8/layout/target1"/>
    <dgm:cxn modelId="{C01B83F0-7AAC-43C3-84D0-2E63B5D5B8A0}" type="presParOf" srcId="{22BB03B9-DF63-4FBC-81B4-CBF62D409D20}" destId="{65CD0D7C-E405-4EB5-8639-97052BBCD5F8}" srcOrd="0" destOrd="0" presId="urn:microsoft.com/office/officeart/2005/8/layout/target1"/>
    <dgm:cxn modelId="{DD439D74-63D3-4117-BE9A-46AE3163D119}" type="presParOf" srcId="{22BB03B9-DF63-4FBC-81B4-CBF62D409D20}" destId="{4E6E1624-D4B1-4E0D-BC29-E48A1CFDF8CD}" srcOrd="1" destOrd="0" presId="urn:microsoft.com/office/officeart/2005/8/layout/target1"/>
    <dgm:cxn modelId="{43857522-AFCD-49BF-910B-4747BE476322}" type="presParOf" srcId="{22BB03B9-DF63-4FBC-81B4-CBF62D409D20}" destId="{9AC438F3-570E-443E-AFB1-571B2873DE5F}" srcOrd="2" destOrd="0" presId="urn:microsoft.com/office/officeart/2005/8/layout/target1"/>
    <dgm:cxn modelId="{949FE845-6A81-4490-AA6A-CCB2D5E23847}" type="presParOf" srcId="{22BB03B9-DF63-4FBC-81B4-CBF62D409D20}" destId="{E58C810C-7748-4B5D-A8D9-88127B8B3F6C}" srcOrd="3" destOrd="0" presId="urn:microsoft.com/office/officeart/2005/8/layout/target1"/>
    <dgm:cxn modelId="{D0A9B98F-3D4A-4353-B898-1E642576F192}" type="presParOf" srcId="{22BB03B9-DF63-4FBC-81B4-CBF62D409D20}" destId="{2F646EE9-7DD0-4E6A-B620-C2486B6A3BDA}" srcOrd="4" destOrd="0" presId="urn:microsoft.com/office/officeart/2005/8/layout/target1"/>
    <dgm:cxn modelId="{195BCD13-9DD9-475A-961F-A76035065AE4}" type="presParOf" srcId="{22BB03B9-DF63-4FBC-81B4-CBF62D409D20}" destId="{BA5B51B3-0BB0-4A33-9A3D-155491153DD7}" srcOrd="5" destOrd="0" presId="urn:microsoft.com/office/officeart/2005/8/layout/target1"/>
    <dgm:cxn modelId="{8B02EA6B-FCED-4BF0-A5E0-44FDAF92807A}" type="presParOf" srcId="{22BB03B9-DF63-4FBC-81B4-CBF62D409D20}" destId="{021D0D73-3EAF-4087-8813-FF64832659AB}" srcOrd="6" destOrd="0" presId="urn:microsoft.com/office/officeart/2005/8/layout/target1"/>
    <dgm:cxn modelId="{40EB88F2-9440-40A7-AEC8-11931672C96B}" type="presParOf" srcId="{22BB03B9-DF63-4FBC-81B4-CBF62D409D20}" destId="{7E948C88-04F4-4572-A49F-B23E7A81EDC9}" srcOrd="7" destOrd="0" presId="urn:microsoft.com/office/officeart/2005/8/layout/target1"/>
    <dgm:cxn modelId="{88BCADDE-99A7-46F2-824D-5D0ADF851120}" type="presParOf" srcId="{22BB03B9-DF63-4FBC-81B4-CBF62D409D20}" destId="{AFED63EB-5763-4144-BDA2-A1711A4BA5C1}" srcOrd="8" destOrd="0" presId="urn:microsoft.com/office/officeart/2005/8/layout/target1"/>
    <dgm:cxn modelId="{FBF34AE5-B2B5-4A45-91E0-23147BF647C3}" type="presParOf" srcId="{22BB03B9-DF63-4FBC-81B4-CBF62D409D20}" destId="{8777C099-2E55-4783-8D3B-34DA789EB7B8}" srcOrd="9" destOrd="0" presId="urn:microsoft.com/office/officeart/2005/8/layout/target1"/>
    <dgm:cxn modelId="{ADB46924-9C14-43E2-80B9-C883BEED92F6}" type="presParOf" srcId="{22BB03B9-DF63-4FBC-81B4-CBF62D409D20}" destId="{FD7AE1DE-7600-4479-99DD-125FC506F6A4}" srcOrd="10" destOrd="0" presId="urn:microsoft.com/office/officeart/2005/8/layout/target1"/>
    <dgm:cxn modelId="{2C4E1981-A6B1-471E-A768-56C03A94FB60}" type="presParOf" srcId="{22BB03B9-DF63-4FBC-81B4-CBF62D409D20}" destId="{28BC90B1-6882-41C0-90BD-F34DA614C798}"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E7EFC-14EE-47C3-8CE2-27F44CD189C3}" type="doc">
      <dgm:prSet loTypeId="urn:microsoft.com/office/officeart/2005/8/layout/process1" loCatId="process" qsTypeId="urn:microsoft.com/office/officeart/2005/8/quickstyle/simple1" qsCatId="simple" csTypeId="urn:microsoft.com/office/officeart/2005/8/colors/colorful1" csCatId="colorful" phldr="1"/>
      <dgm:spPr/>
    </dgm:pt>
    <dgm:pt modelId="{AEED17E3-5B80-44D4-9DC6-A5BE4D4969DE}">
      <dgm:prSet phldrT="[Text]"/>
      <dgm:spPr/>
      <dgm:t>
        <a:bodyPr/>
        <a:lstStyle/>
        <a:p>
          <a:r>
            <a:rPr lang="en-US" dirty="0"/>
            <a:t>12 months before</a:t>
          </a:r>
        </a:p>
      </dgm:t>
    </dgm:pt>
    <dgm:pt modelId="{7ED086FA-2258-4B68-8732-E0018F567595}" type="parTrans" cxnId="{A4232B84-E1BD-4337-B9A7-EE8443CBA918}">
      <dgm:prSet/>
      <dgm:spPr/>
      <dgm:t>
        <a:bodyPr/>
        <a:lstStyle/>
        <a:p>
          <a:endParaRPr lang="en-US"/>
        </a:p>
      </dgm:t>
    </dgm:pt>
    <dgm:pt modelId="{3E697509-90E1-4AFE-988C-C4A246CE97EF}" type="sibTrans" cxnId="{A4232B84-E1BD-4337-B9A7-EE8443CBA918}">
      <dgm:prSet/>
      <dgm:spPr/>
      <dgm:t>
        <a:bodyPr/>
        <a:lstStyle/>
        <a:p>
          <a:endParaRPr lang="en-US" dirty="0"/>
        </a:p>
      </dgm:t>
    </dgm:pt>
    <dgm:pt modelId="{30CDDDD3-9D13-48D3-AF63-B4AD6620AE95}">
      <dgm:prSet phldrT="[Text]"/>
      <dgm:spPr/>
      <dgm:t>
        <a:bodyPr/>
        <a:lstStyle/>
        <a:p>
          <a:r>
            <a:rPr lang="en-US" dirty="0"/>
            <a:t>Survey</a:t>
          </a:r>
        </a:p>
      </dgm:t>
    </dgm:pt>
    <dgm:pt modelId="{69F467A2-AC2A-4F12-9D83-90580CC8CF7B}" type="parTrans" cxnId="{D1461658-7964-435A-8C32-0BA10E9513D3}">
      <dgm:prSet/>
      <dgm:spPr/>
      <dgm:t>
        <a:bodyPr/>
        <a:lstStyle/>
        <a:p>
          <a:endParaRPr lang="en-US"/>
        </a:p>
      </dgm:t>
    </dgm:pt>
    <dgm:pt modelId="{882EF0CE-C18C-44A1-A225-C84ABF19262C}" type="sibTrans" cxnId="{D1461658-7964-435A-8C32-0BA10E9513D3}">
      <dgm:prSet/>
      <dgm:spPr/>
      <dgm:t>
        <a:bodyPr/>
        <a:lstStyle/>
        <a:p>
          <a:endParaRPr lang="en-US" dirty="0"/>
        </a:p>
      </dgm:t>
    </dgm:pt>
    <dgm:pt modelId="{3C511E8F-CBE2-4B7B-8139-61175A25876D}">
      <dgm:prSet phldrT="[Text]"/>
      <dgm:spPr/>
      <dgm:t>
        <a:bodyPr/>
        <a:lstStyle/>
        <a:p>
          <a:r>
            <a:rPr lang="en-US" dirty="0"/>
            <a:t>12 months after</a:t>
          </a:r>
        </a:p>
      </dgm:t>
    </dgm:pt>
    <dgm:pt modelId="{13C3DAA5-B8DD-434E-8666-47459B417F40}" type="parTrans" cxnId="{7938445B-6C1C-4CBC-8A9F-4C23A8F6DEEF}">
      <dgm:prSet/>
      <dgm:spPr/>
      <dgm:t>
        <a:bodyPr/>
        <a:lstStyle/>
        <a:p>
          <a:endParaRPr lang="en-US"/>
        </a:p>
      </dgm:t>
    </dgm:pt>
    <dgm:pt modelId="{A6512487-5800-4680-8145-FB97A5D4154E}" type="sibTrans" cxnId="{7938445B-6C1C-4CBC-8A9F-4C23A8F6DEEF}">
      <dgm:prSet/>
      <dgm:spPr/>
      <dgm:t>
        <a:bodyPr/>
        <a:lstStyle/>
        <a:p>
          <a:endParaRPr lang="en-US"/>
        </a:p>
      </dgm:t>
    </dgm:pt>
    <dgm:pt modelId="{988A1054-A726-4124-ACC8-4E73F1007A19}" type="pres">
      <dgm:prSet presAssocID="{E68E7EFC-14EE-47C3-8CE2-27F44CD189C3}" presName="Name0" presStyleCnt="0">
        <dgm:presLayoutVars>
          <dgm:dir/>
          <dgm:resizeHandles val="exact"/>
        </dgm:presLayoutVars>
      </dgm:prSet>
      <dgm:spPr/>
    </dgm:pt>
    <dgm:pt modelId="{6B456697-780A-4A63-A974-EA0AFF7242E7}" type="pres">
      <dgm:prSet presAssocID="{AEED17E3-5B80-44D4-9DC6-A5BE4D4969DE}" presName="node" presStyleLbl="node1" presStyleIdx="0" presStyleCnt="3">
        <dgm:presLayoutVars>
          <dgm:bulletEnabled val="1"/>
        </dgm:presLayoutVars>
      </dgm:prSet>
      <dgm:spPr/>
    </dgm:pt>
    <dgm:pt modelId="{3D0B01F1-0787-46AB-A32A-6BF505552680}" type="pres">
      <dgm:prSet presAssocID="{3E697509-90E1-4AFE-988C-C4A246CE97EF}" presName="sibTrans" presStyleLbl="sibTrans2D1" presStyleIdx="0" presStyleCnt="2"/>
      <dgm:spPr/>
    </dgm:pt>
    <dgm:pt modelId="{B61242B8-C230-4EE1-B21B-44690115803B}" type="pres">
      <dgm:prSet presAssocID="{3E697509-90E1-4AFE-988C-C4A246CE97EF}" presName="connectorText" presStyleLbl="sibTrans2D1" presStyleIdx="0" presStyleCnt="2"/>
      <dgm:spPr/>
    </dgm:pt>
    <dgm:pt modelId="{3D3C10FC-EB87-4F4F-9E4C-E4990EC640E0}" type="pres">
      <dgm:prSet presAssocID="{30CDDDD3-9D13-48D3-AF63-B4AD6620AE95}" presName="node" presStyleLbl="node1" presStyleIdx="1" presStyleCnt="3" custScaleX="49389">
        <dgm:presLayoutVars>
          <dgm:bulletEnabled val="1"/>
        </dgm:presLayoutVars>
      </dgm:prSet>
      <dgm:spPr/>
    </dgm:pt>
    <dgm:pt modelId="{AF9C1E38-5A74-4D31-8821-73E75C9ED90F}" type="pres">
      <dgm:prSet presAssocID="{882EF0CE-C18C-44A1-A225-C84ABF19262C}" presName="sibTrans" presStyleLbl="sibTrans2D1" presStyleIdx="1" presStyleCnt="2"/>
      <dgm:spPr/>
    </dgm:pt>
    <dgm:pt modelId="{59AC26E6-F738-42AA-BE6C-250343CDF175}" type="pres">
      <dgm:prSet presAssocID="{882EF0CE-C18C-44A1-A225-C84ABF19262C}" presName="connectorText" presStyleLbl="sibTrans2D1" presStyleIdx="1" presStyleCnt="2"/>
      <dgm:spPr/>
    </dgm:pt>
    <dgm:pt modelId="{58D68E5C-C0CD-4F54-8601-DDD4483DD9E1}" type="pres">
      <dgm:prSet presAssocID="{3C511E8F-CBE2-4B7B-8139-61175A25876D}" presName="node" presStyleLbl="node1" presStyleIdx="2" presStyleCnt="3">
        <dgm:presLayoutVars>
          <dgm:bulletEnabled val="1"/>
        </dgm:presLayoutVars>
      </dgm:prSet>
      <dgm:spPr/>
    </dgm:pt>
  </dgm:ptLst>
  <dgm:cxnLst>
    <dgm:cxn modelId="{0AC35009-D0EF-4156-81CE-47FA25C91A86}" type="presOf" srcId="{3E697509-90E1-4AFE-988C-C4A246CE97EF}" destId="{B61242B8-C230-4EE1-B21B-44690115803B}" srcOrd="1" destOrd="0" presId="urn:microsoft.com/office/officeart/2005/8/layout/process1"/>
    <dgm:cxn modelId="{4448F525-D157-4FD0-AB71-2A21BA0372B5}" type="presOf" srcId="{AEED17E3-5B80-44D4-9DC6-A5BE4D4969DE}" destId="{6B456697-780A-4A63-A974-EA0AFF7242E7}" srcOrd="0" destOrd="0" presId="urn:microsoft.com/office/officeart/2005/8/layout/process1"/>
    <dgm:cxn modelId="{D1461658-7964-435A-8C32-0BA10E9513D3}" srcId="{E68E7EFC-14EE-47C3-8CE2-27F44CD189C3}" destId="{30CDDDD3-9D13-48D3-AF63-B4AD6620AE95}" srcOrd="1" destOrd="0" parTransId="{69F467A2-AC2A-4F12-9D83-90580CC8CF7B}" sibTransId="{882EF0CE-C18C-44A1-A225-C84ABF19262C}"/>
    <dgm:cxn modelId="{7938445B-6C1C-4CBC-8A9F-4C23A8F6DEEF}" srcId="{E68E7EFC-14EE-47C3-8CE2-27F44CD189C3}" destId="{3C511E8F-CBE2-4B7B-8139-61175A25876D}" srcOrd="2" destOrd="0" parTransId="{13C3DAA5-B8DD-434E-8666-47459B417F40}" sibTransId="{A6512487-5800-4680-8145-FB97A5D4154E}"/>
    <dgm:cxn modelId="{BE181961-5E9E-4C76-AAF1-6A5423F10C50}" type="presOf" srcId="{882EF0CE-C18C-44A1-A225-C84ABF19262C}" destId="{AF9C1E38-5A74-4D31-8821-73E75C9ED90F}" srcOrd="0" destOrd="0" presId="urn:microsoft.com/office/officeart/2005/8/layout/process1"/>
    <dgm:cxn modelId="{7DA0726B-52CA-4B8F-B5AD-D8587E6D54DF}" type="presOf" srcId="{30CDDDD3-9D13-48D3-AF63-B4AD6620AE95}" destId="{3D3C10FC-EB87-4F4F-9E4C-E4990EC640E0}" srcOrd="0" destOrd="0" presId="urn:microsoft.com/office/officeart/2005/8/layout/process1"/>
    <dgm:cxn modelId="{A4232B84-E1BD-4337-B9A7-EE8443CBA918}" srcId="{E68E7EFC-14EE-47C3-8CE2-27F44CD189C3}" destId="{AEED17E3-5B80-44D4-9DC6-A5BE4D4969DE}" srcOrd="0" destOrd="0" parTransId="{7ED086FA-2258-4B68-8732-E0018F567595}" sibTransId="{3E697509-90E1-4AFE-988C-C4A246CE97EF}"/>
    <dgm:cxn modelId="{85C56E84-4C1D-4D47-8771-B9877D755A0A}" type="presOf" srcId="{3E697509-90E1-4AFE-988C-C4A246CE97EF}" destId="{3D0B01F1-0787-46AB-A32A-6BF505552680}" srcOrd="0" destOrd="0" presId="urn:microsoft.com/office/officeart/2005/8/layout/process1"/>
    <dgm:cxn modelId="{710E69A3-3CB7-4EE7-8E4A-F4B281586903}" type="presOf" srcId="{882EF0CE-C18C-44A1-A225-C84ABF19262C}" destId="{59AC26E6-F738-42AA-BE6C-250343CDF175}" srcOrd="1" destOrd="0" presId="urn:microsoft.com/office/officeart/2005/8/layout/process1"/>
    <dgm:cxn modelId="{328AECB0-5C68-452C-A421-114E3C51E020}" type="presOf" srcId="{3C511E8F-CBE2-4B7B-8139-61175A25876D}" destId="{58D68E5C-C0CD-4F54-8601-DDD4483DD9E1}" srcOrd="0" destOrd="0" presId="urn:microsoft.com/office/officeart/2005/8/layout/process1"/>
    <dgm:cxn modelId="{7D6B1DF1-9C7F-4FF7-96AF-62D23E9B2EC5}" type="presOf" srcId="{E68E7EFC-14EE-47C3-8CE2-27F44CD189C3}" destId="{988A1054-A726-4124-ACC8-4E73F1007A19}" srcOrd="0" destOrd="0" presId="urn:microsoft.com/office/officeart/2005/8/layout/process1"/>
    <dgm:cxn modelId="{EB0A6C7C-A357-4578-A2E1-38E3E40A6DBA}" type="presParOf" srcId="{988A1054-A726-4124-ACC8-4E73F1007A19}" destId="{6B456697-780A-4A63-A974-EA0AFF7242E7}" srcOrd="0" destOrd="0" presId="urn:microsoft.com/office/officeart/2005/8/layout/process1"/>
    <dgm:cxn modelId="{8C97147B-71A2-4E5F-9F66-3A8B31D11793}" type="presParOf" srcId="{988A1054-A726-4124-ACC8-4E73F1007A19}" destId="{3D0B01F1-0787-46AB-A32A-6BF505552680}" srcOrd="1" destOrd="0" presId="urn:microsoft.com/office/officeart/2005/8/layout/process1"/>
    <dgm:cxn modelId="{B84F9C36-3CD3-4292-9924-01F66842DB21}" type="presParOf" srcId="{3D0B01F1-0787-46AB-A32A-6BF505552680}" destId="{B61242B8-C230-4EE1-B21B-44690115803B}" srcOrd="0" destOrd="0" presId="urn:microsoft.com/office/officeart/2005/8/layout/process1"/>
    <dgm:cxn modelId="{CFC9A1FC-463F-4037-A3AA-76F2A80A46C5}" type="presParOf" srcId="{988A1054-A726-4124-ACC8-4E73F1007A19}" destId="{3D3C10FC-EB87-4F4F-9E4C-E4990EC640E0}" srcOrd="2" destOrd="0" presId="urn:microsoft.com/office/officeart/2005/8/layout/process1"/>
    <dgm:cxn modelId="{51F7FB81-B074-4817-B0E1-2C5B5C279EAF}" type="presParOf" srcId="{988A1054-A726-4124-ACC8-4E73F1007A19}" destId="{AF9C1E38-5A74-4D31-8821-73E75C9ED90F}" srcOrd="3" destOrd="0" presId="urn:microsoft.com/office/officeart/2005/8/layout/process1"/>
    <dgm:cxn modelId="{E4BBA87B-243B-486E-8480-FE29AA0B2657}" type="presParOf" srcId="{AF9C1E38-5A74-4D31-8821-73E75C9ED90F}" destId="{59AC26E6-F738-42AA-BE6C-250343CDF175}" srcOrd="0" destOrd="0" presId="urn:microsoft.com/office/officeart/2005/8/layout/process1"/>
    <dgm:cxn modelId="{06CE3927-B12C-481D-843F-8ECB039169CF}" type="presParOf" srcId="{988A1054-A726-4124-ACC8-4E73F1007A19}" destId="{58D68E5C-C0CD-4F54-8601-DDD4483DD9E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117B41-A0D3-43C6-B7C7-4F9476785B4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0FFA8C45-1419-40ED-B9C9-E62B399367C0}">
      <dgm:prSet phldrT="[Text]"/>
      <dgm:spPr/>
      <dgm:t>
        <a:bodyPr/>
        <a:lstStyle/>
        <a:p>
          <a:r>
            <a:rPr lang="en-US" dirty="0"/>
            <a:t>Population</a:t>
          </a:r>
        </a:p>
      </dgm:t>
    </dgm:pt>
    <dgm:pt modelId="{1CC33857-E4A9-40D0-97C1-6CAD11FAB43A}" type="parTrans" cxnId="{0527FDCA-E84C-4425-B376-FC461B33644B}">
      <dgm:prSet/>
      <dgm:spPr/>
      <dgm:t>
        <a:bodyPr/>
        <a:lstStyle/>
        <a:p>
          <a:endParaRPr lang="en-US"/>
        </a:p>
      </dgm:t>
    </dgm:pt>
    <dgm:pt modelId="{AABC7A19-B1FB-4A06-822E-2626F6070C3C}" type="sibTrans" cxnId="{0527FDCA-E84C-4425-B376-FC461B33644B}">
      <dgm:prSet/>
      <dgm:spPr/>
      <dgm:t>
        <a:bodyPr/>
        <a:lstStyle/>
        <a:p>
          <a:endParaRPr lang="en-US"/>
        </a:p>
      </dgm:t>
    </dgm:pt>
    <dgm:pt modelId="{7CD18F28-E7F1-457D-95D8-01ECFD6CADAE}">
      <dgm:prSet phldrT="[Text]"/>
      <dgm:spPr/>
      <dgm:t>
        <a:bodyPr/>
        <a:lstStyle/>
        <a:p>
          <a:r>
            <a:rPr lang="en-US" dirty="0"/>
            <a:t>Needs Help with Personal Care</a:t>
          </a:r>
        </a:p>
      </dgm:t>
    </dgm:pt>
    <dgm:pt modelId="{EF4F08B0-3375-417F-9952-F0E2DFB893F3}" type="parTrans" cxnId="{70248C89-6EDA-4780-A5DC-9558AECAB974}">
      <dgm:prSet/>
      <dgm:spPr/>
      <dgm:t>
        <a:bodyPr/>
        <a:lstStyle/>
        <a:p>
          <a:endParaRPr lang="en-US"/>
        </a:p>
      </dgm:t>
    </dgm:pt>
    <dgm:pt modelId="{7CDCE233-E719-4E25-BBF5-7AAF6E8C5876}" type="sibTrans" cxnId="{70248C89-6EDA-4780-A5DC-9558AECAB974}">
      <dgm:prSet/>
      <dgm:spPr/>
      <dgm:t>
        <a:bodyPr/>
        <a:lstStyle/>
        <a:p>
          <a:endParaRPr lang="en-US"/>
        </a:p>
      </dgm:t>
    </dgm:pt>
    <dgm:pt modelId="{594D5887-C760-4D1A-97B9-366926F686C0}">
      <dgm:prSet phldrT="[Text]"/>
      <dgm:spPr/>
      <dgm:t>
        <a:bodyPr/>
        <a:lstStyle/>
        <a:p>
          <a:r>
            <a:rPr lang="en-US" dirty="0"/>
            <a:t>YES</a:t>
          </a:r>
        </a:p>
      </dgm:t>
    </dgm:pt>
    <dgm:pt modelId="{2EFD1F96-B1AA-42BD-94AE-0058D9FAD53B}" type="parTrans" cxnId="{2BD4617B-5FAB-47B0-A65C-E7981D222291}">
      <dgm:prSet/>
      <dgm:spPr/>
      <dgm:t>
        <a:bodyPr/>
        <a:lstStyle/>
        <a:p>
          <a:endParaRPr lang="en-US"/>
        </a:p>
      </dgm:t>
    </dgm:pt>
    <dgm:pt modelId="{0D8CA513-DF4C-4A4D-B3D4-2A5F30D1790A}" type="sibTrans" cxnId="{2BD4617B-5FAB-47B0-A65C-E7981D222291}">
      <dgm:prSet/>
      <dgm:spPr/>
      <dgm:t>
        <a:bodyPr/>
        <a:lstStyle/>
        <a:p>
          <a:endParaRPr lang="en-US"/>
        </a:p>
      </dgm:t>
    </dgm:pt>
    <dgm:pt modelId="{7BC5B57F-4853-4C6D-A618-D638AB9F299B}">
      <dgm:prSet phldrT="[Text]"/>
      <dgm:spPr/>
      <dgm:t>
        <a:bodyPr/>
        <a:lstStyle/>
        <a:p>
          <a:r>
            <a:rPr lang="en-US" dirty="0"/>
            <a:t>NO</a:t>
          </a:r>
        </a:p>
      </dgm:t>
    </dgm:pt>
    <dgm:pt modelId="{7FBCF15E-F885-4D24-9503-B4A9DC53BA89}" type="parTrans" cxnId="{089F7BBA-DA2E-489B-A960-F7D759156B0E}">
      <dgm:prSet/>
      <dgm:spPr/>
      <dgm:t>
        <a:bodyPr/>
        <a:lstStyle/>
        <a:p>
          <a:endParaRPr lang="en-US"/>
        </a:p>
      </dgm:t>
    </dgm:pt>
    <dgm:pt modelId="{F181F64D-6DCF-4A25-A092-0BCB65860588}" type="sibTrans" cxnId="{089F7BBA-DA2E-489B-A960-F7D759156B0E}">
      <dgm:prSet/>
      <dgm:spPr/>
      <dgm:t>
        <a:bodyPr/>
        <a:lstStyle/>
        <a:p>
          <a:endParaRPr lang="en-US"/>
        </a:p>
      </dgm:t>
    </dgm:pt>
    <dgm:pt modelId="{C3CDD38A-1AC4-4A5D-B6FA-DB3C7A389B84}" type="pres">
      <dgm:prSet presAssocID="{C0117B41-A0D3-43C6-B7C7-4F9476785B4A}" presName="hierChild1" presStyleCnt="0">
        <dgm:presLayoutVars>
          <dgm:chPref val="1"/>
          <dgm:dir/>
          <dgm:animOne val="branch"/>
          <dgm:animLvl val="lvl"/>
          <dgm:resizeHandles/>
        </dgm:presLayoutVars>
      </dgm:prSet>
      <dgm:spPr/>
    </dgm:pt>
    <dgm:pt modelId="{4ED3F3C0-56AF-42B4-8BD3-414D58771E2A}" type="pres">
      <dgm:prSet presAssocID="{0FFA8C45-1419-40ED-B9C9-E62B399367C0}" presName="hierRoot1" presStyleCnt="0"/>
      <dgm:spPr/>
    </dgm:pt>
    <dgm:pt modelId="{F2701329-FE9D-4A0E-B7FF-07ACA4E8D83D}" type="pres">
      <dgm:prSet presAssocID="{0FFA8C45-1419-40ED-B9C9-E62B399367C0}" presName="composite" presStyleCnt="0"/>
      <dgm:spPr/>
    </dgm:pt>
    <dgm:pt modelId="{69F5CBD4-8E5D-484F-AC96-02942962A874}" type="pres">
      <dgm:prSet presAssocID="{0FFA8C45-1419-40ED-B9C9-E62B399367C0}"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a:ext>
      </dgm:extLst>
    </dgm:pt>
    <dgm:pt modelId="{500877B9-80FD-4457-98D1-F81AEC00615D}" type="pres">
      <dgm:prSet presAssocID="{0FFA8C45-1419-40ED-B9C9-E62B399367C0}" presName="text" presStyleLbl="revTx" presStyleIdx="0" presStyleCnt="4">
        <dgm:presLayoutVars>
          <dgm:chPref val="3"/>
        </dgm:presLayoutVars>
      </dgm:prSet>
      <dgm:spPr/>
    </dgm:pt>
    <dgm:pt modelId="{A99F44C1-00C3-4D22-8B51-4DB049CD6E78}" type="pres">
      <dgm:prSet presAssocID="{0FFA8C45-1419-40ED-B9C9-E62B399367C0}" presName="hierChild2" presStyleCnt="0"/>
      <dgm:spPr/>
    </dgm:pt>
    <dgm:pt modelId="{EC522DF8-533C-4B97-B1CA-A4FD5014D66D}" type="pres">
      <dgm:prSet presAssocID="{EF4F08B0-3375-417F-9952-F0E2DFB893F3}" presName="Name10" presStyleLbl="parChTrans1D2" presStyleIdx="0" presStyleCnt="1"/>
      <dgm:spPr/>
    </dgm:pt>
    <dgm:pt modelId="{AF087E5B-7D06-49C7-B9EA-D6430153D7F6}" type="pres">
      <dgm:prSet presAssocID="{7CD18F28-E7F1-457D-95D8-01ECFD6CADAE}" presName="hierRoot2" presStyleCnt="0"/>
      <dgm:spPr/>
    </dgm:pt>
    <dgm:pt modelId="{C743E408-8ECE-45B2-A915-626AC0339AFD}" type="pres">
      <dgm:prSet presAssocID="{7CD18F28-E7F1-457D-95D8-01ECFD6CADAE}" presName="composite2" presStyleCnt="0"/>
      <dgm:spPr/>
    </dgm:pt>
    <dgm:pt modelId="{BB172896-9C3C-4513-923B-5A620E55AD84}" type="pres">
      <dgm:prSet presAssocID="{7CD18F28-E7F1-457D-95D8-01ECFD6CADAE}" presName="image2" presStyleLbl="node2" presStyleIdx="0" presStyleCnt="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al"/>
        </a:ext>
      </dgm:extLst>
    </dgm:pt>
    <dgm:pt modelId="{CB0762A9-8F1C-42CA-831A-E70B9D74702A}" type="pres">
      <dgm:prSet presAssocID="{7CD18F28-E7F1-457D-95D8-01ECFD6CADAE}" presName="text2" presStyleLbl="revTx" presStyleIdx="1" presStyleCnt="4">
        <dgm:presLayoutVars>
          <dgm:chPref val="3"/>
        </dgm:presLayoutVars>
      </dgm:prSet>
      <dgm:spPr/>
    </dgm:pt>
    <dgm:pt modelId="{1EBF3256-25A4-4385-89F0-D6ADE63656C9}" type="pres">
      <dgm:prSet presAssocID="{7CD18F28-E7F1-457D-95D8-01ECFD6CADAE}" presName="hierChild3" presStyleCnt="0"/>
      <dgm:spPr/>
    </dgm:pt>
    <dgm:pt modelId="{4FC24B01-4485-4ABF-9861-54287FBE4FBD}" type="pres">
      <dgm:prSet presAssocID="{2EFD1F96-B1AA-42BD-94AE-0058D9FAD53B}" presName="Name17" presStyleLbl="parChTrans1D3" presStyleIdx="0" presStyleCnt="2"/>
      <dgm:spPr/>
    </dgm:pt>
    <dgm:pt modelId="{CD55F86D-D472-4C6E-92FD-32C28110EBAC}" type="pres">
      <dgm:prSet presAssocID="{594D5887-C760-4D1A-97B9-366926F686C0}" presName="hierRoot3" presStyleCnt="0"/>
      <dgm:spPr/>
    </dgm:pt>
    <dgm:pt modelId="{D965BD1F-AE43-46DF-B29D-D4A55A315BDA}" type="pres">
      <dgm:prSet presAssocID="{594D5887-C760-4D1A-97B9-366926F686C0}" presName="composite3" presStyleCnt="0"/>
      <dgm:spPr/>
    </dgm:pt>
    <dgm:pt modelId="{84BB220F-8697-41E9-B16A-4A65D34A08EC}" type="pres">
      <dgm:prSet presAssocID="{594D5887-C760-4D1A-97B9-366926F686C0}" presName="image3" presStyleLbl="node3"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rson with Cane"/>
        </a:ext>
      </dgm:extLst>
    </dgm:pt>
    <dgm:pt modelId="{2519612C-A24E-4130-8E0B-74FA67ECACFD}" type="pres">
      <dgm:prSet presAssocID="{594D5887-C760-4D1A-97B9-366926F686C0}" presName="text3" presStyleLbl="revTx" presStyleIdx="2" presStyleCnt="4">
        <dgm:presLayoutVars>
          <dgm:chPref val="3"/>
        </dgm:presLayoutVars>
      </dgm:prSet>
      <dgm:spPr/>
    </dgm:pt>
    <dgm:pt modelId="{47BC4A8B-CEDD-4DD2-8D97-7A3AD78C50AA}" type="pres">
      <dgm:prSet presAssocID="{594D5887-C760-4D1A-97B9-366926F686C0}" presName="hierChild4" presStyleCnt="0"/>
      <dgm:spPr/>
    </dgm:pt>
    <dgm:pt modelId="{97B65BDE-C386-42CD-ABCA-9258A5D05B38}" type="pres">
      <dgm:prSet presAssocID="{7FBCF15E-F885-4D24-9503-B4A9DC53BA89}" presName="Name17" presStyleLbl="parChTrans1D3" presStyleIdx="1" presStyleCnt="2"/>
      <dgm:spPr/>
    </dgm:pt>
    <dgm:pt modelId="{C6F7D72B-E72F-4331-BAD4-854311B9D4EF}" type="pres">
      <dgm:prSet presAssocID="{7BC5B57F-4853-4C6D-A618-D638AB9F299B}" presName="hierRoot3" presStyleCnt="0"/>
      <dgm:spPr/>
    </dgm:pt>
    <dgm:pt modelId="{254656A3-7757-4D5C-B9F2-3335C709CBC6}" type="pres">
      <dgm:prSet presAssocID="{7BC5B57F-4853-4C6D-A618-D638AB9F299B}" presName="composite3" presStyleCnt="0"/>
      <dgm:spPr/>
    </dgm:pt>
    <dgm:pt modelId="{D05A8B6B-1524-4F72-90AC-8C93BA131C6E}" type="pres">
      <dgm:prSet presAssocID="{7BC5B57F-4853-4C6D-A618-D638AB9F299B}" presName="image3" presStyleLbl="node3"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lk"/>
        </a:ext>
      </dgm:extLst>
    </dgm:pt>
    <dgm:pt modelId="{5CD8AF08-7E30-482D-A15B-B02D1323BE11}" type="pres">
      <dgm:prSet presAssocID="{7BC5B57F-4853-4C6D-A618-D638AB9F299B}" presName="text3" presStyleLbl="revTx" presStyleIdx="3" presStyleCnt="4">
        <dgm:presLayoutVars>
          <dgm:chPref val="3"/>
        </dgm:presLayoutVars>
      </dgm:prSet>
      <dgm:spPr/>
    </dgm:pt>
    <dgm:pt modelId="{20244E86-350A-4F4C-A6CD-5411B4205B52}" type="pres">
      <dgm:prSet presAssocID="{7BC5B57F-4853-4C6D-A618-D638AB9F299B}" presName="hierChild4" presStyleCnt="0"/>
      <dgm:spPr/>
    </dgm:pt>
  </dgm:ptLst>
  <dgm:cxnLst>
    <dgm:cxn modelId="{7D2E773A-3335-4C42-B2F4-DF6067FEAFCB}" type="presOf" srcId="{594D5887-C760-4D1A-97B9-366926F686C0}" destId="{2519612C-A24E-4130-8E0B-74FA67ECACFD}" srcOrd="0" destOrd="0" presId="urn:microsoft.com/office/officeart/2009/layout/CirclePictureHierarchy"/>
    <dgm:cxn modelId="{63BC2F4A-0A7B-4C2C-B1DD-9CF4AFA5D58B}" type="presOf" srcId="{2EFD1F96-B1AA-42BD-94AE-0058D9FAD53B}" destId="{4FC24B01-4485-4ABF-9861-54287FBE4FBD}" srcOrd="0" destOrd="0" presId="urn:microsoft.com/office/officeart/2009/layout/CirclePictureHierarchy"/>
    <dgm:cxn modelId="{6A89156D-4BD5-4BB4-A37C-3A76F03453CF}" type="presOf" srcId="{7FBCF15E-F885-4D24-9503-B4A9DC53BA89}" destId="{97B65BDE-C386-42CD-ABCA-9258A5D05B38}" srcOrd="0" destOrd="0" presId="urn:microsoft.com/office/officeart/2009/layout/CirclePictureHierarchy"/>
    <dgm:cxn modelId="{2BD4617B-5FAB-47B0-A65C-E7981D222291}" srcId="{7CD18F28-E7F1-457D-95D8-01ECFD6CADAE}" destId="{594D5887-C760-4D1A-97B9-366926F686C0}" srcOrd="0" destOrd="0" parTransId="{2EFD1F96-B1AA-42BD-94AE-0058D9FAD53B}" sibTransId="{0D8CA513-DF4C-4A4D-B3D4-2A5F30D1790A}"/>
    <dgm:cxn modelId="{B7942C88-A4D2-47F7-B57B-EC28CB343420}" type="presOf" srcId="{EF4F08B0-3375-417F-9952-F0E2DFB893F3}" destId="{EC522DF8-533C-4B97-B1CA-A4FD5014D66D}" srcOrd="0" destOrd="0" presId="urn:microsoft.com/office/officeart/2009/layout/CirclePictureHierarchy"/>
    <dgm:cxn modelId="{84293A88-AD55-4BD3-959C-263883AA89BD}" type="presOf" srcId="{C0117B41-A0D3-43C6-B7C7-4F9476785B4A}" destId="{C3CDD38A-1AC4-4A5D-B6FA-DB3C7A389B84}" srcOrd="0" destOrd="0" presId="urn:microsoft.com/office/officeart/2009/layout/CirclePictureHierarchy"/>
    <dgm:cxn modelId="{70248C89-6EDA-4780-A5DC-9558AECAB974}" srcId="{0FFA8C45-1419-40ED-B9C9-E62B399367C0}" destId="{7CD18F28-E7F1-457D-95D8-01ECFD6CADAE}" srcOrd="0" destOrd="0" parTransId="{EF4F08B0-3375-417F-9952-F0E2DFB893F3}" sibTransId="{7CDCE233-E719-4E25-BBF5-7AAF6E8C5876}"/>
    <dgm:cxn modelId="{82ED06BA-B666-40A4-B9A1-39DE56FD5A9D}" type="presOf" srcId="{7BC5B57F-4853-4C6D-A618-D638AB9F299B}" destId="{5CD8AF08-7E30-482D-A15B-B02D1323BE11}" srcOrd="0" destOrd="0" presId="urn:microsoft.com/office/officeart/2009/layout/CirclePictureHierarchy"/>
    <dgm:cxn modelId="{089F7BBA-DA2E-489B-A960-F7D759156B0E}" srcId="{7CD18F28-E7F1-457D-95D8-01ECFD6CADAE}" destId="{7BC5B57F-4853-4C6D-A618-D638AB9F299B}" srcOrd="1" destOrd="0" parTransId="{7FBCF15E-F885-4D24-9503-B4A9DC53BA89}" sibTransId="{F181F64D-6DCF-4A25-A092-0BCB65860588}"/>
    <dgm:cxn modelId="{E9D4D1C1-10B5-477B-AE29-9C077275F765}" type="presOf" srcId="{7CD18F28-E7F1-457D-95D8-01ECFD6CADAE}" destId="{CB0762A9-8F1C-42CA-831A-E70B9D74702A}" srcOrd="0" destOrd="0" presId="urn:microsoft.com/office/officeart/2009/layout/CirclePictureHierarchy"/>
    <dgm:cxn modelId="{0527FDCA-E84C-4425-B376-FC461B33644B}" srcId="{C0117B41-A0D3-43C6-B7C7-4F9476785B4A}" destId="{0FFA8C45-1419-40ED-B9C9-E62B399367C0}" srcOrd="0" destOrd="0" parTransId="{1CC33857-E4A9-40D0-97C1-6CAD11FAB43A}" sibTransId="{AABC7A19-B1FB-4A06-822E-2626F6070C3C}"/>
    <dgm:cxn modelId="{137239CC-3210-486B-818E-D67665314AE7}" type="presOf" srcId="{0FFA8C45-1419-40ED-B9C9-E62B399367C0}" destId="{500877B9-80FD-4457-98D1-F81AEC00615D}" srcOrd="0" destOrd="0" presId="urn:microsoft.com/office/officeart/2009/layout/CirclePictureHierarchy"/>
    <dgm:cxn modelId="{C3A6EC42-C7C9-454B-8685-2A020CBF429A}" type="presParOf" srcId="{C3CDD38A-1AC4-4A5D-B6FA-DB3C7A389B84}" destId="{4ED3F3C0-56AF-42B4-8BD3-414D58771E2A}" srcOrd="0" destOrd="0" presId="urn:microsoft.com/office/officeart/2009/layout/CirclePictureHierarchy"/>
    <dgm:cxn modelId="{C99C4437-8C8B-4BE1-AB0F-A8368E976D93}" type="presParOf" srcId="{4ED3F3C0-56AF-42B4-8BD3-414D58771E2A}" destId="{F2701329-FE9D-4A0E-B7FF-07ACA4E8D83D}" srcOrd="0" destOrd="0" presId="urn:microsoft.com/office/officeart/2009/layout/CirclePictureHierarchy"/>
    <dgm:cxn modelId="{26BDC2CE-F321-407F-83FF-1687074F994F}" type="presParOf" srcId="{F2701329-FE9D-4A0E-B7FF-07ACA4E8D83D}" destId="{69F5CBD4-8E5D-484F-AC96-02942962A874}" srcOrd="0" destOrd="0" presId="urn:microsoft.com/office/officeart/2009/layout/CirclePictureHierarchy"/>
    <dgm:cxn modelId="{CA9E5851-6211-4CED-A772-781D1B1FBD8A}" type="presParOf" srcId="{F2701329-FE9D-4A0E-B7FF-07ACA4E8D83D}" destId="{500877B9-80FD-4457-98D1-F81AEC00615D}" srcOrd="1" destOrd="0" presId="urn:microsoft.com/office/officeart/2009/layout/CirclePictureHierarchy"/>
    <dgm:cxn modelId="{7206155F-73FE-43C4-AF73-869D3F2489A6}" type="presParOf" srcId="{4ED3F3C0-56AF-42B4-8BD3-414D58771E2A}" destId="{A99F44C1-00C3-4D22-8B51-4DB049CD6E78}" srcOrd="1" destOrd="0" presId="urn:microsoft.com/office/officeart/2009/layout/CirclePictureHierarchy"/>
    <dgm:cxn modelId="{FCC9CB24-C8FB-405D-9270-50A5BC211625}" type="presParOf" srcId="{A99F44C1-00C3-4D22-8B51-4DB049CD6E78}" destId="{EC522DF8-533C-4B97-B1CA-A4FD5014D66D}" srcOrd="0" destOrd="0" presId="urn:microsoft.com/office/officeart/2009/layout/CirclePictureHierarchy"/>
    <dgm:cxn modelId="{DC19BE16-730A-4988-9453-9B4D1CE48E55}" type="presParOf" srcId="{A99F44C1-00C3-4D22-8B51-4DB049CD6E78}" destId="{AF087E5B-7D06-49C7-B9EA-D6430153D7F6}" srcOrd="1" destOrd="0" presId="urn:microsoft.com/office/officeart/2009/layout/CirclePictureHierarchy"/>
    <dgm:cxn modelId="{D48BB057-0B9D-459A-8194-2D6AF94204AA}" type="presParOf" srcId="{AF087E5B-7D06-49C7-B9EA-D6430153D7F6}" destId="{C743E408-8ECE-45B2-A915-626AC0339AFD}" srcOrd="0" destOrd="0" presId="urn:microsoft.com/office/officeart/2009/layout/CirclePictureHierarchy"/>
    <dgm:cxn modelId="{1986BABF-9E2E-43FA-8B5E-6452B97896E6}" type="presParOf" srcId="{C743E408-8ECE-45B2-A915-626AC0339AFD}" destId="{BB172896-9C3C-4513-923B-5A620E55AD84}" srcOrd="0" destOrd="0" presId="urn:microsoft.com/office/officeart/2009/layout/CirclePictureHierarchy"/>
    <dgm:cxn modelId="{2243941F-DE9E-4417-9A86-2A1210E635D0}" type="presParOf" srcId="{C743E408-8ECE-45B2-A915-626AC0339AFD}" destId="{CB0762A9-8F1C-42CA-831A-E70B9D74702A}" srcOrd="1" destOrd="0" presId="urn:microsoft.com/office/officeart/2009/layout/CirclePictureHierarchy"/>
    <dgm:cxn modelId="{4AC86663-8E52-4DCA-8E3B-F318F9DEAE1B}" type="presParOf" srcId="{AF087E5B-7D06-49C7-B9EA-D6430153D7F6}" destId="{1EBF3256-25A4-4385-89F0-D6ADE63656C9}" srcOrd="1" destOrd="0" presId="urn:microsoft.com/office/officeart/2009/layout/CirclePictureHierarchy"/>
    <dgm:cxn modelId="{3E9EE77C-33C4-481B-97A0-900E50394DDC}" type="presParOf" srcId="{1EBF3256-25A4-4385-89F0-D6ADE63656C9}" destId="{4FC24B01-4485-4ABF-9861-54287FBE4FBD}" srcOrd="0" destOrd="0" presId="urn:microsoft.com/office/officeart/2009/layout/CirclePictureHierarchy"/>
    <dgm:cxn modelId="{0F558B12-75B5-4DF5-877E-FEC8CBFEE30C}" type="presParOf" srcId="{1EBF3256-25A4-4385-89F0-D6ADE63656C9}" destId="{CD55F86D-D472-4C6E-92FD-32C28110EBAC}" srcOrd="1" destOrd="0" presId="urn:microsoft.com/office/officeart/2009/layout/CirclePictureHierarchy"/>
    <dgm:cxn modelId="{4CC101D2-28BA-4F3E-8432-0C04C615EE06}" type="presParOf" srcId="{CD55F86D-D472-4C6E-92FD-32C28110EBAC}" destId="{D965BD1F-AE43-46DF-B29D-D4A55A315BDA}" srcOrd="0" destOrd="0" presId="urn:microsoft.com/office/officeart/2009/layout/CirclePictureHierarchy"/>
    <dgm:cxn modelId="{B72F8013-8EF3-4B20-9F26-63B3AFD3254D}" type="presParOf" srcId="{D965BD1F-AE43-46DF-B29D-D4A55A315BDA}" destId="{84BB220F-8697-41E9-B16A-4A65D34A08EC}" srcOrd="0" destOrd="0" presId="urn:microsoft.com/office/officeart/2009/layout/CirclePictureHierarchy"/>
    <dgm:cxn modelId="{A84BB6CE-05C8-437F-8A1D-CE30C8B41D29}" type="presParOf" srcId="{D965BD1F-AE43-46DF-B29D-D4A55A315BDA}" destId="{2519612C-A24E-4130-8E0B-74FA67ECACFD}" srcOrd="1" destOrd="0" presId="urn:microsoft.com/office/officeart/2009/layout/CirclePictureHierarchy"/>
    <dgm:cxn modelId="{3913BAFE-064C-4A14-B978-0247CB79728C}" type="presParOf" srcId="{CD55F86D-D472-4C6E-92FD-32C28110EBAC}" destId="{47BC4A8B-CEDD-4DD2-8D97-7A3AD78C50AA}" srcOrd="1" destOrd="0" presId="urn:microsoft.com/office/officeart/2009/layout/CirclePictureHierarchy"/>
    <dgm:cxn modelId="{84C4269E-D99B-4D2C-AE6E-D9B0B0C8D5CD}" type="presParOf" srcId="{1EBF3256-25A4-4385-89F0-D6ADE63656C9}" destId="{97B65BDE-C386-42CD-ABCA-9258A5D05B38}" srcOrd="2" destOrd="0" presId="urn:microsoft.com/office/officeart/2009/layout/CirclePictureHierarchy"/>
    <dgm:cxn modelId="{882821AF-43C1-4329-9A64-E6FB23869173}" type="presParOf" srcId="{1EBF3256-25A4-4385-89F0-D6ADE63656C9}" destId="{C6F7D72B-E72F-4331-BAD4-854311B9D4EF}" srcOrd="3" destOrd="0" presId="urn:microsoft.com/office/officeart/2009/layout/CirclePictureHierarchy"/>
    <dgm:cxn modelId="{E1DD5429-B25B-4201-8139-B70F5960CB61}" type="presParOf" srcId="{C6F7D72B-E72F-4331-BAD4-854311B9D4EF}" destId="{254656A3-7757-4D5C-B9F2-3335C709CBC6}" srcOrd="0" destOrd="0" presId="urn:microsoft.com/office/officeart/2009/layout/CirclePictureHierarchy"/>
    <dgm:cxn modelId="{C54E54EF-4C68-4BE3-83CE-A7BE6EEFBD1D}" type="presParOf" srcId="{254656A3-7757-4D5C-B9F2-3335C709CBC6}" destId="{D05A8B6B-1524-4F72-90AC-8C93BA131C6E}" srcOrd="0" destOrd="0" presId="urn:microsoft.com/office/officeart/2009/layout/CirclePictureHierarchy"/>
    <dgm:cxn modelId="{7202B04F-C220-4E64-8CFE-78B5BB2EB444}" type="presParOf" srcId="{254656A3-7757-4D5C-B9F2-3335C709CBC6}" destId="{5CD8AF08-7E30-482D-A15B-B02D1323BE11}" srcOrd="1" destOrd="0" presId="urn:microsoft.com/office/officeart/2009/layout/CirclePictureHierarchy"/>
    <dgm:cxn modelId="{E242B717-CAC3-4BCB-BB0E-04D0F5240868}" type="presParOf" srcId="{C6F7D72B-E72F-4331-BAD4-854311B9D4EF}" destId="{20244E86-350A-4F4C-A6CD-5411B4205B52}"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226CED-135B-4CC1-B182-2FBEC3D349DA}" type="doc">
      <dgm:prSet loTypeId="urn:microsoft.com/office/officeart/2005/8/layout/hProcess9" loCatId="process" qsTypeId="urn:microsoft.com/office/officeart/2005/8/quickstyle/simple1" qsCatId="simple" csTypeId="urn:microsoft.com/office/officeart/2005/8/colors/colorful5" csCatId="colorful" phldr="1"/>
      <dgm:spPr/>
    </dgm:pt>
    <dgm:pt modelId="{06A50420-45E0-426D-8C16-2E3C8268994D}">
      <dgm:prSet phldrT="[Text]"/>
      <dgm:spPr/>
      <dgm:t>
        <a:bodyPr/>
        <a:lstStyle/>
        <a:p>
          <a:r>
            <a:rPr lang="en-US" dirty="0"/>
            <a:t>Impute</a:t>
          </a:r>
        </a:p>
      </dgm:t>
    </dgm:pt>
    <dgm:pt modelId="{058F928E-ED8C-47C5-8F07-36E42D71B1E4}" type="parTrans" cxnId="{2D17671B-EFAC-4F83-B667-1529FDD8E2D5}">
      <dgm:prSet/>
      <dgm:spPr/>
      <dgm:t>
        <a:bodyPr/>
        <a:lstStyle/>
        <a:p>
          <a:endParaRPr lang="en-US"/>
        </a:p>
      </dgm:t>
    </dgm:pt>
    <dgm:pt modelId="{B78E0CEB-F591-48DD-B746-B03F72FE42C4}" type="sibTrans" cxnId="{2D17671B-EFAC-4F83-B667-1529FDD8E2D5}">
      <dgm:prSet/>
      <dgm:spPr/>
      <dgm:t>
        <a:bodyPr/>
        <a:lstStyle/>
        <a:p>
          <a:endParaRPr lang="en-US"/>
        </a:p>
      </dgm:t>
    </dgm:pt>
    <dgm:pt modelId="{D8C83C0B-8229-4DB0-BAF7-FCDCB0BD60D9}">
      <dgm:prSet phldrT="[Text]"/>
      <dgm:spPr/>
      <dgm:t>
        <a:bodyPr/>
        <a:lstStyle/>
        <a:p>
          <a:r>
            <a:rPr lang="en-US" dirty="0"/>
            <a:t>Tune</a:t>
          </a:r>
        </a:p>
      </dgm:t>
    </dgm:pt>
    <dgm:pt modelId="{54241240-95D7-491F-B2F3-AC64FB683273}" type="parTrans" cxnId="{50CBC340-748E-4535-A5A0-1ADA22400341}">
      <dgm:prSet/>
      <dgm:spPr/>
      <dgm:t>
        <a:bodyPr/>
        <a:lstStyle/>
        <a:p>
          <a:endParaRPr lang="en-US"/>
        </a:p>
      </dgm:t>
    </dgm:pt>
    <dgm:pt modelId="{DF386EDF-1FC7-48BB-A475-0FC122F1EBC9}" type="sibTrans" cxnId="{50CBC340-748E-4535-A5A0-1ADA22400341}">
      <dgm:prSet/>
      <dgm:spPr/>
      <dgm:t>
        <a:bodyPr/>
        <a:lstStyle/>
        <a:p>
          <a:endParaRPr lang="en-US"/>
        </a:p>
      </dgm:t>
    </dgm:pt>
    <dgm:pt modelId="{781929FD-A546-409A-8B16-6BBBC175AAE4}">
      <dgm:prSet phldrT="[Text]"/>
      <dgm:spPr/>
      <dgm:t>
        <a:bodyPr/>
        <a:lstStyle/>
        <a:p>
          <a:r>
            <a:rPr lang="en-US" dirty="0"/>
            <a:t>Drop</a:t>
          </a:r>
        </a:p>
      </dgm:t>
    </dgm:pt>
    <dgm:pt modelId="{F7C17B35-BE42-4FF7-B432-A08AC8B9D0DA}" type="parTrans" cxnId="{68664470-4AF9-4CD2-9A26-AA55DFFEFFAC}">
      <dgm:prSet/>
      <dgm:spPr/>
      <dgm:t>
        <a:bodyPr/>
        <a:lstStyle/>
        <a:p>
          <a:endParaRPr lang="en-US"/>
        </a:p>
      </dgm:t>
    </dgm:pt>
    <dgm:pt modelId="{357ABF35-167E-4B52-BCF9-00BCA726D6BD}" type="sibTrans" cxnId="{68664470-4AF9-4CD2-9A26-AA55DFFEFFAC}">
      <dgm:prSet/>
      <dgm:spPr/>
      <dgm:t>
        <a:bodyPr/>
        <a:lstStyle/>
        <a:p>
          <a:endParaRPr lang="en-US"/>
        </a:p>
      </dgm:t>
    </dgm:pt>
    <dgm:pt modelId="{02570DC3-9712-4096-A5CA-B510A7B124E0}" type="pres">
      <dgm:prSet presAssocID="{0A226CED-135B-4CC1-B182-2FBEC3D349DA}" presName="CompostProcess" presStyleCnt="0">
        <dgm:presLayoutVars>
          <dgm:dir/>
          <dgm:resizeHandles val="exact"/>
        </dgm:presLayoutVars>
      </dgm:prSet>
      <dgm:spPr/>
    </dgm:pt>
    <dgm:pt modelId="{6720C57D-55B6-49D4-AD5C-04D8B90C7C30}" type="pres">
      <dgm:prSet presAssocID="{0A226CED-135B-4CC1-B182-2FBEC3D349DA}" presName="arrow" presStyleLbl="bgShp" presStyleIdx="0" presStyleCnt="1"/>
      <dgm:spPr/>
    </dgm:pt>
    <dgm:pt modelId="{631A7382-2CA0-4B2B-911C-4160783E055A}" type="pres">
      <dgm:prSet presAssocID="{0A226CED-135B-4CC1-B182-2FBEC3D349DA}" presName="linearProcess" presStyleCnt="0"/>
      <dgm:spPr/>
    </dgm:pt>
    <dgm:pt modelId="{95F9B84C-B7AB-4DF6-A995-B34B3565224A}" type="pres">
      <dgm:prSet presAssocID="{06A50420-45E0-426D-8C16-2E3C8268994D}" presName="textNode" presStyleLbl="node1" presStyleIdx="0" presStyleCnt="3">
        <dgm:presLayoutVars>
          <dgm:bulletEnabled val="1"/>
        </dgm:presLayoutVars>
      </dgm:prSet>
      <dgm:spPr/>
    </dgm:pt>
    <dgm:pt modelId="{51618064-56FC-4389-88CE-F586EE399871}" type="pres">
      <dgm:prSet presAssocID="{B78E0CEB-F591-48DD-B746-B03F72FE42C4}" presName="sibTrans" presStyleCnt="0"/>
      <dgm:spPr/>
    </dgm:pt>
    <dgm:pt modelId="{74AFC6C3-8E84-41C9-8ACD-7321A45EE6A2}" type="pres">
      <dgm:prSet presAssocID="{D8C83C0B-8229-4DB0-BAF7-FCDCB0BD60D9}" presName="textNode" presStyleLbl="node1" presStyleIdx="1" presStyleCnt="3">
        <dgm:presLayoutVars>
          <dgm:bulletEnabled val="1"/>
        </dgm:presLayoutVars>
      </dgm:prSet>
      <dgm:spPr/>
    </dgm:pt>
    <dgm:pt modelId="{20BB20A4-60D9-455F-8DFC-2E278F18BF7F}" type="pres">
      <dgm:prSet presAssocID="{DF386EDF-1FC7-48BB-A475-0FC122F1EBC9}" presName="sibTrans" presStyleCnt="0"/>
      <dgm:spPr/>
    </dgm:pt>
    <dgm:pt modelId="{AED723B1-A251-4F15-B304-FFC2A604B077}" type="pres">
      <dgm:prSet presAssocID="{781929FD-A546-409A-8B16-6BBBC175AAE4}" presName="textNode" presStyleLbl="node1" presStyleIdx="2" presStyleCnt="3">
        <dgm:presLayoutVars>
          <dgm:bulletEnabled val="1"/>
        </dgm:presLayoutVars>
      </dgm:prSet>
      <dgm:spPr/>
    </dgm:pt>
  </dgm:ptLst>
  <dgm:cxnLst>
    <dgm:cxn modelId="{2D17671B-EFAC-4F83-B667-1529FDD8E2D5}" srcId="{0A226CED-135B-4CC1-B182-2FBEC3D349DA}" destId="{06A50420-45E0-426D-8C16-2E3C8268994D}" srcOrd="0" destOrd="0" parTransId="{058F928E-ED8C-47C5-8F07-36E42D71B1E4}" sibTransId="{B78E0CEB-F591-48DD-B746-B03F72FE42C4}"/>
    <dgm:cxn modelId="{50CBC340-748E-4535-A5A0-1ADA22400341}" srcId="{0A226CED-135B-4CC1-B182-2FBEC3D349DA}" destId="{D8C83C0B-8229-4DB0-BAF7-FCDCB0BD60D9}" srcOrd="1" destOrd="0" parTransId="{54241240-95D7-491F-B2F3-AC64FB683273}" sibTransId="{DF386EDF-1FC7-48BB-A475-0FC122F1EBC9}"/>
    <dgm:cxn modelId="{68664470-4AF9-4CD2-9A26-AA55DFFEFFAC}" srcId="{0A226CED-135B-4CC1-B182-2FBEC3D349DA}" destId="{781929FD-A546-409A-8B16-6BBBC175AAE4}" srcOrd="2" destOrd="0" parTransId="{F7C17B35-BE42-4FF7-B432-A08AC8B9D0DA}" sibTransId="{357ABF35-167E-4B52-BCF9-00BCA726D6BD}"/>
    <dgm:cxn modelId="{3481C190-A02E-4811-A7E5-52617C959EC6}" type="presOf" srcId="{0A226CED-135B-4CC1-B182-2FBEC3D349DA}" destId="{02570DC3-9712-4096-A5CA-B510A7B124E0}" srcOrd="0" destOrd="0" presId="urn:microsoft.com/office/officeart/2005/8/layout/hProcess9"/>
    <dgm:cxn modelId="{E01590DE-7C25-44A7-82C3-B3B3005D95E9}" type="presOf" srcId="{06A50420-45E0-426D-8C16-2E3C8268994D}" destId="{95F9B84C-B7AB-4DF6-A995-B34B3565224A}" srcOrd="0" destOrd="0" presId="urn:microsoft.com/office/officeart/2005/8/layout/hProcess9"/>
    <dgm:cxn modelId="{54E061F7-B377-4216-BF57-995F09824B23}" type="presOf" srcId="{781929FD-A546-409A-8B16-6BBBC175AAE4}" destId="{AED723B1-A251-4F15-B304-FFC2A604B077}" srcOrd="0" destOrd="0" presId="urn:microsoft.com/office/officeart/2005/8/layout/hProcess9"/>
    <dgm:cxn modelId="{6D38C3FF-F426-449F-9B86-695A1EFFF91A}" type="presOf" srcId="{D8C83C0B-8229-4DB0-BAF7-FCDCB0BD60D9}" destId="{74AFC6C3-8E84-41C9-8ACD-7321A45EE6A2}" srcOrd="0" destOrd="0" presId="urn:microsoft.com/office/officeart/2005/8/layout/hProcess9"/>
    <dgm:cxn modelId="{09E0148D-48D2-4A21-9802-B689B403727F}" type="presParOf" srcId="{02570DC3-9712-4096-A5CA-B510A7B124E0}" destId="{6720C57D-55B6-49D4-AD5C-04D8B90C7C30}" srcOrd="0" destOrd="0" presId="urn:microsoft.com/office/officeart/2005/8/layout/hProcess9"/>
    <dgm:cxn modelId="{C65B1DEB-C121-4874-8DBB-E5D7A337E53C}" type="presParOf" srcId="{02570DC3-9712-4096-A5CA-B510A7B124E0}" destId="{631A7382-2CA0-4B2B-911C-4160783E055A}" srcOrd="1" destOrd="0" presId="urn:microsoft.com/office/officeart/2005/8/layout/hProcess9"/>
    <dgm:cxn modelId="{5AF897AD-64AC-43B1-900C-F51C169EE312}" type="presParOf" srcId="{631A7382-2CA0-4B2B-911C-4160783E055A}" destId="{95F9B84C-B7AB-4DF6-A995-B34B3565224A}" srcOrd="0" destOrd="0" presId="urn:microsoft.com/office/officeart/2005/8/layout/hProcess9"/>
    <dgm:cxn modelId="{5886C854-C78D-48EB-B38A-BCDCB397D7CF}" type="presParOf" srcId="{631A7382-2CA0-4B2B-911C-4160783E055A}" destId="{51618064-56FC-4389-88CE-F586EE399871}" srcOrd="1" destOrd="0" presId="urn:microsoft.com/office/officeart/2005/8/layout/hProcess9"/>
    <dgm:cxn modelId="{D7773BDB-F705-44B6-A261-7F3915581D47}" type="presParOf" srcId="{631A7382-2CA0-4B2B-911C-4160783E055A}" destId="{74AFC6C3-8E84-41C9-8ACD-7321A45EE6A2}" srcOrd="2" destOrd="0" presId="urn:microsoft.com/office/officeart/2005/8/layout/hProcess9"/>
    <dgm:cxn modelId="{0AD73DFD-678B-41BC-A943-0D1582BBFB7E}" type="presParOf" srcId="{631A7382-2CA0-4B2B-911C-4160783E055A}" destId="{20BB20A4-60D9-455F-8DFC-2E278F18BF7F}" srcOrd="3" destOrd="0" presId="urn:microsoft.com/office/officeart/2005/8/layout/hProcess9"/>
    <dgm:cxn modelId="{F2ED0494-4B20-4696-9A88-534BB0503A22}" type="presParOf" srcId="{631A7382-2CA0-4B2B-911C-4160783E055A}" destId="{AED723B1-A251-4F15-B304-FFC2A604B07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D63EB-5763-4144-BDA2-A1711A4BA5C1}">
      <dsp:nvSpPr>
        <dsp:cNvPr id="0" name=""/>
        <dsp:cNvSpPr/>
      </dsp:nvSpPr>
      <dsp:spPr>
        <a:xfrm>
          <a:off x="833942" y="1299541"/>
          <a:ext cx="3898623" cy="38986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46EE9-7DD0-4E6A-B620-C2486B6A3BDA}">
      <dsp:nvSpPr>
        <dsp:cNvPr id="0" name=""/>
        <dsp:cNvSpPr/>
      </dsp:nvSpPr>
      <dsp:spPr>
        <a:xfrm>
          <a:off x="1613667" y="2079266"/>
          <a:ext cx="2339174" cy="23391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D0D7C-E405-4EB5-8639-97052BBCD5F8}">
      <dsp:nvSpPr>
        <dsp:cNvPr id="0" name=""/>
        <dsp:cNvSpPr/>
      </dsp:nvSpPr>
      <dsp:spPr>
        <a:xfrm>
          <a:off x="2393392" y="2858990"/>
          <a:ext cx="779724" cy="7797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E1624-D4B1-4E0D-BC29-E48A1CFDF8CD}">
      <dsp:nvSpPr>
        <dsp:cNvPr id="0" name=""/>
        <dsp:cNvSpPr/>
      </dsp:nvSpPr>
      <dsp:spPr>
        <a:xfrm>
          <a:off x="5382337" y="0"/>
          <a:ext cx="1949311" cy="1137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Cancer diagnosis</a:t>
          </a:r>
        </a:p>
      </dsp:txBody>
      <dsp:txXfrm>
        <a:off x="5382337" y="0"/>
        <a:ext cx="1949311" cy="1137098"/>
      </dsp:txXfrm>
    </dsp:sp>
    <dsp:sp modelId="{9AC438F3-570E-443E-AFB1-571B2873DE5F}">
      <dsp:nvSpPr>
        <dsp:cNvPr id="0" name=""/>
        <dsp:cNvSpPr/>
      </dsp:nvSpPr>
      <dsp:spPr>
        <a:xfrm>
          <a:off x="4895009" y="568549"/>
          <a:ext cx="48732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C810C-7748-4B5D-A8D9-88127B8B3F6C}">
      <dsp:nvSpPr>
        <dsp:cNvPr id="0" name=""/>
        <dsp:cNvSpPr/>
      </dsp:nvSpPr>
      <dsp:spPr>
        <a:xfrm rot="5400000">
          <a:off x="2498330" y="854123"/>
          <a:ext cx="2679654" cy="2109805"/>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5B51B3-0BB0-4A33-9A3D-155491153DD7}">
      <dsp:nvSpPr>
        <dsp:cNvPr id="0" name=""/>
        <dsp:cNvSpPr/>
      </dsp:nvSpPr>
      <dsp:spPr>
        <a:xfrm>
          <a:off x="5382337" y="1137098"/>
          <a:ext cx="1949311" cy="1137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Other health conditions</a:t>
          </a:r>
        </a:p>
      </dsp:txBody>
      <dsp:txXfrm>
        <a:off x="5382337" y="1137098"/>
        <a:ext cx="1949311" cy="1137098"/>
      </dsp:txXfrm>
    </dsp:sp>
    <dsp:sp modelId="{021D0D73-3EAF-4087-8813-FF64832659AB}">
      <dsp:nvSpPr>
        <dsp:cNvPr id="0" name=""/>
        <dsp:cNvSpPr/>
      </dsp:nvSpPr>
      <dsp:spPr>
        <a:xfrm>
          <a:off x="4895009" y="1705647"/>
          <a:ext cx="48732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48C88-04F4-4572-A49F-B23E7A81EDC9}">
      <dsp:nvSpPr>
        <dsp:cNvPr id="0" name=""/>
        <dsp:cNvSpPr/>
      </dsp:nvSpPr>
      <dsp:spPr>
        <a:xfrm rot="5400000">
          <a:off x="3073507" y="1973483"/>
          <a:ext cx="2088102" cy="1551002"/>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77C099-2E55-4783-8D3B-34DA789EB7B8}">
      <dsp:nvSpPr>
        <dsp:cNvPr id="0" name=""/>
        <dsp:cNvSpPr/>
      </dsp:nvSpPr>
      <dsp:spPr>
        <a:xfrm>
          <a:off x="5428282" y="2226677"/>
          <a:ext cx="1857421" cy="1232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Frailty, activity limitations, other characteristics</a:t>
          </a:r>
        </a:p>
      </dsp:txBody>
      <dsp:txXfrm>
        <a:off x="5428282" y="2226677"/>
        <a:ext cx="1857421" cy="1232137"/>
      </dsp:txXfrm>
    </dsp:sp>
    <dsp:sp modelId="{FD7AE1DE-7600-4479-99DD-125FC506F6A4}">
      <dsp:nvSpPr>
        <dsp:cNvPr id="0" name=""/>
        <dsp:cNvSpPr/>
      </dsp:nvSpPr>
      <dsp:spPr>
        <a:xfrm>
          <a:off x="4895009" y="2842746"/>
          <a:ext cx="48732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BC90B1-6882-41C0-90BD-F34DA614C798}">
      <dsp:nvSpPr>
        <dsp:cNvPr id="0" name=""/>
        <dsp:cNvSpPr/>
      </dsp:nvSpPr>
      <dsp:spPr>
        <a:xfrm rot="5400000">
          <a:off x="3649398" y="3091933"/>
          <a:ext cx="1491873" cy="992199"/>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56697-780A-4A63-A974-EA0AFF7242E7}">
      <dsp:nvSpPr>
        <dsp:cNvPr id="0" name=""/>
        <dsp:cNvSpPr/>
      </dsp:nvSpPr>
      <dsp:spPr>
        <a:xfrm>
          <a:off x="6651" y="1456420"/>
          <a:ext cx="3311915" cy="19871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12 months before</a:t>
          </a:r>
        </a:p>
      </dsp:txBody>
      <dsp:txXfrm>
        <a:off x="64853" y="1514622"/>
        <a:ext cx="3195511" cy="1870745"/>
      </dsp:txXfrm>
    </dsp:sp>
    <dsp:sp modelId="{3D0B01F1-0787-46AB-A32A-6BF505552680}">
      <dsp:nvSpPr>
        <dsp:cNvPr id="0" name=""/>
        <dsp:cNvSpPr/>
      </dsp:nvSpPr>
      <dsp:spPr>
        <a:xfrm>
          <a:off x="3649758" y="2039317"/>
          <a:ext cx="702126" cy="8213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3649758" y="2203588"/>
        <a:ext cx="491488" cy="492813"/>
      </dsp:txXfrm>
    </dsp:sp>
    <dsp:sp modelId="{3D3C10FC-EB87-4F4F-9E4C-E4990EC640E0}">
      <dsp:nvSpPr>
        <dsp:cNvPr id="0" name=""/>
        <dsp:cNvSpPr/>
      </dsp:nvSpPr>
      <dsp:spPr>
        <a:xfrm>
          <a:off x="4643333" y="1456420"/>
          <a:ext cx="1635721" cy="198714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Survey</a:t>
          </a:r>
        </a:p>
      </dsp:txBody>
      <dsp:txXfrm>
        <a:off x="4691242" y="1504329"/>
        <a:ext cx="1539903" cy="1891331"/>
      </dsp:txXfrm>
    </dsp:sp>
    <dsp:sp modelId="{AF9C1E38-5A74-4D31-8821-73E75C9ED90F}">
      <dsp:nvSpPr>
        <dsp:cNvPr id="0" name=""/>
        <dsp:cNvSpPr/>
      </dsp:nvSpPr>
      <dsp:spPr>
        <a:xfrm>
          <a:off x="6610246" y="2039317"/>
          <a:ext cx="702126" cy="8213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610246" y="2203588"/>
        <a:ext cx="491488" cy="492813"/>
      </dsp:txXfrm>
    </dsp:sp>
    <dsp:sp modelId="{58D68E5C-C0CD-4F54-8601-DDD4483DD9E1}">
      <dsp:nvSpPr>
        <dsp:cNvPr id="0" name=""/>
        <dsp:cNvSpPr/>
      </dsp:nvSpPr>
      <dsp:spPr>
        <a:xfrm>
          <a:off x="7603821" y="1456420"/>
          <a:ext cx="3311915" cy="19871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12 months after</a:t>
          </a:r>
        </a:p>
      </dsp:txBody>
      <dsp:txXfrm>
        <a:off x="7662023" y="1514622"/>
        <a:ext cx="3195511" cy="1870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65BDE-C386-42CD-ABCA-9258A5D05B38}">
      <dsp:nvSpPr>
        <dsp:cNvPr id="0" name=""/>
        <dsp:cNvSpPr/>
      </dsp:nvSpPr>
      <dsp:spPr>
        <a:xfrm>
          <a:off x="3254157" y="3417547"/>
          <a:ext cx="1996946" cy="457482"/>
        </a:xfrm>
        <a:custGeom>
          <a:avLst/>
          <a:gdLst/>
          <a:ahLst/>
          <a:cxnLst/>
          <a:rect l="0" t="0" r="0" b="0"/>
          <a:pathLst>
            <a:path>
              <a:moveTo>
                <a:pt x="0" y="0"/>
              </a:moveTo>
              <a:lnTo>
                <a:pt x="0" y="230556"/>
              </a:lnTo>
              <a:lnTo>
                <a:pt x="1996946" y="230556"/>
              </a:lnTo>
              <a:lnTo>
                <a:pt x="1996946" y="4574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24B01-4485-4ABF-9861-54287FBE4FBD}">
      <dsp:nvSpPr>
        <dsp:cNvPr id="0" name=""/>
        <dsp:cNvSpPr/>
      </dsp:nvSpPr>
      <dsp:spPr>
        <a:xfrm>
          <a:off x="1257210" y="3417547"/>
          <a:ext cx="1996946" cy="457482"/>
        </a:xfrm>
        <a:custGeom>
          <a:avLst/>
          <a:gdLst/>
          <a:ahLst/>
          <a:cxnLst/>
          <a:rect l="0" t="0" r="0" b="0"/>
          <a:pathLst>
            <a:path>
              <a:moveTo>
                <a:pt x="1996946" y="0"/>
              </a:moveTo>
              <a:lnTo>
                <a:pt x="1996946" y="230556"/>
              </a:lnTo>
              <a:lnTo>
                <a:pt x="0" y="230556"/>
              </a:lnTo>
              <a:lnTo>
                <a:pt x="0" y="4574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22DF8-533C-4B97-B1CA-A4FD5014D66D}">
      <dsp:nvSpPr>
        <dsp:cNvPr id="0" name=""/>
        <dsp:cNvSpPr/>
      </dsp:nvSpPr>
      <dsp:spPr>
        <a:xfrm>
          <a:off x="3208437" y="1507740"/>
          <a:ext cx="91440" cy="457482"/>
        </a:xfrm>
        <a:custGeom>
          <a:avLst/>
          <a:gdLst/>
          <a:ahLst/>
          <a:cxnLst/>
          <a:rect l="0" t="0" r="0" b="0"/>
          <a:pathLst>
            <a:path>
              <a:moveTo>
                <a:pt x="45720" y="0"/>
              </a:moveTo>
              <a:lnTo>
                <a:pt x="45720" y="4574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5CBD4-8E5D-484F-AC96-02942962A874}">
      <dsp:nvSpPr>
        <dsp:cNvPr id="0" name=""/>
        <dsp:cNvSpPr/>
      </dsp:nvSpPr>
      <dsp:spPr>
        <a:xfrm>
          <a:off x="2527994" y="55415"/>
          <a:ext cx="1452324" cy="145232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877B9-80FD-4457-98D1-F81AEC00615D}">
      <dsp:nvSpPr>
        <dsp:cNvPr id="0" name=""/>
        <dsp:cNvSpPr/>
      </dsp:nvSpPr>
      <dsp:spPr>
        <a:xfrm>
          <a:off x="3980319" y="51785"/>
          <a:ext cx="2178486" cy="145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Population</a:t>
          </a:r>
        </a:p>
      </dsp:txBody>
      <dsp:txXfrm>
        <a:off x="3980319" y="51785"/>
        <a:ext cx="2178486" cy="1452324"/>
      </dsp:txXfrm>
    </dsp:sp>
    <dsp:sp modelId="{BB172896-9C3C-4513-923B-5A620E55AD84}">
      <dsp:nvSpPr>
        <dsp:cNvPr id="0" name=""/>
        <dsp:cNvSpPr/>
      </dsp:nvSpPr>
      <dsp:spPr>
        <a:xfrm>
          <a:off x="2527994" y="1965222"/>
          <a:ext cx="1452324" cy="145232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762A9-8F1C-42CA-831A-E70B9D74702A}">
      <dsp:nvSpPr>
        <dsp:cNvPr id="0" name=""/>
        <dsp:cNvSpPr/>
      </dsp:nvSpPr>
      <dsp:spPr>
        <a:xfrm>
          <a:off x="3980319" y="1961591"/>
          <a:ext cx="2178486" cy="145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Needs Help with Personal Care</a:t>
          </a:r>
        </a:p>
      </dsp:txBody>
      <dsp:txXfrm>
        <a:off x="3980319" y="1961591"/>
        <a:ext cx="2178486" cy="1452324"/>
      </dsp:txXfrm>
    </dsp:sp>
    <dsp:sp modelId="{84BB220F-8697-41E9-B16A-4A65D34A08EC}">
      <dsp:nvSpPr>
        <dsp:cNvPr id="0" name=""/>
        <dsp:cNvSpPr/>
      </dsp:nvSpPr>
      <dsp:spPr>
        <a:xfrm>
          <a:off x="531048" y="3875029"/>
          <a:ext cx="1452324" cy="145232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9612C-A24E-4130-8E0B-74FA67ECACFD}">
      <dsp:nvSpPr>
        <dsp:cNvPr id="0" name=""/>
        <dsp:cNvSpPr/>
      </dsp:nvSpPr>
      <dsp:spPr>
        <a:xfrm>
          <a:off x="1983373" y="3871398"/>
          <a:ext cx="2178486" cy="145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YES</a:t>
          </a:r>
        </a:p>
      </dsp:txBody>
      <dsp:txXfrm>
        <a:off x="1983373" y="3871398"/>
        <a:ext cx="2178486" cy="1452324"/>
      </dsp:txXfrm>
    </dsp:sp>
    <dsp:sp modelId="{D05A8B6B-1524-4F72-90AC-8C93BA131C6E}">
      <dsp:nvSpPr>
        <dsp:cNvPr id="0" name=""/>
        <dsp:cNvSpPr/>
      </dsp:nvSpPr>
      <dsp:spPr>
        <a:xfrm>
          <a:off x="4524941" y="3875029"/>
          <a:ext cx="1452324" cy="145232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8AF08-7E30-482D-A15B-B02D1323BE11}">
      <dsp:nvSpPr>
        <dsp:cNvPr id="0" name=""/>
        <dsp:cNvSpPr/>
      </dsp:nvSpPr>
      <dsp:spPr>
        <a:xfrm>
          <a:off x="5977265" y="3871398"/>
          <a:ext cx="2178486" cy="145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NO</a:t>
          </a:r>
        </a:p>
      </dsp:txBody>
      <dsp:txXfrm>
        <a:off x="5977265" y="3871398"/>
        <a:ext cx="2178486" cy="1452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0C57D-55B6-49D4-AD5C-04D8B90C7C30}">
      <dsp:nvSpPr>
        <dsp:cNvPr id="0" name=""/>
        <dsp:cNvSpPr/>
      </dsp:nvSpPr>
      <dsp:spPr>
        <a:xfrm>
          <a:off x="776821" y="0"/>
          <a:ext cx="8803980" cy="51758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9B84C-B7AB-4DF6-A995-B34B3565224A}">
      <dsp:nvSpPr>
        <dsp:cNvPr id="0" name=""/>
        <dsp:cNvSpPr/>
      </dsp:nvSpPr>
      <dsp:spPr>
        <a:xfrm>
          <a:off x="5057" y="1552758"/>
          <a:ext cx="3125493" cy="20703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Impute</a:t>
          </a:r>
        </a:p>
      </dsp:txBody>
      <dsp:txXfrm>
        <a:off x="106123" y="1653824"/>
        <a:ext cx="2923361" cy="1868212"/>
      </dsp:txXfrm>
    </dsp:sp>
    <dsp:sp modelId="{74AFC6C3-8E84-41C9-8ACD-7321A45EE6A2}">
      <dsp:nvSpPr>
        <dsp:cNvPr id="0" name=""/>
        <dsp:cNvSpPr/>
      </dsp:nvSpPr>
      <dsp:spPr>
        <a:xfrm>
          <a:off x="3616065" y="1552758"/>
          <a:ext cx="3125493" cy="207034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Tune</a:t>
          </a:r>
        </a:p>
      </dsp:txBody>
      <dsp:txXfrm>
        <a:off x="3717131" y="1653824"/>
        <a:ext cx="2923361" cy="1868212"/>
      </dsp:txXfrm>
    </dsp:sp>
    <dsp:sp modelId="{AED723B1-A251-4F15-B304-FFC2A604B077}">
      <dsp:nvSpPr>
        <dsp:cNvPr id="0" name=""/>
        <dsp:cNvSpPr/>
      </dsp:nvSpPr>
      <dsp:spPr>
        <a:xfrm>
          <a:off x="7227072" y="1552758"/>
          <a:ext cx="3125493" cy="207034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Drop</a:t>
          </a:r>
        </a:p>
      </dsp:txBody>
      <dsp:txXfrm>
        <a:off x="7328138" y="1653824"/>
        <a:ext cx="2923361" cy="1868212"/>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0.8543</cdr:y>
    </cdr:from>
    <cdr:to>
      <cdr:x>0.30849</cdr:x>
      <cdr:y>0.89995</cdr:y>
    </cdr:to>
    <cdr:sp macro="" textlink="">
      <cdr:nvSpPr>
        <cdr:cNvPr id="2" name="TextBox 1">
          <a:extLst xmlns:a="http://schemas.openxmlformats.org/drawingml/2006/main">
            <a:ext uri="{FF2B5EF4-FFF2-40B4-BE49-F238E27FC236}">
              <a16:creationId xmlns:a16="http://schemas.microsoft.com/office/drawing/2014/main" id="{67841F68-07FA-45BA-B858-6268FE4372CE}"/>
            </a:ext>
          </a:extLst>
        </cdr:cNvPr>
        <cdr:cNvSpPr txBox="1"/>
      </cdr:nvSpPr>
      <cdr:spPr>
        <a:xfrm xmlns:a="http://schemas.openxmlformats.org/drawingml/2006/main">
          <a:off x="0" y="4383222"/>
          <a:ext cx="3243957" cy="2342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Red bars indicate not significant </a:t>
          </a:r>
        </a:p>
        <a:p xmlns:a="http://schemas.openxmlformats.org/drawingml/2006/main">
          <a:r>
            <a:rPr lang="en-US" sz="1200" dirty="0"/>
            <a:t>at </a:t>
          </a:r>
          <a:r>
            <a:rPr lang="en-US" sz="1200" i="1" dirty="0"/>
            <a:t>P</a:t>
          </a:r>
          <a:r>
            <a:rPr lang="en-US" sz="1200" dirty="0"/>
            <a:t>&lt;.05 with Bonferroni correction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0.88024</cdr:y>
    </cdr:from>
    <cdr:to>
      <cdr:x>0.39231</cdr:x>
      <cdr:y>0.92589</cdr:y>
    </cdr:to>
    <cdr:sp macro="" textlink="">
      <cdr:nvSpPr>
        <cdr:cNvPr id="2" name="TextBox 1">
          <a:extLst xmlns:a="http://schemas.openxmlformats.org/drawingml/2006/main">
            <a:ext uri="{FF2B5EF4-FFF2-40B4-BE49-F238E27FC236}">
              <a16:creationId xmlns:a16="http://schemas.microsoft.com/office/drawing/2014/main" id="{67841F68-07FA-45BA-B858-6268FE4372CE}"/>
            </a:ext>
          </a:extLst>
        </cdr:cNvPr>
        <cdr:cNvSpPr txBox="1"/>
      </cdr:nvSpPr>
      <cdr:spPr>
        <a:xfrm xmlns:a="http://schemas.openxmlformats.org/drawingml/2006/main">
          <a:off x="0" y="4266187"/>
          <a:ext cx="4125375" cy="221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i="0" dirty="0"/>
            <a:t>Red bars indicate not reliably </a:t>
          </a:r>
        </a:p>
        <a:p xmlns:a="http://schemas.openxmlformats.org/drawingml/2006/main">
          <a:r>
            <a:rPr lang="en-US" sz="1400" i="0" dirty="0"/>
            <a:t>different from 0 per 95% credible</a:t>
          </a:r>
          <a:r>
            <a:rPr lang="en-US" sz="1400" i="0" baseline="0" dirty="0"/>
            <a:t> intervals</a:t>
          </a:r>
          <a:endParaRPr lang="en-US" sz="1400" i="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D1BD3B-D309-9C4A-BC60-8C9D7CB2B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293EF3-973D-674B-8143-2E11E4B0E2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71D86E-0655-D74F-AE73-1C29859DA658}" type="datetimeFigureOut">
              <a:rPr lang="en-US" smtClean="0"/>
              <a:t>8/26/21</a:t>
            </a:fld>
            <a:endParaRPr lang="en-US" dirty="0"/>
          </a:p>
        </p:txBody>
      </p:sp>
      <p:sp>
        <p:nvSpPr>
          <p:cNvPr id="4" name="Footer Placeholder 3">
            <a:extLst>
              <a:ext uri="{FF2B5EF4-FFF2-40B4-BE49-F238E27FC236}">
                <a16:creationId xmlns:a16="http://schemas.microsoft.com/office/drawing/2014/main" id="{8077E82D-3354-2F49-912C-22595CDF5B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297236-65C8-334C-B55C-7D4DD4E4F5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C470D8-70AF-814C-84E9-915AE9A5BF70}" type="slidenum">
              <a:rPr lang="en-US" smtClean="0"/>
              <a:t>‹#›</a:t>
            </a:fld>
            <a:endParaRPr lang="en-US" dirty="0"/>
          </a:p>
        </p:txBody>
      </p:sp>
    </p:spTree>
    <p:extLst>
      <p:ext uri="{BB962C8B-B14F-4D97-AF65-F5344CB8AC3E}">
        <p14:creationId xmlns:p14="http://schemas.microsoft.com/office/powerpoint/2010/main" val="27777036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3C1F4-778C-4265-A42F-073B6D62D1A5}" type="datetimeFigureOut">
              <a:rPr lang="en-US" smtClean="0"/>
              <a:t>8/26/21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6B9E0-FB99-48E3-87E1-DC85B35B9EEA}" type="slidenum">
              <a:rPr lang="en-US" smtClean="0"/>
              <a:t>‹#›</a:t>
            </a:fld>
            <a:endParaRPr lang="en-US" dirty="0"/>
          </a:p>
        </p:txBody>
      </p:sp>
    </p:spTree>
    <p:extLst>
      <p:ext uri="{BB962C8B-B14F-4D97-AF65-F5344CB8AC3E}">
        <p14:creationId xmlns:p14="http://schemas.microsoft.com/office/powerpoint/2010/main" val="39267575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50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732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28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995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972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45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479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4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904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522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00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947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066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17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1231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we have to acknowledge the limitations of this work. Specifically, the data may not be generalizable, since we are only studying people who responded to a CAHPS survey while living in a SEER area. In addition, some of the predictors have a lot of missing data – for example, the indicator for depression is based on questions that were only asked in one year of the survey. Several important aspects of illness burden are controlled for when you use appropriate case-mix adjustment, so in some cases, these scores may provide marginal value. We also noted the higher error rates for MA enrollees – this is largely because we lack claims data for these individuals. We hope to augment the MA scores with information from the nursing home and home health assessment data that have just been released with the latest linkage.</a:t>
            </a:r>
          </a:p>
        </p:txBody>
      </p:sp>
    </p:spTree>
    <p:extLst>
      <p:ext uri="{BB962C8B-B14F-4D97-AF65-F5344CB8AC3E}">
        <p14:creationId xmlns:p14="http://schemas.microsoft.com/office/powerpoint/2010/main" val="298476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score will be available for both people with cancer and without and both FFS and MA populations, so that accurate comparisons can be made between groups. In a few minutes, Dan will share a couple of examples of the SCIBI score in use, and we are in the process of publishing additional research using these scores. We look forward to your feedback and questions during the Q&amp;A portion of this webinar! And now I’d like to turn it over to Diana Zabala, who is the RTI project manager for SEER-CAHPS and has been helping with the validation efforts. She’s going to dive in to some of the details about the models and our approach. Diana?</a:t>
            </a:r>
          </a:p>
        </p:txBody>
      </p:sp>
    </p:spTree>
    <p:extLst>
      <p:ext uri="{BB962C8B-B14F-4D97-AF65-F5344CB8AC3E}">
        <p14:creationId xmlns:p14="http://schemas.microsoft.com/office/powerpoint/2010/main" val="155094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100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46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64639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8288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65925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849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31089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Tree>
    <p:extLst>
      <p:ext uri="{BB962C8B-B14F-4D97-AF65-F5344CB8AC3E}">
        <p14:creationId xmlns:p14="http://schemas.microsoft.com/office/powerpoint/2010/main" val="3969932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67161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800100" lvl="1" indent="-34290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560108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lvl="0" indent="-171450">
              <a:buFont typeface="Arial" panose="020B0604020202020204" pitchFamily="34" charset="0"/>
              <a:buChar char="•"/>
            </a:pPr>
            <a:endParaRPr lang="en-US" dirty="0"/>
          </a:p>
        </p:txBody>
      </p:sp>
    </p:spTree>
    <p:extLst>
      <p:ext uri="{BB962C8B-B14F-4D97-AF65-F5344CB8AC3E}">
        <p14:creationId xmlns:p14="http://schemas.microsoft.com/office/powerpoint/2010/main" val="3099736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2849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7727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6709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0307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609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7512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200" dirty="0"/>
                  <a:t>scores were higher for Medicare-advantage (MA) enrollees (</a:t>
                </a:r>
                <a:r>
                  <a:rPr lang="en-US" sz="1200" b="0" i="0">
                    <a:latin typeface="Cambria Math" panose="02040503050406030204" pitchFamily="18" charset="0"/>
                  </a:rPr>
                  <a:t>𝑧 ̅=</a:t>
                </a:r>
                <a:r>
                  <a:rPr lang="en-US" sz="1200" dirty="0"/>
                  <a:t> 0.07) and for fee-for-service (FFS) enrollees (</a:t>
                </a:r>
                <a:r>
                  <a:rPr lang="en-US" sz="1200" i="0">
                    <a:latin typeface="Cambria Math" panose="02040503050406030204" pitchFamily="18" charset="0"/>
                  </a:rPr>
                  <a:t>𝑧 ̅=</a:t>
                </a:r>
                <a:r>
                  <a:rPr lang="en-US" sz="1200" dirty="0"/>
                  <a:t> 0.13) surveyed post-diagnosis than for MA enrollees (</a:t>
                </a:r>
                <a:r>
                  <a:rPr lang="en-US" sz="1200" i="0">
                    <a:latin typeface="Cambria Math" panose="02040503050406030204" pitchFamily="18" charset="0"/>
                  </a:rPr>
                  <a:t>𝑧 ̅=</a:t>
                </a:r>
                <a:r>
                  <a:rPr lang="en-US" sz="1200" dirty="0"/>
                  <a:t> -0.19) and FFS enrollees (</a:t>
                </a:r>
                <a:r>
                  <a:rPr lang="en-US" sz="1200" i="0">
                    <a:latin typeface="Cambria Math" panose="02040503050406030204" pitchFamily="18" charset="0"/>
                  </a:rPr>
                  <a:t>𝑧 ̅=</a:t>
                </a:r>
                <a:r>
                  <a:rPr lang="en-US" sz="1200" dirty="0"/>
                  <a:t> -0.23) surveyed pre-diagnosis</a:t>
                </a:r>
              </a:p>
              <a:p>
                <a:endParaRPr lang="en-US" dirty="0"/>
              </a:p>
            </p:txBody>
          </p:sp>
        </mc:Fallback>
      </mc:AlternateContent>
    </p:spTree>
    <p:extLst>
      <p:ext uri="{BB962C8B-B14F-4D97-AF65-F5344CB8AC3E}">
        <p14:creationId xmlns:p14="http://schemas.microsoft.com/office/powerpoint/2010/main" val="1465673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9648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178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5586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87556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7193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3919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63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20956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181100"/>
            <a:ext cx="5668963" cy="3189288"/>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12941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8153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93C1A1-248B-5E4C-B75F-CB52FD9402A2}"/>
              </a:ext>
            </a:extLst>
          </p:cNvPr>
          <p:cNvSpPr/>
          <p:nvPr userDrawn="1"/>
        </p:nvSpPr>
        <p:spPr>
          <a:xfrm>
            <a:off x="0" y="-635"/>
            <a:ext cx="12192000" cy="6857992"/>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503BD9ED-5F61-C242-AEF1-9CC5E23B2A8F}"/>
              </a:ext>
            </a:extLst>
          </p:cNvPr>
          <p:cNvPicPr>
            <a:picLocks noChangeAspect="1"/>
          </p:cNvPicPr>
          <p:nvPr userDrawn="1"/>
        </p:nvPicPr>
        <p:blipFill rotWithShape="1">
          <a:blip r:embed="rId2"/>
          <a:srcRect l="1" r="42116" b="2251"/>
          <a:stretch/>
        </p:blipFill>
        <p:spPr>
          <a:xfrm>
            <a:off x="8275729" y="-126751"/>
            <a:ext cx="3916271" cy="6703625"/>
          </a:xfrm>
          <a:prstGeom prst="rect">
            <a:avLst/>
          </a:prstGeom>
        </p:spPr>
      </p:pic>
      <p:sp>
        <p:nvSpPr>
          <p:cNvPr id="7" name="Rectangle 6">
            <a:extLst>
              <a:ext uri="{FF2B5EF4-FFF2-40B4-BE49-F238E27FC236}">
                <a16:creationId xmlns:a16="http://schemas.microsoft.com/office/drawing/2014/main" id="{606591AF-6133-314D-934C-CBF0FE226F16}"/>
              </a:ext>
            </a:extLst>
          </p:cNvPr>
          <p:cNvSpPr/>
          <p:nvPr userDrawn="1"/>
        </p:nvSpPr>
        <p:spPr>
          <a:xfrm>
            <a:off x="0" y="-635"/>
            <a:ext cx="473529" cy="6858627"/>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D9431D5-37F4-4E4E-B850-9F0F2CE25309}"/>
              </a:ext>
            </a:extLst>
          </p:cNvPr>
          <p:cNvSpPr>
            <a:spLocks noGrp="1"/>
          </p:cNvSpPr>
          <p:nvPr>
            <p:ph type="title"/>
          </p:nvPr>
        </p:nvSpPr>
        <p:spPr>
          <a:xfrm>
            <a:off x="1013080" y="1823643"/>
            <a:ext cx="6742989" cy="1401418"/>
          </a:xfrm>
          <a:prstGeom prst="rect">
            <a:avLst/>
          </a:prstGeom>
        </p:spPr>
        <p:txBody>
          <a:bodyPr anchor="b">
            <a:normAutofit/>
          </a:bodyPr>
          <a:lstStyle>
            <a:lvl1pPr>
              <a:lnSpc>
                <a:spcPct val="100000"/>
              </a:lnSpc>
              <a:defRPr sz="4500">
                <a:solidFill>
                  <a:schemeClr val="bg1"/>
                </a:solidFill>
              </a:defRPr>
            </a:lvl1pPr>
          </a:lstStyle>
          <a:p>
            <a:endParaRPr lang="en-US" dirty="0"/>
          </a:p>
        </p:txBody>
      </p:sp>
      <p:sp>
        <p:nvSpPr>
          <p:cNvPr id="9" name="Text Placeholder 2">
            <a:extLst>
              <a:ext uri="{FF2B5EF4-FFF2-40B4-BE49-F238E27FC236}">
                <a16:creationId xmlns:a16="http://schemas.microsoft.com/office/drawing/2014/main" id="{11E68677-66F6-9E40-BD24-0CC781ED2787}"/>
              </a:ext>
            </a:extLst>
          </p:cNvPr>
          <p:cNvSpPr>
            <a:spLocks noGrp="1"/>
          </p:cNvSpPr>
          <p:nvPr>
            <p:ph type="body" idx="1"/>
          </p:nvPr>
        </p:nvSpPr>
        <p:spPr>
          <a:xfrm>
            <a:off x="1013080" y="3462442"/>
            <a:ext cx="6742989" cy="399153"/>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5" name="Picture 4">
            <a:extLst>
              <a:ext uri="{FF2B5EF4-FFF2-40B4-BE49-F238E27FC236}">
                <a16:creationId xmlns:a16="http://schemas.microsoft.com/office/drawing/2014/main" id="{ECF6DA02-D37D-E845-84FF-8459C4FA34D1}"/>
              </a:ext>
            </a:extLst>
          </p:cNvPr>
          <p:cNvPicPr>
            <a:picLocks noChangeAspect="1"/>
          </p:cNvPicPr>
          <p:nvPr userDrawn="1"/>
        </p:nvPicPr>
        <p:blipFill>
          <a:blip r:embed="rId3"/>
          <a:stretch>
            <a:fillRect/>
          </a:stretch>
        </p:blipFill>
        <p:spPr>
          <a:xfrm>
            <a:off x="1119956" y="547468"/>
            <a:ext cx="3404832" cy="1188720"/>
          </a:xfrm>
          <a:prstGeom prst="rect">
            <a:avLst/>
          </a:prstGeom>
        </p:spPr>
      </p:pic>
      <p:pic>
        <p:nvPicPr>
          <p:cNvPr id="14" name="Picture 13">
            <a:extLst>
              <a:ext uri="{FF2B5EF4-FFF2-40B4-BE49-F238E27FC236}">
                <a16:creationId xmlns:a16="http://schemas.microsoft.com/office/drawing/2014/main" id="{CCB5C6D9-EA2D-3842-9DF3-B9AF5E716056}"/>
              </a:ext>
            </a:extLst>
          </p:cNvPr>
          <p:cNvPicPr>
            <a:picLocks noChangeAspect="1"/>
          </p:cNvPicPr>
          <p:nvPr userDrawn="1"/>
        </p:nvPicPr>
        <p:blipFill>
          <a:blip r:embed="rId4"/>
          <a:stretch>
            <a:fillRect/>
          </a:stretch>
        </p:blipFill>
        <p:spPr>
          <a:xfrm>
            <a:off x="1119956" y="5706869"/>
            <a:ext cx="5848880" cy="558144"/>
          </a:xfrm>
          <a:prstGeom prst="rect">
            <a:avLst/>
          </a:prstGeom>
        </p:spPr>
      </p:pic>
    </p:spTree>
    <p:extLst>
      <p:ext uri="{BB962C8B-B14F-4D97-AF65-F5344CB8AC3E}">
        <p14:creationId xmlns:p14="http://schemas.microsoft.com/office/powerpoint/2010/main" val="37903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2B2EA-E331-064E-A7D7-0029963CAF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5">
            <a:extLst>
              <a:ext uri="{FF2B5EF4-FFF2-40B4-BE49-F238E27FC236}">
                <a16:creationId xmlns:a16="http://schemas.microsoft.com/office/drawing/2014/main" id="{063AAA33-58B3-4D99-BE4D-D17DD3C92A66}"/>
              </a:ext>
            </a:extLst>
          </p:cNvPr>
          <p:cNvSpPr txBox="1">
            <a:spLocks/>
          </p:cNvSpPr>
          <p:nvPr userDrawn="1"/>
        </p:nvSpPr>
        <p:spPr>
          <a:xfrm>
            <a:off x="6936065" y="6304397"/>
            <a:ext cx="442818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B5D0AC-04D1-D845-AA05-7D53853DA2BA}" type="slidenum">
              <a:rPr lang="en-US" b="1" smtClean="0"/>
              <a:pPr algn="r"/>
              <a:t>‹#›</a:t>
            </a:fld>
            <a:endParaRPr lang="en-US" dirty="0"/>
          </a:p>
        </p:txBody>
      </p:sp>
    </p:spTree>
    <p:extLst>
      <p:ext uri="{BB962C8B-B14F-4D97-AF65-F5344CB8AC3E}">
        <p14:creationId xmlns:p14="http://schemas.microsoft.com/office/powerpoint/2010/main" val="257734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36743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Section Break ALT">
    <p:spTree>
      <p:nvGrpSpPr>
        <p:cNvPr id="1" name=""/>
        <p:cNvGrpSpPr/>
        <p:nvPr/>
      </p:nvGrpSpPr>
      <p:grpSpPr>
        <a:xfrm>
          <a:off x="0" y="0"/>
          <a:ext cx="0" cy="0"/>
          <a:chOff x="0" y="0"/>
          <a:chExt cx="0" cy="0"/>
        </a:xfrm>
      </p:grpSpPr>
      <p:sp>
        <p:nvSpPr>
          <p:cNvPr id="4" name="Pentagon 6">
            <a:extLst>
              <a:ext uri="{FF2B5EF4-FFF2-40B4-BE49-F238E27FC236}">
                <a16:creationId xmlns:a16="http://schemas.microsoft.com/office/drawing/2014/main" id="{86B5FF20-E98D-4C1E-9290-CF53610BD4F6}"/>
              </a:ext>
            </a:extLst>
          </p:cNvPr>
          <p:cNvSpPr/>
          <p:nvPr userDrawn="1"/>
        </p:nvSpPr>
        <p:spPr>
          <a:xfrm>
            <a:off x="2034118"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dirty="0">
              <a:solidFill>
                <a:srgbClr val="FFFFFF"/>
              </a:solidFill>
            </a:endParaRPr>
          </a:p>
        </p:txBody>
      </p:sp>
      <p:sp>
        <p:nvSpPr>
          <p:cNvPr id="5" name="Pentagon 7">
            <a:extLst>
              <a:ext uri="{FF2B5EF4-FFF2-40B4-BE49-F238E27FC236}">
                <a16:creationId xmlns:a16="http://schemas.microsoft.com/office/drawing/2014/main" id="{BF9F7EE6-B366-4564-87ED-804F2E3A6608}"/>
              </a:ext>
            </a:extLst>
          </p:cNvPr>
          <p:cNvSpPr/>
          <p:nvPr userDrawn="1"/>
        </p:nvSpPr>
        <p:spPr>
          <a:xfrm>
            <a:off x="0" y="0"/>
            <a:ext cx="4303184" cy="6858000"/>
          </a:xfrm>
          <a:prstGeom prst="homePlate">
            <a:avLst>
              <a:gd name="adj" fmla="val 42671"/>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dirty="0">
              <a:solidFill>
                <a:srgbClr val="FFFFFF"/>
              </a:solidFill>
            </a:endParaRPr>
          </a:p>
        </p:txBody>
      </p:sp>
      <p:sp>
        <p:nvSpPr>
          <p:cNvPr id="6" name="Text Box 14">
            <a:extLst>
              <a:ext uri="{FF2B5EF4-FFF2-40B4-BE49-F238E27FC236}">
                <a16:creationId xmlns:a16="http://schemas.microsoft.com/office/drawing/2014/main" id="{1566E295-037C-4CB1-8E51-67225CB67B30}"/>
              </a:ext>
            </a:extLst>
          </p:cNvPr>
          <p:cNvSpPr txBox="1">
            <a:spLocks noChangeArrowheads="1"/>
          </p:cNvSpPr>
          <p:nvPr userDrawn="1"/>
        </p:nvSpPr>
        <p:spPr bwMode="auto">
          <a:xfrm>
            <a:off x="11529485" y="6578600"/>
            <a:ext cx="410633" cy="184150"/>
          </a:xfrm>
          <a:prstGeom prst="rect">
            <a:avLst/>
          </a:prstGeom>
          <a:noFill/>
          <a:ln w="9525">
            <a:noFill/>
            <a:miter lim="800000"/>
            <a:headEnd/>
            <a:tailEnd/>
          </a:ln>
          <a:effectLst/>
        </p:spPr>
        <p:txBody>
          <a:bodyPr lIns="0" tIns="0" rIns="0" bIns="0"/>
          <a:lstStyle>
            <a:lvl1pPr defTabSz="912813" eaLnBrk="0" hangingPunct="0">
              <a:tabLst>
                <a:tab pos="11025188" algn="r"/>
              </a:tabLst>
              <a:defRPr>
                <a:solidFill>
                  <a:schemeClr val="tx1"/>
                </a:solidFill>
                <a:latin typeface="Calibri" panose="020F0502020204030204" pitchFamily="34" charset="0"/>
                <a:cs typeface="Arial" panose="020B0604020202020204" pitchFamily="34" charset="0"/>
              </a:defRPr>
            </a:lvl1pPr>
            <a:lvl2pPr marL="37931725" indent="-37474525" defTabSz="912813" eaLnBrk="0" hangingPunct="0">
              <a:tabLst>
                <a:tab pos="11025188" algn="r"/>
              </a:tabLst>
              <a:defRPr>
                <a:solidFill>
                  <a:schemeClr val="tx1"/>
                </a:solidFill>
                <a:latin typeface="Calibri" panose="020F0502020204030204" pitchFamily="34" charset="0"/>
                <a:cs typeface="Arial" panose="020B0604020202020204" pitchFamily="34" charset="0"/>
              </a:defRPr>
            </a:lvl2pPr>
            <a:lvl3pPr marL="1143000" indent="-228600" defTabSz="912813" eaLnBrk="0" hangingPunct="0">
              <a:tabLst>
                <a:tab pos="11025188" algn="r"/>
              </a:tabLst>
              <a:defRPr>
                <a:solidFill>
                  <a:schemeClr val="tx1"/>
                </a:solidFill>
                <a:latin typeface="Calibri" panose="020F0502020204030204" pitchFamily="34" charset="0"/>
                <a:cs typeface="Arial" panose="020B0604020202020204" pitchFamily="34" charset="0"/>
              </a:defRPr>
            </a:lvl3pPr>
            <a:lvl4pPr marL="1600200" indent="-228600" defTabSz="912813" eaLnBrk="0" hangingPunct="0">
              <a:tabLst>
                <a:tab pos="11025188" algn="r"/>
              </a:tabLst>
              <a:defRPr>
                <a:solidFill>
                  <a:schemeClr val="tx1"/>
                </a:solidFill>
                <a:latin typeface="Calibri" panose="020F0502020204030204" pitchFamily="34" charset="0"/>
                <a:cs typeface="Arial" panose="020B0604020202020204" pitchFamily="34" charset="0"/>
              </a:defRPr>
            </a:lvl4pPr>
            <a:lvl5pPr marL="2057400" indent="-228600" defTabSz="912813" eaLnBrk="0" hangingPunct="0">
              <a:tabLst>
                <a:tab pos="11025188" algn="r"/>
              </a:tabLst>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9pPr>
          </a:lstStyle>
          <a:p>
            <a:pPr algn="r">
              <a:lnSpc>
                <a:spcPct val="101000"/>
              </a:lnSpc>
              <a:spcBef>
                <a:spcPct val="50000"/>
              </a:spcBef>
              <a:defRPr/>
            </a:pPr>
            <a:r>
              <a:rPr lang="en-US" altLang="en-US" sz="1000" b="1" dirty="0">
                <a:solidFill>
                  <a:srgbClr val="7F7F7F"/>
                </a:solidFill>
                <a:latin typeface="Arial" panose="020B0604020202020204" pitchFamily="34" charset="0"/>
                <a:ea typeface="ＭＳ Ｐゴシック" panose="020B0600070205080204" pitchFamily="34" charset="-128"/>
                <a:cs typeface="SapientSansRegular"/>
              </a:rPr>
              <a:t> </a:t>
            </a:r>
            <a:fld id="{8D2C4913-CA7F-4AB1-A630-808177E26148}" type="slidenum">
              <a:rPr lang="en-US" altLang="en-US" sz="1000" b="1" smtClean="0">
                <a:solidFill>
                  <a:srgbClr val="7F7F7F"/>
                </a:solidFill>
                <a:latin typeface="Arial" panose="020B0604020202020204" pitchFamily="34" charset="0"/>
                <a:ea typeface="ＭＳ Ｐゴシック" panose="020B0600070205080204" pitchFamily="34" charset="-128"/>
                <a:cs typeface="SapientSansRegular"/>
              </a:rPr>
              <a:pPr algn="r">
                <a:lnSpc>
                  <a:spcPct val="101000"/>
                </a:lnSpc>
                <a:spcBef>
                  <a:spcPct val="50000"/>
                </a:spcBef>
                <a:defRPr/>
              </a:pPr>
              <a:t>‹#›</a:t>
            </a:fld>
            <a:endParaRPr lang="en-US" altLang="en-US" sz="1000" b="1" dirty="0">
              <a:solidFill>
                <a:srgbClr val="7F7F7F"/>
              </a:solidFill>
              <a:latin typeface="Arial" panose="020B0604020202020204" pitchFamily="34" charset="0"/>
              <a:ea typeface="ＭＳ Ｐゴシック" panose="020B0600070205080204" pitchFamily="34" charset="-128"/>
              <a:cs typeface="SapientSansRegular"/>
            </a:endParaRPr>
          </a:p>
        </p:txBody>
      </p:sp>
      <p:pic>
        <p:nvPicPr>
          <p:cNvPr id="7" name="Picture 12" descr="NCI-Logo-White-Knock.png">
            <a:extLst>
              <a:ext uri="{FF2B5EF4-FFF2-40B4-BE49-F238E27FC236}">
                <a16:creationId xmlns:a16="http://schemas.microsoft.com/office/drawing/2014/main" id="{FDDCA78B-2E04-4919-9954-1AC872636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1" y="6578600"/>
            <a:ext cx="255481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860627" y="2423160"/>
            <a:ext cx="5416971" cy="1828800"/>
          </a:xfrm>
          <a:prstGeom prst="rect">
            <a:avLst/>
          </a:prstGeom>
        </p:spPr>
        <p:txBody>
          <a:bodyPr anchor="b">
            <a:noAutofit/>
          </a:bodyPr>
          <a:lstStyle>
            <a:lvl1pPr algn="r">
              <a:defRPr sz="3600" spc="-80" baseline="0">
                <a:solidFill>
                  <a:schemeClr val="tx2"/>
                </a:solidFill>
                <a:latin typeface="+mj-lt"/>
                <a:cs typeface="SapientSansBold"/>
              </a:defRPr>
            </a:lvl1pPr>
          </a:lstStyle>
          <a:p>
            <a:pPr lvl="0"/>
            <a:r>
              <a:rPr lang="en-US"/>
              <a:t>Click to edit Master title style</a:t>
            </a:r>
          </a:p>
        </p:txBody>
      </p:sp>
      <p:sp>
        <p:nvSpPr>
          <p:cNvPr id="9" name="Subtitle 2"/>
          <p:cNvSpPr>
            <a:spLocks noGrp="1"/>
          </p:cNvSpPr>
          <p:nvPr>
            <p:ph type="subTitle" idx="1"/>
          </p:nvPr>
        </p:nvSpPr>
        <p:spPr>
          <a:xfrm>
            <a:off x="5860626" y="4343400"/>
            <a:ext cx="5408561" cy="685800"/>
          </a:xfrm>
          <a:prstGeom prst="rect">
            <a:avLst/>
          </a:prstGeom>
        </p:spPr>
        <p:txBody>
          <a:bodyPr>
            <a:noAutofit/>
          </a:bodyPr>
          <a:lstStyle>
            <a:lvl1pPr marL="0" indent="0" algn="r">
              <a:buNone/>
              <a:defRPr sz="17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7316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umn Left — No Footer">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id="{1B4469E1-E40B-42BD-96C1-DA240034D722}"/>
              </a:ext>
            </a:extLst>
          </p:cNvPr>
          <p:cNvSpPr txBox="1">
            <a:spLocks noChangeArrowheads="1"/>
          </p:cNvSpPr>
          <p:nvPr userDrawn="1"/>
        </p:nvSpPr>
        <p:spPr bwMode="auto">
          <a:xfrm>
            <a:off x="11529485" y="6578600"/>
            <a:ext cx="410633" cy="184150"/>
          </a:xfrm>
          <a:prstGeom prst="rect">
            <a:avLst/>
          </a:prstGeom>
          <a:noFill/>
          <a:ln w="9525">
            <a:noFill/>
            <a:miter lim="800000"/>
            <a:headEnd/>
            <a:tailEnd/>
          </a:ln>
          <a:effectLst/>
        </p:spPr>
        <p:txBody>
          <a:bodyPr lIns="0" tIns="0" rIns="0" bIns="0"/>
          <a:lstStyle>
            <a:lvl1pPr defTabSz="912813" eaLnBrk="0" hangingPunct="0">
              <a:tabLst>
                <a:tab pos="11025188" algn="r"/>
              </a:tabLst>
              <a:defRPr>
                <a:solidFill>
                  <a:schemeClr val="tx1"/>
                </a:solidFill>
                <a:latin typeface="Calibri" panose="020F0502020204030204" pitchFamily="34" charset="0"/>
                <a:cs typeface="Arial" panose="020B0604020202020204" pitchFamily="34" charset="0"/>
              </a:defRPr>
            </a:lvl1pPr>
            <a:lvl2pPr marL="37931725" indent="-37474525" defTabSz="912813" eaLnBrk="0" hangingPunct="0">
              <a:tabLst>
                <a:tab pos="11025188" algn="r"/>
              </a:tabLst>
              <a:defRPr>
                <a:solidFill>
                  <a:schemeClr val="tx1"/>
                </a:solidFill>
                <a:latin typeface="Calibri" panose="020F0502020204030204" pitchFamily="34" charset="0"/>
                <a:cs typeface="Arial" panose="020B0604020202020204" pitchFamily="34" charset="0"/>
              </a:defRPr>
            </a:lvl2pPr>
            <a:lvl3pPr marL="1143000" indent="-228600" defTabSz="912813" eaLnBrk="0" hangingPunct="0">
              <a:tabLst>
                <a:tab pos="11025188" algn="r"/>
              </a:tabLst>
              <a:defRPr>
                <a:solidFill>
                  <a:schemeClr val="tx1"/>
                </a:solidFill>
                <a:latin typeface="Calibri" panose="020F0502020204030204" pitchFamily="34" charset="0"/>
                <a:cs typeface="Arial" panose="020B0604020202020204" pitchFamily="34" charset="0"/>
              </a:defRPr>
            </a:lvl3pPr>
            <a:lvl4pPr marL="1600200" indent="-228600" defTabSz="912813" eaLnBrk="0" hangingPunct="0">
              <a:tabLst>
                <a:tab pos="11025188" algn="r"/>
              </a:tabLst>
              <a:defRPr>
                <a:solidFill>
                  <a:schemeClr val="tx1"/>
                </a:solidFill>
                <a:latin typeface="Calibri" panose="020F0502020204030204" pitchFamily="34" charset="0"/>
                <a:cs typeface="Arial" panose="020B0604020202020204" pitchFamily="34" charset="0"/>
              </a:defRPr>
            </a:lvl4pPr>
            <a:lvl5pPr marL="2057400" indent="-228600" defTabSz="912813" eaLnBrk="0" hangingPunct="0">
              <a:tabLst>
                <a:tab pos="11025188" algn="r"/>
              </a:tabLst>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tabLst>
                <a:tab pos="11025188" algn="r"/>
              </a:tabLst>
              <a:defRPr>
                <a:solidFill>
                  <a:schemeClr val="tx1"/>
                </a:solidFill>
                <a:latin typeface="Calibri" panose="020F0502020204030204" pitchFamily="34" charset="0"/>
                <a:cs typeface="Arial" panose="020B0604020202020204" pitchFamily="34" charset="0"/>
              </a:defRPr>
            </a:lvl9pPr>
          </a:lstStyle>
          <a:p>
            <a:pPr algn="r">
              <a:lnSpc>
                <a:spcPct val="101000"/>
              </a:lnSpc>
              <a:spcBef>
                <a:spcPct val="50000"/>
              </a:spcBef>
              <a:defRPr/>
            </a:pPr>
            <a:r>
              <a:rPr lang="en-US" altLang="en-US" sz="1000" b="1" dirty="0">
                <a:solidFill>
                  <a:srgbClr val="7F7F7F"/>
                </a:solidFill>
                <a:latin typeface="Arial" panose="020B0604020202020204" pitchFamily="34" charset="0"/>
                <a:ea typeface="ＭＳ Ｐゴシック" panose="020B0600070205080204" pitchFamily="34" charset="-128"/>
                <a:cs typeface="SapientSansRegular"/>
              </a:rPr>
              <a:t> </a:t>
            </a:r>
            <a:fld id="{312F61E2-787E-4538-98CE-1E61A5509933}" type="slidenum">
              <a:rPr lang="en-US" altLang="en-US" sz="1000" b="1" smtClean="0">
                <a:solidFill>
                  <a:srgbClr val="7F7F7F"/>
                </a:solidFill>
                <a:latin typeface="Arial" panose="020B0604020202020204" pitchFamily="34" charset="0"/>
                <a:ea typeface="ＭＳ Ｐゴシック" panose="020B0600070205080204" pitchFamily="34" charset="-128"/>
                <a:cs typeface="SapientSansRegular"/>
              </a:rPr>
              <a:pPr algn="r">
                <a:lnSpc>
                  <a:spcPct val="101000"/>
                </a:lnSpc>
                <a:spcBef>
                  <a:spcPct val="50000"/>
                </a:spcBef>
                <a:defRPr/>
              </a:pPr>
              <a:t>‹#›</a:t>
            </a:fld>
            <a:endParaRPr lang="en-US" altLang="en-US" sz="1000" b="1" dirty="0">
              <a:solidFill>
                <a:srgbClr val="7F7F7F"/>
              </a:solidFill>
              <a:latin typeface="Arial" panose="020B0604020202020204" pitchFamily="34" charset="0"/>
              <a:ea typeface="ＭＳ Ｐゴシック" panose="020B0600070205080204" pitchFamily="34" charset="-128"/>
              <a:cs typeface="SapientSansRegular"/>
            </a:endParaRPr>
          </a:p>
        </p:txBody>
      </p:sp>
      <p:sp>
        <p:nvSpPr>
          <p:cNvPr id="12" name="Title 1"/>
          <p:cNvSpPr>
            <a:spLocks noGrp="1"/>
          </p:cNvSpPr>
          <p:nvPr>
            <p:ph type="title"/>
          </p:nvPr>
        </p:nvSpPr>
        <p:spPr>
          <a:xfrm>
            <a:off x="658368" y="415545"/>
            <a:ext cx="10887456" cy="423193"/>
          </a:xfrm>
          <a:prstGeom prst="rect">
            <a:avLst/>
          </a:prstGeom>
        </p:spPr>
        <p:txBody>
          <a:bodyPr anchor="b">
            <a:noAutofit/>
          </a:bodyPr>
          <a:lstStyle>
            <a:lvl1pPr>
              <a:lnSpc>
                <a:spcPct val="90000"/>
              </a:lnSpc>
              <a:defRPr sz="2400" baseline="0">
                <a:solidFill>
                  <a:srgbClr val="123E57"/>
                </a:solidFill>
                <a:latin typeface="+mj-lt"/>
                <a:cs typeface="SapientSansBold"/>
              </a:defRPr>
            </a:lvl1pPr>
          </a:lstStyle>
          <a:p>
            <a:r>
              <a:rPr lang="en-US"/>
              <a:t>Click to edit Master title style</a:t>
            </a:r>
          </a:p>
        </p:txBody>
      </p:sp>
      <p:sp>
        <p:nvSpPr>
          <p:cNvPr id="5" name="Content Placeholder 2"/>
          <p:cNvSpPr>
            <a:spLocks noGrp="1"/>
          </p:cNvSpPr>
          <p:nvPr>
            <p:ph sz="quarter" idx="11"/>
          </p:nvPr>
        </p:nvSpPr>
        <p:spPr>
          <a:xfrm>
            <a:off x="642028" y="1426633"/>
            <a:ext cx="5494189"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6349408" y="1426633"/>
            <a:ext cx="5196417" cy="4800600"/>
          </a:xfrm>
          <a:prstGeom prst="rect">
            <a:avLst/>
          </a:prstGeo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78738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A24D54-E5BF-8540-82DF-089CFE30C74F}"/>
              </a:ext>
            </a:extLst>
          </p:cNvPr>
          <p:cNvSpPr/>
          <p:nvPr userDrawn="1"/>
        </p:nvSpPr>
        <p:spPr>
          <a:xfrm>
            <a:off x="0" y="1"/>
            <a:ext cx="12192000" cy="5982345"/>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493C1A1-248B-5E4C-B75F-CB52FD9402A2}"/>
              </a:ext>
            </a:extLst>
          </p:cNvPr>
          <p:cNvSpPr/>
          <p:nvPr userDrawn="1"/>
        </p:nvSpPr>
        <p:spPr>
          <a:xfrm>
            <a:off x="1328935" y="1"/>
            <a:ext cx="4963175" cy="5496673"/>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D9431D5-37F4-4E4E-B850-9F0F2CE25309}"/>
              </a:ext>
            </a:extLst>
          </p:cNvPr>
          <p:cNvSpPr>
            <a:spLocks noGrp="1"/>
          </p:cNvSpPr>
          <p:nvPr>
            <p:ph type="title"/>
          </p:nvPr>
        </p:nvSpPr>
        <p:spPr>
          <a:xfrm>
            <a:off x="1668641" y="2925858"/>
            <a:ext cx="4283764" cy="2129816"/>
          </a:xfrm>
          <a:prstGeom prst="rect">
            <a:avLst/>
          </a:prstGeom>
        </p:spPr>
        <p:txBody>
          <a:bodyPr anchor="b">
            <a:normAutofit/>
          </a:bodyPr>
          <a:lstStyle>
            <a:lvl1pPr>
              <a:lnSpc>
                <a:spcPct val="100000"/>
              </a:lnSpc>
              <a:defRPr sz="3800">
                <a:solidFill>
                  <a:schemeClr val="bg1"/>
                </a:solidFill>
              </a:defRPr>
            </a:lvl1pPr>
          </a:lstStyle>
          <a:p>
            <a:endParaRPr lang="en-US" dirty="0"/>
          </a:p>
        </p:txBody>
      </p:sp>
      <p:pic>
        <p:nvPicPr>
          <p:cNvPr id="10" name="Picture 9" descr="Background pattern&#10;&#10;Description automatically generated">
            <a:extLst>
              <a:ext uri="{FF2B5EF4-FFF2-40B4-BE49-F238E27FC236}">
                <a16:creationId xmlns:a16="http://schemas.microsoft.com/office/drawing/2014/main" id="{E6217CCF-F167-EE41-89EA-FF18D69698B4}"/>
              </a:ext>
            </a:extLst>
          </p:cNvPr>
          <p:cNvPicPr>
            <a:picLocks noChangeAspect="1"/>
          </p:cNvPicPr>
          <p:nvPr userDrawn="1"/>
        </p:nvPicPr>
        <p:blipFill rotWithShape="1">
          <a:blip r:embed="rId2"/>
          <a:srcRect l="1" r="32561" b="12769"/>
          <a:stretch/>
        </p:blipFill>
        <p:spPr>
          <a:xfrm>
            <a:off x="7629303" y="0"/>
            <a:ext cx="4562698" cy="5982345"/>
          </a:xfrm>
          <a:prstGeom prst="rect">
            <a:avLst/>
          </a:prstGeom>
        </p:spPr>
      </p:pic>
      <p:sp>
        <p:nvSpPr>
          <p:cNvPr id="11" name="Rectangle 10">
            <a:extLst>
              <a:ext uri="{FF2B5EF4-FFF2-40B4-BE49-F238E27FC236}">
                <a16:creationId xmlns:a16="http://schemas.microsoft.com/office/drawing/2014/main" id="{9A04DC63-9590-8747-8785-9FCE8E85D9FF}"/>
              </a:ext>
            </a:extLst>
          </p:cNvPr>
          <p:cNvSpPr/>
          <p:nvPr userDrawn="1"/>
        </p:nvSpPr>
        <p:spPr>
          <a:xfrm>
            <a:off x="9051533" y="6256962"/>
            <a:ext cx="2876764" cy="41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15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ransi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A24D54-E5BF-8540-82DF-089CFE30C74F}"/>
              </a:ext>
            </a:extLst>
          </p:cNvPr>
          <p:cNvSpPr/>
          <p:nvPr userDrawn="1"/>
        </p:nvSpPr>
        <p:spPr>
          <a:xfrm>
            <a:off x="0" y="1"/>
            <a:ext cx="12192000" cy="5982345"/>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493C1A1-248B-5E4C-B75F-CB52FD9402A2}"/>
              </a:ext>
            </a:extLst>
          </p:cNvPr>
          <p:cNvSpPr/>
          <p:nvPr userDrawn="1"/>
        </p:nvSpPr>
        <p:spPr>
          <a:xfrm>
            <a:off x="1328935" y="1"/>
            <a:ext cx="4963175" cy="5496673"/>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D9431D5-37F4-4E4E-B850-9F0F2CE25309}"/>
              </a:ext>
            </a:extLst>
          </p:cNvPr>
          <p:cNvSpPr>
            <a:spLocks noGrp="1"/>
          </p:cNvSpPr>
          <p:nvPr>
            <p:ph type="title"/>
          </p:nvPr>
        </p:nvSpPr>
        <p:spPr>
          <a:xfrm>
            <a:off x="1668641" y="2925858"/>
            <a:ext cx="4283764" cy="2129816"/>
          </a:xfrm>
          <a:prstGeom prst="rect">
            <a:avLst/>
          </a:prstGeom>
        </p:spPr>
        <p:txBody>
          <a:bodyPr anchor="b">
            <a:normAutofit/>
          </a:bodyPr>
          <a:lstStyle>
            <a:lvl1pPr>
              <a:lnSpc>
                <a:spcPct val="100000"/>
              </a:lnSpc>
              <a:defRPr sz="3800">
                <a:solidFill>
                  <a:schemeClr val="bg1"/>
                </a:solidFill>
              </a:defRPr>
            </a:lvl1pPr>
          </a:lstStyle>
          <a:p>
            <a:endParaRPr lang="en-US" dirty="0"/>
          </a:p>
        </p:txBody>
      </p:sp>
      <p:pic>
        <p:nvPicPr>
          <p:cNvPr id="10" name="Picture 9" descr="Background pattern&#10;&#10;Description automatically generated">
            <a:extLst>
              <a:ext uri="{FF2B5EF4-FFF2-40B4-BE49-F238E27FC236}">
                <a16:creationId xmlns:a16="http://schemas.microsoft.com/office/drawing/2014/main" id="{E6217CCF-F167-EE41-89EA-FF18D69698B4}"/>
              </a:ext>
            </a:extLst>
          </p:cNvPr>
          <p:cNvPicPr>
            <a:picLocks noChangeAspect="1"/>
          </p:cNvPicPr>
          <p:nvPr userDrawn="1"/>
        </p:nvPicPr>
        <p:blipFill rotWithShape="1">
          <a:blip r:embed="rId2"/>
          <a:srcRect l="1" r="32561" b="12769"/>
          <a:stretch/>
        </p:blipFill>
        <p:spPr>
          <a:xfrm>
            <a:off x="7629303" y="0"/>
            <a:ext cx="4562698" cy="5982345"/>
          </a:xfrm>
          <a:prstGeom prst="rect">
            <a:avLst/>
          </a:prstGeom>
        </p:spPr>
      </p:pic>
      <p:sp>
        <p:nvSpPr>
          <p:cNvPr id="2" name="Rectangle 1">
            <a:extLst>
              <a:ext uri="{FF2B5EF4-FFF2-40B4-BE49-F238E27FC236}">
                <a16:creationId xmlns:a16="http://schemas.microsoft.com/office/drawing/2014/main" id="{3304CD04-7E1F-0243-900E-531FA0F2F962}"/>
              </a:ext>
            </a:extLst>
          </p:cNvPr>
          <p:cNvSpPr/>
          <p:nvPr userDrawn="1"/>
        </p:nvSpPr>
        <p:spPr>
          <a:xfrm>
            <a:off x="9051533" y="6256962"/>
            <a:ext cx="2876764" cy="41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534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9E2740-B1D0-5048-8BA0-60342288DE7A}"/>
              </a:ext>
            </a:extLst>
          </p:cNvPr>
          <p:cNvSpPr/>
          <p:nvPr userDrawn="1"/>
        </p:nvSpPr>
        <p:spPr>
          <a:xfrm>
            <a:off x="0" y="0"/>
            <a:ext cx="12192000" cy="1202635"/>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45C789ED-83E5-6C45-9DA4-1BC1CCB63BBA}"/>
              </a:ext>
            </a:extLst>
          </p:cNvPr>
          <p:cNvPicPr>
            <a:picLocks noChangeAspect="1"/>
          </p:cNvPicPr>
          <p:nvPr userDrawn="1"/>
        </p:nvPicPr>
        <p:blipFill rotWithShape="1">
          <a:blip r:embed="rId2"/>
          <a:srcRect l="-6175" t="30073" r="38737" b="38043"/>
          <a:stretch/>
        </p:blipFill>
        <p:spPr>
          <a:xfrm>
            <a:off x="9682516" y="-1"/>
            <a:ext cx="2509484" cy="1202635"/>
          </a:xfrm>
          <a:prstGeom prst="rect">
            <a:avLst/>
          </a:prstGeom>
        </p:spPr>
      </p:pic>
      <p:sp>
        <p:nvSpPr>
          <p:cNvPr id="2" name="Title 1">
            <a:extLst>
              <a:ext uri="{FF2B5EF4-FFF2-40B4-BE49-F238E27FC236}">
                <a16:creationId xmlns:a16="http://schemas.microsoft.com/office/drawing/2014/main" id="{A86C8A06-E775-4044-99ED-B43599A9AF8F}"/>
              </a:ext>
            </a:extLst>
          </p:cNvPr>
          <p:cNvSpPr>
            <a:spLocks noGrp="1"/>
          </p:cNvSpPr>
          <p:nvPr>
            <p:ph type="title"/>
          </p:nvPr>
        </p:nvSpPr>
        <p:spPr>
          <a:xfrm>
            <a:off x="838200" y="365126"/>
            <a:ext cx="9006555" cy="83751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5AA53-CD8C-B445-9CA6-5DCC6433331F}"/>
              </a:ext>
            </a:extLst>
          </p:cNvPr>
          <p:cNvSpPr>
            <a:spLocks noGrp="1"/>
          </p:cNvSpPr>
          <p:nvPr>
            <p:ph idx="1"/>
          </p:nvPr>
        </p:nvSpPr>
        <p:spPr>
          <a:xfrm>
            <a:off x="838200" y="1440069"/>
            <a:ext cx="10515600" cy="46128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8E33F2DC-A1B0-374D-8090-21BD1ABE9642}"/>
              </a:ext>
            </a:extLst>
          </p:cNvPr>
          <p:cNvSpPr/>
          <p:nvPr userDrawn="1"/>
        </p:nvSpPr>
        <p:spPr>
          <a:xfrm>
            <a:off x="0" y="6741353"/>
            <a:ext cx="12192000" cy="116647"/>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2AF5C8B-E452-0749-945B-4130D83F0A47}"/>
              </a:ext>
            </a:extLst>
          </p:cNvPr>
          <p:cNvSpPr txBox="1"/>
          <p:nvPr userDrawn="1"/>
        </p:nvSpPr>
        <p:spPr>
          <a:xfrm>
            <a:off x="11098306" y="6364941"/>
            <a:ext cx="184731" cy="369332"/>
          </a:xfrm>
          <a:prstGeom prst="rect">
            <a:avLst/>
          </a:prstGeom>
          <a:noFill/>
        </p:spPr>
        <p:txBody>
          <a:bodyPr wrap="none" rtlCol="0">
            <a:spAutoFit/>
          </a:bodyPr>
          <a:lstStyle/>
          <a:p>
            <a:endParaRPr lang="en-US" dirty="0"/>
          </a:p>
        </p:txBody>
      </p:sp>
      <p:sp>
        <p:nvSpPr>
          <p:cNvPr id="13" name="Rectangle 12">
            <a:extLst>
              <a:ext uri="{FF2B5EF4-FFF2-40B4-BE49-F238E27FC236}">
                <a16:creationId xmlns:a16="http://schemas.microsoft.com/office/drawing/2014/main" id="{B085B9CE-D1C7-3F42-ACDA-35CC456564B8}"/>
              </a:ext>
            </a:extLst>
          </p:cNvPr>
          <p:cNvSpPr/>
          <p:nvPr userDrawn="1"/>
        </p:nvSpPr>
        <p:spPr>
          <a:xfrm>
            <a:off x="9051533" y="6256962"/>
            <a:ext cx="2876764" cy="41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B69AFA9-8AFB-4B4E-9323-8AE94FF67011}"/>
              </a:ext>
            </a:extLst>
          </p:cNvPr>
          <p:cNvSpPr/>
          <p:nvPr userDrawn="1"/>
        </p:nvSpPr>
        <p:spPr>
          <a:xfrm>
            <a:off x="838200" y="6126355"/>
            <a:ext cx="3528701" cy="541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D256590E-534D-4D42-9CB6-E7259A54B90C}"/>
              </a:ext>
            </a:extLst>
          </p:cNvPr>
          <p:cNvSpPr txBox="1">
            <a:spLocks/>
          </p:cNvSpPr>
          <p:nvPr userDrawn="1"/>
        </p:nvSpPr>
        <p:spPr>
          <a:xfrm>
            <a:off x="6936065" y="6304397"/>
            <a:ext cx="442818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B5D0AC-04D1-D845-AA05-7D53853DA2BA}" type="slidenum">
              <a:rPr lang="en-US" b="1" smtClean="0"/>
              <a:pPr algn="r"/>
              <a:t>‹#›</a:t>
            </a:fld>
            <a:endParaRPr lang="en-US" dirty="0"/>
          </a:p>
        </p:txBody>
      </p:sp>
    </p:spTree>
    <p:extLst>
      <p:ext uri="{BB962C8B-B14F-4D97-AF65-F5344CB8AC3E}">
        <p14:creationId xmlns:p14="http://schemas.microsoft.com/office/powerpoint/2010/main" val="262980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544C17-B7EF-A146-BE56-5C492A3AD339}"/>
              </a:ext>
            </a:extLst>
          </p:cNvPr>
          <p:cNvSpPr/>
          <p:nvPr userDrawn="1"/>
        </p:nvSpPr>
        <p:spPr>
          <a:xfrm>
            <a:off x="0" y="0"/>
            <a:ext cx="12192000" cy="1202635"/>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Background pattern&#10;&#10;Description automatically generated">
            <a:extLst>
              <a:ext uri="{FF2B5EF4-FFF2-40B4-BE49-F238E27FC236}">
                <a16:creationId xmlns:a16="http://schemas.microsoft.com/office/drawing/2014/main" id="{3B68D149-CBFE-4046-8C23-8FF1A5B23E68}"/>
              </a:ext>
            </a:extLst>
          </p:cNvPr>
          <p:cNvPicPr>
            <a:picLocks noChangeAspect="1"/>
          </p:cNvPicPr>
          <p:nvPr userDrawn="1"/>
        </p:nvPicPr>
        <p:blipFill rotWithShape="1">
          <a:blip r:embed="rId2"/>
          <a:srcRect l="-6175" t="30073" r="38737" b="38043"/>
          <a:stretch/>
        </p:blipFill>
        <p:spPr>
          <a:xfrm>
            <a:off x="9682516" y="-1"/>
            <a:ext cx="2509484" cy="1202635"/>
          </a:xfrm>
          <a:prstGeom prst="rect">
            <a:avLst/>
          </a:prstGeom>
        </p:spPr>
      </p:pic>
      <p:sp>
        <p:nvSpPr>
          <p:cNvPr id="2" name="Title 1">
            <a:extLst>
              <a:ext uri="{FF2B5EF4-FFF2-40B4-BE49-F238E27FC236}">
                <a16:creationId xmlns:a16="http://schemas.microsoft.com/office/drawing/2014/main" id="{A86C8A06-E775-4044-99ED-B43599A9AF8F}"/>
              </a:ext>
            </a:extLst>
          </p:cNvPr>
          <p:cNvSpPr>
            <a:spLocks noGrp="1"/>
          </p:cNvSpPr>
          <p:nvPr>
            <p:ph type="title"/>
          </p:nvPr>
        </p:nvSpPr>
        <p:spPr>
          <a:xfrm>
            <a:off x="838200" y="365126"/>
            <a:ext cx="10515600" cy="83751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5AA53-CD8C-B445-9CA6-5DCC6433331F}"/>
              </a:ext>
            </a:extLst>
          </p:cNvPr>
          <p:cNvSpPr>
            <a:spLocks noGrp="1"/>
          </p:cNvSpPr>
          <p:nvPr>
            <p:ph idx="1"/>
          </p:nvPr>
        </p:nvSpPr>
        <p:spPr>
          <a:xfrm>
            <a:off x="838200" y="1440069"/>
            <a:ext cx="6705600" cy="46128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F3223E75-59B5-8A47-95EB-3EC5622C6D7C}"/>
              </a:ext>
            </a:extLst>
          </p:cNvPr>
          <p:cNvSpPr>
            <a:spLocks noGrp="1"/>
          </p:cNvSpPr>
          <p:nvPr>
            <p:ph type="pic" sz="quarter" idx="13"/>
          </p:nvPr>
        </p:nvSpPr>
        <p:spPr>
          <a:xfrm>
            <a:off x="7772400" y="1440068"/>
            <a:ext cx="3581400" cy="4612862"/>
          </a:xfrm>
          <a:prstGeom prst="rect">
            <a:avLst/>
          </a:prstGeom>
        </p:spPr>
        <p:txBody>
          <a:bodyPr/>
          <a:lstStyle/>
          <a:p>
            <a:endParaRPr lang="en-US" dirty="0"/>
          </a:p>
        </p:txBody>
      </p:sp>
      <p:sp>
        <p:nvSpPr>
          <p:cNvPr id="9" name="Rectangle 8">
            <a:extLst>
              <a:ext uri="{FF2B5EF4-FFF2-40B4-BE49-F238E27FC236}">
                <a16:creationId xmlns:a16="http://schemas.microsoft.com/office/drawing/2014/main" id="{1FAB0A71-AC55-D74F-9384-D48D9176E1B5}"/>
              </a:ext>
            </a:extLst>
          </p:cNvPr>
          <p:cNvSpPr/>
          <p:nvPr userDrawn="1"/>
        </p:nvSpPr>
        <p:spPr>
          <a:xfrm>
            <a:off x="0" y="6741353"/>
            <a:ext cx="12192000" cy="116647"/>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6EC8621-2E50-0944-8409-BBAEC20BEE66}"/>
              </a:ext>
            </a:extLst>
          </p:cNvPr>
          <p:cNvSpPr/>
          <p:nvPr userDrawn="1"/>
        </p:nvSpPr>
        <p:spPr>
          <a:xfrm>
            <a:off x="9051533" y="6256962"/>
            <a:ext cx="2876764" cy="41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AAC5A5C-2FCB-448F-BD3A-3BF7A5A157E0}"/>
              </a:ext>
            </a:extLst>
          </p:cNvPr>
          <p:cNvSpPr/>
          <p:nvPr userDrawn="1"/>
        </p:nvSpPr>
        <p:spPr>
          <a:xfrm>
            <a:off x="838200" y="6256962"/>
            <a:ext cx="3528701"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6EE541-AEC6-4F89-A827-86280F9FF128}"/>
              </a:ext>
            </a:extLst>
          </p:cNvPr>
          <p:cNvSpPr/>
          <p:nvPr userDrawn="1"/>
        </p:nvSpPr>
        <p:spPr>
          <a:xfrm>
            <a:off x="838200" y="6126355"/>
            <a:ext cx="3528701" cy="541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A0DE6398-1B9C-4BCD-BADF-556CF59DFAC5}"/>
              </a:ext>
            </a:extLst>
          </p:cNvPr>
          <p:cNvSpPr txBox="1">
            <a:spLocks/>
          </p:cNvSpPr>
          <p:nvPr userDrawn="1"/>
        </p:nvSpPr>
        <p:spPr>
          <a:xfrm>
            <a:off x="6936065" y="6304397"/>
            <a:ext cx="442818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B5D0AC-04D1-D845-AA05-7D53853DA2BA}" type="slidenum">
              <a:rPr lang="en-US" b="1" smtClean="0"/>
              <a:pPr algn="r"/>
              <a:t>‹#›</a:t>
            </a:fld>
            <a:endParaRPr lang="en-US" dirty="0"/>
          </a:p>
        </p:txBody>
      </p:sp>
    </p:spTree>
    <p:extLst>
      <p:ext uri="{BB962C8B-B14F-4D97-AF65-F5344CB8AC3E}">
        <p14:creationId xmlns:p14="http://schemas.microsoft.com/office/powerpoint/2010/main" val="267061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CBBE72-D171-3240-8F44-0002633A39C5}"/>
              </a:ext>
            </a:extLst>
          </p:cNvPr>
          <p:cNvSpPr/>
          <p:nvPr userDrawn="1"/>
        </p:nvSpPr>
        <p:spPr>
          <a:xfrm>
            <a:off x="0" y="0"/>
            <a:ext cx="12192000" cy="1202635"/>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Background pattern&#10;&#10;Description automatically generated">
            <a:extLst>
              <a:ext uri="{FF2B5EF4-FFF2-40B4-BE49-F238E27FC236}">
                <a16:creationId xmlns:a16="http://schemas.microsoft.com/office/drawing/2014/main" id="{B02D2438-D7EB-504A-8685-D5ED1F0F4D8B}"/>
              </a:ext>
            </a:extLst>
          </p:cNvPr>
          <p:cNvPicPr>
            <a:picLocks noChangeAspect="1"/>
          </p:cNvPicPr>
          <p:nvPr userDrawn="1"/>
        </p:nvPicPr>
        <p:blipFill rotWithShape="1">
          <a:blip r:embed="rId2"/>
          <a:srcRect l="-6175" t="30073" r="38737" b="38043"/>
          <a:stretch/>
        </p:blipFill>
        <p:spPr>
          <a:xfrm>
            <a:off x="9682516" y="-1"/>
            <a:ext cx="2509484" cy="1202635"/>
          </a:xfrm>
          <a:prstGeom prst="rect">
            <a:avLst/>
          </a:prstGeom>
        </p:spPr>
      </p:pic>
      <p:sp>
        <p:nvSpPr>
          <p:cNvPr id="2" name="Title 1">
            <a:extLst>
              <a:ext uri="{FF2B5EF4-FFF2-40B4-BE49-F238E27FC236}">
                <a16:creationId xmlns:a16="http://schemas.microsoft.com/office/drawing/2014/main" id="{A86C8A06-E775-4044-99ED-B43599A9AF8F}"/>
              </a:ext>
            </a:extLst>
          </p:cNvPr>
          <p:cNvSpPr>
            <a:spLocks noGrp="1"/>
          </p:cNvSpPr>
          <p:nvPr>
            <p:ph type="title"/>
          </p:nvPr>
        </p:nvSpPr>
        <p:spPr>
          <a:xfrm>
            <a:off x="838200" y="365126"/>
            <a:ext cx="10515600" cy="83751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5AA53-CD8C-B445-9CA6-5DCC6433331F}"/>
              </a:ext>
            </a:extLst>
          </p:cNvPr>
          <p:cNvSpPr>
            <a:spLocks noGrp="1"/>
          </p:cNvSpPr>
          <p:nvPr>
            <p:ph idx="1"/>
          </p:nvPr>
        </p:nvSpPr>
        <p:spPr>
          <a:xfrm>
            <a:off x="838200" y="1440069"/>
            <a:ext cx="5125278" cy="46128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3970BFD8-ABC4-DF4E-B403-0006D51C68F9}"/>
              </a:ext>
            </a:extLst>
          </p:cNvPr>
          <p:cNvSpPr>
            <a:spLocks noGrp="1"/>
          </p:cNvSpPr>
          <p:nvPr>
            <p:ph idx="13"/>
          </p:nvPr>
        </p:nvSpPr>
        <p:spPr>
          <a:xfrm>
            <a:off x="6228522" y="1440069"/>
            <a:ext cx="5125278" cy="46128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9CF818F0-4064-AC46-90D8-747F5AC28FAC}"/>
              </a:ext>
            </a:extLst>
          </p:cNvPr>
          <p:cNvSpPr/>
          <p:nvPr userDrawn="1"/>
        </p:nvSpPr>
        <p:spPr>
          <a:xfrm>
            <a:off x="0" y="6741353"/>
            <a:ext cx="12192000" cy="116647"/>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D5A46E2-1866-A349-B0D1-3D780409BDE4}"/>
              </a:ext>
            </a:extLst>
          </p:cNvPr>
          <p:cNvSpPr/>
          <p:nvPr userDrawn="1"/>
        </p:nvSpPr>
        <p:spPr>
          <a:xfrm>
            <a:off x="9051533" y="6256962"/>
            <a:ext cx="2876764" cy="41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D6410D-0600-4A58-8858-6AE97F982FC0}"/>
              </a:ext>
            </a:extLst>
          </p:cNvPr>
          <p:cNvSpPr/>
          <p:nvPr userDrawn="1"/>
        </p:nvSpPr>
        <p:spPr>
          <a:xfrm>
            <a:off x="838200" y="6256962"/>
            <a:ext cx="3528701"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4C449A-8106-4350-ACE4-41622A900BF1}"/>
              </a:ext>
            </a:extLst>
          </p:cNvPr>
          <p:cNvSpPr/>
          <p:nvPr userDrawn="1"/>
        </p:nvSpPr>
        <p:spPr>
          <a:xfrm>
            <a:off x="838200" y="6126355"/>
            <a:ext cx="3528701" cy="541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8CB7897-95FE-496E-877E-8F8F7B52D006}"/>
              </a:ext>
            </a:extLst>
          </p:cNvPr>
          <p:cNvSpPr txBox="1">
            <a:spLocks/>
          </p:cNvSpPr>
          <p:nvPr userDrawn="1"/>
        </p:nvSpPr>
        <p:spPr>
          <a:xfrm>
            <a:off x="6936065" y="6304397"/>
            <a:ext cx="442818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B5D0AC-04D1-D845-AA05-7D53853DA2BA}" type="slidenum">
              <a:rPr lang="en-US" b="1" smtClean="0"/>
              <a:pPr algn="r"/>
              <a:t>‹#›</a:t>
            </a:fld>
            <a:endParaRPr lang="en-US" dirty="0"/>
          </a:p>
        </p:txBody>
      </p:sp>
    </p:spTree>
    <p:extLst>
      <p:ext uri="{BB962C8B-B14F-4D97-AF65-F5344CB8AC3E}">
        <p14:creationId xmlns:p14="http://schemas.microsoft.com/office/powerpoint/2010/main" val="27731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BC39285-5215-574C-9541-890C44DE6D09}"/>
              </a:ext>
            </a:extLst>
          </p:cNvPr>
          <p:cNvSpPr/>
          <p:nvPr userDrawn="1"/>
        </p:nvSpPr>
        <p:spPr>
          <a:xfrm>
            <a:off x="0" y="0"/>
            <a:ext cx="12192000" cy="1202635"/>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Background pattern&#10;&#10;Description automatically generated">
            <a:extLst>
              <a:ext uri="{FF2B5EF4-FFF2-40B4-BE49-F238E27FC236}">
                <a16:creationId xmlns:a16="http://schemas.microsoft.com/office/drawing/2014/main" id="{78D9F9E0-B944-4D4C-9EB6-2C2D2399CEDD}"/>
              </a:ext>
            </a:extLst>
          </p:cNvPr>
          <p:cNvPicPr>
            <a:picLocks noChangeAspect="1"/>
          </p:cNvPicPr>
          <p:nvPr userDrawn="1"/>
        </p:nvPicPr>
        <p:blipFill rotWithShape="1">
          <a:blip r:embed="rId2"/>
          <a:srcRect l="-6175" t="30073" r="38737" b="38043"/>
          <a:stretch/>
        </p:blipFill>
        <p:spPr>
          <a:xfrm>
            <a:off x="9682516" y="-1"/>
            <a:ext cx="2509484" cy="1202635"/>
          </a:xfrm>
          <a:prstGeom prst="rect">
            <a:avLst/>
          </a:prstGeom>
        </p:spPr>
      </p:pic>
      <p:sp>
        <p:nvSpPr>
          <p:cNvPr id="2" name="Title 1">
            <a:extLst>
              <a:ext uri="{FF2B5EF4-FFF2-40B4-BE49-F238E27FC236}">
                <a16:creationId xmlns:a16="http://schemas.microsoft.com/office/drawing/2014/main" id="{A86C8A06-E775-4044-99ED-B43599A9AF8F}"/>
              </a:ext>
            </a:extLst>
          </p:cNvPr>
          <p:cNvSpPr>
            <a:spLocks noGrp="1"/>
          </p:cNvSpPr>
          <p:nvPr>
            <p:ph type="title"/>
          </p:nvPr>
        </p:nvSpPr>
        <p:spPr>
          <a:xfrm>
            <a:off x="838200" y="365126"/>
            <a:ext cx="10515600" cy="83751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5AA53-CD8C-B445-9CA6-5DCC6433331F}"/>
              </a:ext>
            </a:extLst>
          </p:cNvPr>
          <p:cNvSpPr>
            <a:spLocks noGrp="1"/>
          </p:cNvSpPr>
          <p:nvPr>
            <p:ph idx="1"/>
          </p:nvPr>
        </p:nvSpPr>
        <p:spPr>
          <a:xfrm>
            <a:off x="838200" y="1440069"/>
            <a:ext cx="3298371" cy="46128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B5304C3-8133-9742-B374-4B3D8EB120CA}"/>
              </a:ext>
            </a:extLst>
          </p:cNvPr>
          <p:cNvSpPr>
            <a:spLocks noGrp="1"/>
          </p:cNvSpPr>
          <p:nvPr>
            <p:ph idx="13"/>
          </p:nvPr>
        </p:nvSpPr>
        <p:spPr>
          <a:xfrm>
            <a:off x="4446814" y="1440069"/>
            <a:ext cx="3298371" cy="46128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C57F20A6-4B35-0A4C-94A0-C18BC29098F8}"/>
              </a:ext>
            </a:extLst>
          </p:cNvPr>
          <p:cNvSpPr>
            <a:spLocks noGrp="1"/>
          </p:cNvSpPr>
          <p:nvPr>
            <p:ph idx="14"/>
          </p:nvPr>
        </p:nvSpPr>
        <p:spPr>
          <a:xfrm>
            <a:off x="8055428" y="1440069"/>
            <a:ext cx="3298371" cy="46128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F3B5230D-381B-7D41-B068-D76070FE504E}"/>
              </a:ext>
            </a:extLst>
          </p:cNvPr>
          <p:cNvSpPr/>
          <p:nvPr userDrawn="1"/>
        </p:nvSpPr>
        <p:spPr>
          <a:xfrm>
            <a:off x="0" y="6741353"/>
            <a:ext cx="12192000" cy="116647"/>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94F3179-FF6B-B249-A3D6-72AB94ECB72A}"/>
              </a:ext>
            </a:extLst>
          </p:cNvPr>
          <p:cNvSpPr/>
          <p:nvPr userDrawn="1"/>
        </p:nvSpPr>
        <p:spPr>
          <a:xfrm>
            <a:off x="9051533" y="6256962"/>
            <a:ext cx="2876764" cy="41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D79E371-4714-4748-8379-325FC073C198}"/>
              </a:ext>
            </a:extLst>
          </p:cNvPr>
          <p:cNvSpPr/>
          <p:nvPr userDrawn="1"/>
        </p:nvSpPr>
        <p:spPr>
          <a:xfrm>
            <a:off x="838200" y="6256962"/>
            <a:ext cx="3528701"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99F00-92F3-4F83-85FD-25345DDF5196}"/>
              </a:ext>
            </a:extLst>
          </p:cNvPr>
          <p:cNvSpPr/>
          <p:nvPr userDrawn="1"/>
        </p:nvSpPr>
        <p:spPr>
          <a:xfrm>
            <a:off x="838200" y="6126355"/>
            <a:ext cx="3528701" cy="541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FE7B537D-08DB-47DE-9422-46C8A9546C8B}"/>
              </a:ext>
            </a:extLst>
          </p:cNvPr>
          <p:cNvSpPr txBox="1">
            <a:spLocks/>
          </p:cNvSpPr>
          <p:nvPr userDrawn="1"/>
        </p:nvSpPr>
        <p:spPr>
          <a:xfrm>
            <a:off x="6936065" y="6304397"/>
            <a:ext cx="442818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B5D0AC-04D1-D845-AA05-7D53853DA2BA}" type="slidenum">
              <a:rPr lang="en-US" b="1" smtClean="0"/>
              <a:pPr algn="r"/>
              <a:t>‹#›</a:t>
            </a:fld>
            <a:endParaRPr lang="en-US" dirty="0"/>
          </a:p>
        </p:txBody>
      </p:sp>
    </p:spTree>
    <p:extLst>
      <p:ext uri="{BB962C8B-B14F-4D97-AF65-F5344CB8AC3E}">
        <p14:creationId xmlns:p14="http://schemas.microsoft.com/office/powerpoint/2010/main" val="182715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B2F6434-1C6D-D848-B9BB-F0BF71F0E5BF}"/>
              </a:ext>
            </a:extLst>
          </p:cNvPr>
          <p:cNvSpPr>
            <a:spLocks noGrp="1"/>
          </p:cNvSpPr>
          <p:nvPr>
            <p:ph type="pic" sz="quarter" idx="13"/>
          </p:nvPr>
        </p:nvSpPr>
        <p:spPr>
          <a:xfrm>
            <a:off x="838200" y="337457"/>
            <a:ext cx="10515600" cy="5715473"/>
          </a:xfrm>
          <a:prstGeom prst="rect">
            <a:avLst/>
          </a:prstGeom>
        </p:spPr>
        <p:txBody>
          <a:bodyPr/>
          <a:lstStyle/>
          <a:p>
            <a:endParaRPr lang="en-US" dirty="0"/>
          </a:p>
        </p:txBody>
      </p:sp>
      <p:sp>
        <p:nvSpPr>
          <p:cNvPr id="4" name="Rectangle 3">
            <a:extLst>
              <a:ext uri="{FF2B5EF4-FFF2-40B4-BE49-F238E27FC236}">
                <a16:creationId xmlns:a16="http://schemas.microsoft.com/office/drawing/2014/main" id="{EB6B1F6D-FED0-4144-816B-3BE34F0DAED5}"/>
              </a:ext>
            </a:extLst>
          </p:cNvPr>
          <p:cNvSpPr/>
          <p:nvPr userDrawn="1"/>
        </p:nvSpPr>
        <p:spPr>
          <a:xfrm>
            <a:off x="0" y="6741353"/>
            <a:ext cx="12192000" cy="116647"/>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79BA12E-170E-4340-A5A4-011A1175617A}"/>
              </a:ext>
            </a:extLst>
          </p:cNvPr>
          <p:cNvSpPr/>
          <p:nvPr userDrawn="1"/>
        </p:nvSpPr>
        <p:spPr>
          <a:xfrm>
            <a:off x="9051533" y="6256962"/>
            <a:ext cx="2876764" cy="41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DFBB9EA-9074-458C-B560-81AB9A28E95B}"/>
              </a:ext>
            </a:extLst>
          </p:cNvPr>
          <p:cNvSpPr/>
          <p:nvPr userDrawn="1"/>
        </p:nvSpPr>
        <p:spPr>
          <a:xfrm>
            <a:off x="838200" y="6256962"/>
            <a:ext cx="3528701"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6B054F-E57C-439F-99BF-D9E681368669}"/>
              </a:ext>
            </a:extLst>
          </p:cNvPr>
          <p:cNvSpPr/>
          <p:nvPr userDrawn="1"/>
        </p:nvSpPr>
        <p:spPr>
          <a:xfrm>
            <a:off x="838200" y="6126355"/>
            <a:ext cx="3528701" cy="541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E73073D0-DFE9-48BC-BB09-FC66040F76B8}"/>
              </a:ext>
            </a:extLst>
          </p:cNvPr>
          <p:cNvSpPr txBox="1">
            <a:spLocks/>
          </p:cNvSpPr>
          <p:nvPr userDrawn="1"/>
        </p:nvSpPr>
        <p:spPr>
          <a:xfrm>
            <a:off x="6936065" y="6304397"/>
            <a:ext cx="442818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B5D0AC-04D1-D845-AA05-7D53853DA2BA}" type="slidenum">
              <a:rPr lang="en-US" b="1" smtClean="0"/>
              <a:pPr algn="r"/>
              <a:t>‹#›</a:t>
            </a:fld>
            <a:endParaRPr lang="en-US" dirty="0"/>
          </a:p>
        </p:txBody>
      </p:sp>
    </p:spTree>
    <p:extLst>
      <p:ext uri="{BB962C8B-B14F-4D97-AF65-F5344CB8AC3E}">
        <p14:creationId xmlns:p14="http://schemas.microsoft.com/office/powerpoint/2010/main" val="17554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93C1A1-248B-5E4C-B75F-CB52FD9402A2}"/>
              </a:ext>
            </a:extLst>
          </p:cNvPr>
          <p:cNvSpPr/>
          <p:nvPr userDrawn="1"/>
        </p:nvSpPr>
        <p:spPr>
          <a:xfrm>
            <a:off x="0" y="-635"/>
            <a:ext cx="12192000" cy="5751057"/>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6591AF-6133-314D-934C-CBF0FE226F16}"/>
              </a:ext>
            </a:extLst>
          </p:cNvPr>
          <p:cNvSpPr/>
          <p:nvPr userDrawn="1"/>
        </p:nvSpPr>
        <p:spPr>
          <a:xfrm>
            <a:off x="0" y="5750422"/>
            <a:ext cx="12192000" cy="1107570"/>
          </a:xfrm>
          <a:prstGeom prst="rect">
            <a:avLst/>
          </a:prstGeom>
          <a:solidFill>
            <a:srgbClr val="0C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and white logo&#10;&#10;Description automatically generated with low confidence">
            <a:extLst>
              <a:ext uri="{FF2B5EF4-FFF2-40B4-BE49-F238E27FC236}">
                <a16:creationId xmlns:a16="http://schemas.microsoft.com/office/drawing/2014/main" id="{DBDDAE1C-C297-6E4D-8513-91BEE524119B}"/>
              </a:ext>
            </a:extLst>
          </p:cNvPr>
          <p:cNvPicPr>
            <a:picLocks noChangeAspect="1"/>
          </p:cNvPicPr>
          <p:nvPr userDrawn="1"/>
        </p:nvPicPr>
        <p:blipFill>
          <a:blip r:embed="rId2"/>
          <a:stretch>
            <a:fillRect/>
          </a:stretch>
        </p:blipFill>
        <p:spPr>
          <a:xfrm>
            <a:off x="3878034" y="2357536"/>
            <a:ext cx="4435931" cy="1107570"/>
          </a:xfrm>
          <a:prstGeom prst="rect">
            <a:avLst/>
          </a:prstGeom>
        </p:spPr>
      </p:pic>
      <p:sp>
        <p:nvSpPr>
          <p:cNvPr id="11" name="Title 1">
            <a:extLst>
              <a:ext uri="{FF2B5EF4-FFF2-40B4-BE49-F238E27FC236}">
                <a16:creationId xmlns:a16="http://schemas.microsoft.com/office/drawing/2014/main" id="{0B418FF7-FB61-C34C-8DEF-A1F872278A3C}"/>
              </a:ext>
            </a:extLst>
          </p:cNvPr>
          <p:cNvSpPr txBox="1">
            <a:spLocks/>
          </p:cNvSpPr>
          <p:nvPr userDrawn="1"/>
        </p:nvSpPr>
        <p:spPr>
          <a:xfrm>
            <a:off x="6354308" y="6035040"/>
            <a:ext cx="3976146" cy="47257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r"/>
            <a:r>
              <a:rPr lang="en-US" sz="2500" dirty="0"/>
              <a:t>www.cancer.gov/espanol</a:t>
            </a:r>
          </a:p>
        </p:txBody>
      </p:sp>
      <p:sp>
        <p:nvSpPr>
          <p:cNvPr id="13" name="Title 1">
            <a:extLst>
              <a:ext uri="{FF2B5EF4-FFF2-40B4-BE49-F238E27FC236}">
                <a16:creationId xmlns:a16="http://schemas.microsoft.com/office/drawing/2014/main" id="{72E96278-EBDF-8543-8714-79D8056212C9}"/>
              </a:ext>
            </a:extLst>
          </p:cNvPr>
          <p:cNvSpPr txBox="1">
            <a:spLocks/>
          </p:cNvSpPr>
          <p:nvPr userDrawn="1"/>
        </p:nvSpPr>
        <p:spPr>
          <a:xfrm>
            <a:off x="2144884" y="6035040"/>
            <a:ext cx="2861072" cy="47257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l"/>
            <a:r>
              <a:rPr lang="en-US" sz="2500" dirty="0"/>
              <a:t>www.cancer.gov</a:t>
            </a:r>
          </a:p>
        </p:txBody>
      </p:sp>
    </p:spTree>
    <p:extLst>
      <p:ext uri="{BB962C8B-B14F-4D97-AF65-F5344CB8AC3E}">
        <p14:creationId xmlns:p14="http://schemas.microsoft.com/office/powerpoint/2010/main" val="281199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F0CBAE4-7D1D-2849-8B05-7F5A90C6A071}"/>
              </a:ext>
            </a:extLst>
          </p:cNvPr>
          <p:cNvSpPr txBox="1">
            <a:spLocks/>
          </p:cNvSpPr>
          <p:nvPr userDrawn="1"/>
        </p:nvSpPr>
        <p:spPr>
          <a:xfrm>
            <a:off x="6936065" y="6304397"/>
            <a:ext cx="442818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B5D0AC-04D1-D845-AA05-7D53853DA2BA}" type="slidenum">
              <a:rPr lang="en-US" b="1" smtClean="0"/>
              <a:pPr algn="r"/>
              <a:t>‹#›</a:t>
            </a:fld>
            <a:endParaRPr lang="en-US" dirty="0"/>
          </a:p>
        </p:txBody>
      </p:sp>
      <p:pic>
        <p:nvPicPr>
          <p:cNvPr id="5" name="Picture 4">
            <a:extLst>
              <a:ext uri="{FF2B5EF4-FFF2-40B4-BE49-F238E27FC236}">
                <a16:creationId xmlns:a16="http://schemas.microsoft.com/office/drawing/2014/main" id="{8E014412-D9CF-0F49-941F-471EDEBE0585}"/>
              </a:ext>
            </a:extLst>
          </p:cNvPr>
          <p:cNvPicPr>
            <a:picLocks noChangeAspect="1"/>
          </p:cNvPicPr>
          <p:nvPr userDrawn="1"/>
        </p:nvPicPr>
        <p:blipFill>
          <a:blip r:embed="rId15"/>
          <a:stretch>
            <a:fillRect/>
          </a:stretch>
        </p:blipFill>
        <p:spPr>
          <a:xfrm>
            <a:off x="899160" y="6251326"/>
            <a:ext cx="3355428" cy="320200"/>
          </a:xfrm>
          <a:prstGeom prst="rect">
            <a:avLst/>
          </a:prstGeom>
        </p:spPr>
      </p:pic>
      <p:sp>
        <p:nvSpPr>
          <p:cNvPr id="4" name="Title Placeholder 3">
            <a:extLst>
              <a:ext uri="{FF2B5EF4-FFF2-40B4-BE49-F238E27FC236}">
                <a16:creationId xmlns:a16="http://schemas.microsoft.com/office/drawing/2014/main" id="{FD90C037-EB9A-4640-BE45-FEC50AD5F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a:extLst>
              <a:ext uri="{FF2B5EF4-FFF2-40B4-BE49-F238E27FC236}">
                <a16:creationId xmlns:a16="http://schemas.microsoft.com/office/drawing/2014/main" id="{8C9C8D79-84F9-AB41-B48F-5AA492331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203EED0-A43D-4C0D-8388-5BF55F15F5EF}"/>
              </a:ext>
            </a:extLst>
          </p:cNvPr>
          <p:cNvSpPr/>
          <p:nvPr userDrawn="1"/>
        </p:nvSpPr>
        <p:spPr>
          <a:xfrm>
            <a:off x="838200" y="6256962"/>
            <a:ext cx="3528701"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7A743DE-7DC5-4DC0-9878-B56087E3F89C}"/>
              </a:ext>
            </a:extLst>
          </p:cNvPr>
          <p:cNvSpPr/>
          <p:nvPr userDrawn="1"/>
        </p:nvSpPr>
        <p:spPr>
          <a:xfrm>
            <a:off x="838200" y="6126355"/>
            <a:ext cx="3528701" cy="541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83932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8" r:id="rId3"/>
    <p:sldLayoutId id="2147483656" r:id="rId4"/>
    <p:sldLayoutId id="2147483658" r:id="rId5"/>
    <p:sldLayoutId id="2147483650" r:id="rId6"/>
    <p:sldLayoutId id="2147483657" r:id="rId7"/>
    <p:sldLayoutId id="2147483655" r:id="rId8"/>
    <p:sldLayoutId id="2147483662" r:id="rId9"/>
    <p:sldLayoutId id="2147483663" r:id="rId10"/>
    <p:sldLayoutId id="2147483665" r:id="rId11"/>
    <p:sldLayoutId id="2147483666" r:id="rId12"/>
    <p:sldLayoutId id="2147483667" r:id="rId13"/>
  </p:sldLayoutIdLst>
  <p:hf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46.xml.rels><?xml version="1.0" encoding="UTF-8" standalone="yes"?>
<Relationships xmlns="http://schemas.openxmlformats.org/package/2006/relationships"><Relationship Id="rId3" Type="http://schemas.openxmlformats.org/officeDocument/2006/relationships/hyperlink" Target="https://healthcaredelivery.cancer.gov/seer-cahp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mailto:SEER-CAHPS@list.nih.go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6DB9-B542-B84F-A4EB-F921173E1F9A}"/>
              </a:ext>
            </a:extLst>
          </p:cNvPr>
          <p:cNvSpPr>
            <a:spLocks noGrp="1"/>
          </p:cNvSpPr>
          <p:nvPr>
            <p:ph type="title"/>
          </p:nvPr>
        </p:nvSpPr>
        <p:spPr>
          <a:xfrm>
            <a:off x="1013080" y="2033161"/>
            <a:ext cx="8645270" cy="1667307"/>
          </a:xfrm>
        </p:spPr>
        <p:txBody>
          <a:bodyPr>
            <a:normAutofit/>
          </a:bodyPr>
          <a:lstStyle/>
          <a:p>
            <a:r>
              <a:rPr lang="en-US" sz="4400" dirty="0">
                <a:solidFill>
                  <a:srgbClr val="740A3C"/>
                </a:solidFill>
              </a:rPr>
              <a:t>Introducing the SEER-CAHPS Illness Burden Index (SCIBI)</a:t>
            </a:r>
          </a:p>
        </p:txBody>
      </p:sp>
      <p:sp>
        <p:nvSpPr>
          <p:cNvPr id="3" name="Text Placeholder 2">
            <a:extLst>
              <a:ext uri="{FF2B5EF4-FFF2-40B4-BE49-F238E27FC236}">
                <a16:creationId xmlns:a16="http://schemas.microsoft.com/office/drawing/2014/main" id="{7A54036D-3B33-A042-8D35-6C5667F1BCC5}"/>
              </a:ext>
            </a:extLst>
          </p:cNvPr>
          <p:cNvSpPr>
            <a:spLocks noGrp="1"/>
          </p:cNvSpPr>
          <p:nvPr>
            <p:ph type="body" idx="1"/>
          </p:nvPr>
        </p:nvSpPr>
        <p:spPr>
          <a:xfrm>
            <a:off x="1013080" y="3755501"/>
            <a:ext cx="6742989" cy="1401418"/>
          </a:xfrm>
        </p:spPr>
        <p:txBody>
          <a:bodyPr>
            <a:normAutofit fontScale="85000" lnSpcReduction="20000"/>
          </a:bodyPr>
          <a:lstStyle/>
          <a:p>
            <a:pPr>
              <a:spcBef>
                <a:spcPts val="0"/>
              </a:spcBef>
            </a:pPr>
            <a:r>
              <a:rPr lang="en-US" b="1" dirty="0"/>
              <a:t>Michelle Mollica, PhD, MPH, RN, OCN</a:t>
            </a:r>
          </a:p>
          <a:p>
            <a:r>
              <a:rPr lang="en-US" b="1" dirty="0"/>
              <a:t>Lisa Lines, PhD, MPH</a:t>
            </a:r>
          </a:p>
          <a:p>
            <a:r>
              <a:rPr lang="en-US" b="1" dirty="0"/>
              <a:t>Diana Zabala, BS</a:t>
            </a:r>
          </a:p>
          <a:p>
            <a:r>
              <a:rPr lang="en-US" b="1" dirty="0"/>
              <a:t>Dan Barch, PhD</a:t>
            </a:r>
          </a:p>
        </p:txBody>
      </p:sp>
    </p:spTree>
    <p:extLst>
      <p:ext uri="{BB962C8B-B14F-4D97-AF65-F5344CB8AC3E}">
        <p14:creationId xmlns:p14="http://schemas.microsoft.com/office/powerpoint/2010/main" val="276571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BCDEA-986D-440E-9F8D-70B2B66A1782}"/>
              </a:ext>
            </a:extLst>
          </p:cNvPr>
          <p:cNvSpPr>
            <a:spLocks noGrp="1"/>
          </p:cNvSpPr>
          <p:nvPr>
            <p:ph type="title"/>
          </p:nvPr>
        </p:nvSpPr>
        <p:spPr/>
        <p:txBody>
          <a:bodyPr>
            <a:normAutofit fontScale="90000"/>
          </a:bodyPr>
          <a:lstStyle/>
          <a:p>
            <a:r>
              <a:rPr lang="en-US" dirty="0"/>
              <a:t>Comorbidity, Multimorbidity, and Illness Burden</a:t>
            </a:r>
          </a:p>
        </p:txBody>
      </p:sp>
      <p:graphicFrame>
        <p:nvGraphicFramePr>
          <p:cNvPr id="6" name="Diagram 5">
            <a:extLst>
              <a:ext uri="{FF2B5EF4-FFF2-40B4-BE49-F238E27FC236}">
                <a16:creationId xmlns:a16="http://schemas.microsoft.com/office/drawing/2014/main" id="{7EE3C8A7-29F4-4EE7-B1B8-97A6866AE25E}"/>
              </a:ext>
            </a:extLst>
          </p:cNvPr>
          <p:cNvGraphicFramePr/>
          <p:nvPr>
            <p:extLst>
              <p:ext uri="{D42A27DB-BD31-4B8C-83A1-F6EECF244321}">
                <p14:modId xmlns:p14="http://schemas.microsoft.com/office/powerpoint/2010/main" val="854215019"/>
              </p:ext>
            </p:extLst>
          </p:nvPr>
        </p:nvGraphicFramePr>
        <p:xfrm>
          <a:off x="2017776" y="1063488"/>
          <a:ext cx="8165592" cy="519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45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5A26-4030-4E0C-902D-4F05B0FC1CCF}"/>
              </a:ext>
            </a:extLst>
          </p:cNvPr>
          <p:cNvSpPr>
            <a:spLocks noGrp="1"/>
          </p:cNvSpPr>
          <p:nvPr>
            <p:ph type="title"/>
          </p:nvPr>
        </p:nvSpPr>
        <p:spPr/>
        <p:txBody>
          <a:bodyPr/>
          <a:lstStyle/>
          <a:p>
            <a:r>
              <a:rPr lang="en-US" dirty="0"/>
              <a:t>Measures of Illness Burden in SEER-CAHPS</a:t>
            </a:r>
          </a:p>
        </p:txBody>
      </p:sp>
      <p:sp>
        <p:nvSpPr>
          <p:cNvPr id="3" name="Content Placeholder 2">
            <a:extLst>
              <a:ext uri="{FF2B5EF4-FFF2-40B4-BE49-F238E27FC236}">
                <a16:creationId xmlns:a16="http://schemas.microsoft.com/office/drawing/2014/main" id="{180CF592-0449-46C8-A99C-4BF26D2A1747}"/>
              </a:ext>
            </a:extLst>
          </p:cNvPr>
          <p:cNvSpPr>
            <a:spLocks noGrp="1"/>
          </p:cNvSpPr>
          <p:nvPr>
            <p:ph idx="1"/>
          </p:nvPr>
        </p:nvSpPr>
        <p:spPr/>
        <p:txBody>
          <a:bodyPr>
            <a:normAutofit/>
          </a:bodyPr>
          <a:lstStyle/>
          <a:p>
            <a:r>
              <a:rPr lang="en-US" sz="2400" dirty="0"/>
              <a:t>Cancer diagnosis information</a:t>
            </a:r>
          </a:p>
          <a:p>
            <a:r>
              <a:rPr lang="en-US" sz="2400" dirty="0"/>
              <a:t>Self-reported health status</a:t>
            </a:r>
          </a:p>
          <a:p>
            <a:r>
              <a:rPr lang="en-US" sz="2400" dirty="0"/>
              <a:t>Individual measures of activity limitations</a:t>
            </a:r>
          </a:p>
          <a:p>
            <a:r>
              <a:rPr lang="en-US" sz="2400" dirty="0"/>
              <a:t>Self-reported conditions and utilization</a:t>
            </a:r>
          </a:p>
          <a:p>
            <a:r>
              <a:rPr lang="en-US" sz="2400" dirty="0"/>
              <a:t>Claims-based conditions and utilization</a:t>
            </a:r>
          </a:p>
          <a:p>
            <a:r>
              <a:rPr lang="en-US" sz="2400" dirty="0"/>
              <a:t>Selected composite indices that can be calculated using claims data:</a:t>
            </a:r>
          </a:p>
          <a:p>
            <a:pPr lvl="1"/>
            <a:r>
              <a:rPr lang="en-US" sz="2000" dirty="0"/>
              <a:t>Charlson Comorbidity Index</a:t>
            </a:r>
          </a:p>
          <a:p>
            <a:pPr lvl="1"/>
            <a:r>
              <a:rPr lang="en-US" sz="2000" dirty="0"/>
              <a:t>NCI Combined Index </a:t>
            </a:r>
          </a:p>
          <a:p>
            <a:pPr lvl="1"/>
            <a:r>
              <a:rPr lang="en-US" sz="2000" dirty="0"/>
              <a:t>CMS-HCC scores</a:t>
            </a:r>
          </a:p>
        </p:txBody>
      </p:sp>
    </p:spTree>
    <p:extLst>
      <p:ext uri="{BB962C8B-B14F-4D97-AF65-F5344CB8AC3E}">
        <p14:creationId xmlns:p14="http://schemas.microsoft.com/office/powerpoint/2010/main" val="54446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4DB5-7441-4AFE-95E2-5F97EE822700}"/>
              </a:ext>
            </a:extLst>
          </p:cNvPr>
          <p:cNvSpPr>
            <a:spLocks noGrp="1"/>
          </p:cNvSpPr>
          <p:nvPr>
            <p:ph type="title"/>
          </p:nvPr>
        </p:nvSpPr>
        <p:spPr/>
        <p:txBody>
          <a:bodyPr>
            <a:normAutofit fontScale="90000"/>
          </a:bodyPr>
          <a:lstStyle/>
          <a:p>
            <a:r>
              <a:rPr lang="en-US" dirty="0"/>
              <a:t>Selected prior research using SEER-CAHPS data</a:t>
            </a:r>
          </a:p>
        </p:txBody>
      </p:sp>
      <p:sp>
        <p:nvSpPr>
          <p:cNvPr id="3" name="Content Placeholder 2">
            <a:extLst>
              <a:ext uri="{FF2B5EF4-FFF2-40B4-BE49-F238E27FC236}">
                <a16:creationId xmlns:a16="http://schemas.microsoft.com/office/drawing/2014/main" id="{682ACEF1-6321-4BD7-BDE3-CAAD288F64FB}"/>
              </a:ext>
            </a:extLst>
          </p:cNvPr>
          <p:cNvSpPr>
            <a:spLocks noGrp="1"/>
          </p:cNvSpPr>
          <p:nvPr>
            <p:ph idx="1"/>
          </p:nvPr>
        </p:nvSpPr>
        <p:spPr/>
        <p:txBody>
          <a:bodyPr>
            <a:normAutofit/>
          </a:bodyPr>
          <a:lstStyle/>
          <a:p>
            <a:r>
              <a:rPr lang="en-US" sz="2000" dirty="0"/>
              <a:t>Last Year of Life (Halpern et al, 2017):</a:t>
            </a:r>
          </a:p>
          <a:p>
            <a:pPr lvl="1"/>
            <a:r>
              <a:rPr lang="en-US" sz="1800" dirty="0"/>
              <a:t>Better GHS/MHS = more likely to indicate excellent experience with nearly all measures examined</a:t>
            </a:r>
          </a:p>
          <a:p>
            <a:r>
              <a:rPr lang="en-US" sz="2000" dirty="0"/>
              <a:t>Multimorbidity (Kent et al, 2018):</a:t>
            </a:r>
          </a:p>
          <a:p>
            <a:pPr lvl="1"/>
            <a:r>
              <a:rPr lang="en-US" sz="1800" dirty="0"/>
              <a:t>NCI-Combined Comorbidity Index</a:t>
            </a:r>
          </a:p>
          <a:p>
            <a:pPr lvl="1"/>
            <a:r>
              <a:rPr lang="en-US" sz="1800" dirty="0"/>
              <a:t>Multimorbidity Burden Index (MBI): categorizes conditions based on the impact on cancer treatment (no comorbidity, low/medium, and high) </a:t>
            </a:r>
          </a:p>
          <a:p>
            <a:pPr lvl="1"/>
            <a:r>
              <a:rPr lang="en-US" sz="1800" dirty="0"/>
              <a:t>Inconsistent findings (possibly underpowered)</a:t>
            </a:r>
          </a:p>
          <a:p>
            <a:r>
              <a:rPr lang="en-US" sz="2000" dirty="0"/>
              <a:t>Duals (Lines et al, 2019):</a:t>
            </a:r>
          </a:p>
          <a:p>
            <a:pPr lvl="1"/>
            <a:r>
              <a:rPr lang="en-US" sz="1800" dirty="0"/>
              <a:t>Same directionality as Halpern et al found</a:t>
            </a:r>
          </a:p>
          <a:p>
            <a:pPr marL="457200" lvl="1" indent="0">
              <a:buNone/>
            </a:pPr>
            <a:endParaRPr lang="en-US" sz="1800" dirty="0"/>
          </a:p>
        </p:txBody>
      </p:sp>
    </p:spTree>
    <p:extLst>
      <p:ext uri="{BB962C8B-B14F-4D97-AF65-F5344CB8AC3E}">
        <p14:creationId xmlns:p14="http://schemas.microsoft.com/office/powerpoint/2010/main" val="202381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EECD-4D8D-49A0-8C0F-4B0BDCCE7973}"/>
              </a:ext>
            </a:extLst>
          </p:cNvPr>
          <p:cNvSpPr>
            <a:spLocks noGrp="1"/>
          </p:cNvSpPr>
          <p:nvPr>
            <p:ph type="title"/>
          </p:nvPr>
        </p:nvSpPr>
        <p:spPr/>
        <p:txBody>
          <a:bodyPr/>
          <a:lstStyle/>
          <a:p>
            <a:r>
              <a:rPr lang="en-US" dirty="0"/>
              <a:t>Mortality by GHS</a:t>
            </a:r>
          </a:p>
        </p:txBody>
      </p:sp>
      <p:graphicFrame>
        <p:nvGraphicFramePr>
          <p:cNvPr id="5" name="Chart 4">
            <a:extLst>
              <a:ext uri="{FF2B5EF4-FFF2-40B4-BE49-F238E27FC236}">
                <a16:creationId xmlns:a16="http://schemas.microsoft.com/office/drawing/2014/main" id="{49B2F65F-0E18-4DD9-81F6-2A238AC5615A}"/>
              </a:ext>
            </a:extLst>
          </p:cNvPr>
          <p:cNvGraphicFramePr>
            <a:graphicFrameLocks noGrp="1"/>
          </p:cNvGraphicFramePr>
          <p:nvPr>
            <p:extLst>
              <p:ext uri="{D42A27DB-BD31-4B8C-83A1-F6EECF244321}">
                <p14:modId xmlns:p14="http://schemas.microsoft.com/office/powerpoint/2010/main" val="446439517"/>
              </p:ext>
            </p:extLst>
          </p:nvPr>
        </p:nvGraphicFramePr>
        <p:xfrm>
          <a:off x="1334655" y="1261580"/>
          <a:ext cx="8229600" cy="5078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02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A203-6DCE-4505-A90F-9D74C832193D}"/>
              </a:ext>
            </a:extLst>
          </p:cNvPr>
          <p:cNvSpPr>
            <a:spLocks noGrp="1"/>
          </p:cNvSpPr>
          <p:nvPr>
            <p:ph type="title"/>
          </p:nvPr>
        </p:nvSpPr>
        <p:spPr/>
        <p:txBody>
          <a:bodyPr/>
          <a:lstStyle/>
          <a:p>
            <a:r>
              <a:rPr lang="en-US" dirty="0"/>
              <a:t>Mortality by number of comorbidities</a:t>
            </a:r>
          </a:p>
        </p:txBody>
      </p:sp>
      <p:graphicFrame>
        <p:nvGraphicFramePr>
          <p:cNvPr id="4" name="Chart 3">
            <a:extLst>
              <a:ext uri="{FF2B5EF4-FFF2-40B4-BE49-F238E27FC236}">
                <a16:creationId xmlns:a16="http://schemas.microsoft.com/office/drawing/2014/main" id="{F82E859E-0FFB-49BE-88E2-CAC2243D4E0B}"/>
              </a:ext>
            </a:extLst>
          </p:cNvPr>
          <p:cNvGraphicFramePr>
            <a:graphicFrameLocks noGrp="1"/>
          </p:cNvGraphicFramePr>
          <p:nvPr>
            <p:extLst>
              <p:ext uri="{D42A27DB-BD31-4B8C-83A1-F6EECF244321}">
                <p14:modId xmlns:p14="http://schemas.microsoft.com/office/powerpoint/2010/main" val="870193954"/>
              </p:ext>
            </p:extLst>
          </p:nvPr>
        </p:nvGraphicFramePr>
        <p:xfrm>
          <a:off x="1519382" y="1120499"/>
          <a:ext cx="8229600" cy="5235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51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CEAF-FE4E-48F1-9E3F-7A8E640B549B}"/>
              </a:ext>
            </a:extLst>
          </p:cNvPr>
          <p:cNvSpPr>
            <a:spLocks noGrp="1"/>
          </p:cNvSpPr>
          <p:nvPr>
            <p:ph type="title"/>
          </p:nvPr>
        </p:nvSpPr>
        <p:spPr>
          <a:xfrm>
            <a:off x="838200" y="365126"/>
            <a:ext cx="9006555" cy="837510"/>
          </a:xfrm>
        </p:spPr>
        <p:txBody>
          <a:bodyPr/>
          <a:lstStyle/>
          <a:p>
            <a:r>
              <a:rPr lang="en-US" dirty="0"/>
              <a:t>Study Question and Approach</a:t>
            </a:r>
          </a:p>
        </p:txBody>
      </p:sp>
      <p:sp>
        <p:nvSpPr>
          <p:cNvPr id="3" name="Content Placeholder 2">
            <a:extLst>
              <a:ext uri="{FF2B5EF4-FFF2-40B4-BE49-F238E27FC236}">
                <a16:creationId xmlns:a16="http://schemas.microsoft.com/office/drawing/2014/main" id="{2FB38C23-216A-4336-8D3F-485541A8F520}"/>
              </a:ext>
            </a:extLst>
          </p:cNvPr>
          <p:cNvSpPr>
            <a:spLocks noGrp="1"/>
          </p:cNvSpPr>
          <p:nvPr>
            <p:ph idx="1"/>
          </p:nvPr>
        </p:nvSpPr>
        <p:spPr>
          <a:xfrm>
            <a:off x="838200" y="1440069"/>
            <a:ext cx="10901516" cy="4612861"/>
          </a:xfrm>
        </p:spPr>
        <p:txBody>
          <a:bodyPr>
            <a:normAutofit/>
          </a:bodyPr>
          <a:lstStyle/>
          <a:p>
            <a:pPr marL="0" indent="0">
              <a:buNone/>
            </a:pPr>
            <a:r>
              <a:rPr lang="en-US" sz="2000" b="1" dirty="0"/>
              <a:t>Question:</a:t>
            </a:r>
          </a:p>
          <a:p>
            <a:r>
              <a:rPr lang="en-US" sz="2000" dirty="0"/>
              <a:t>Can a simple score identify Medicare CAHPS respondents with high medical needs and serious illness burdens?</a:t>
            </a:r>
          </a:p>
          <a:p>
            <a:pPr marL="0" indent="0">
              <a:buNone/>
            </a:pPr>
            <a:r>
              <a:rPr lang="en-US" sz="2000" b="1" dirty="0"/>
              <a:t>Approach:</a:t>
            </a:r>
          </a:p>
          <a:p>
            <a:r>
              <a:rPr lang="en-US" sz="2000" dirty="0"/>
              <a:t>Supervised machine learning: random survival forests (RSF) using R</a:t>
            </a:r>
          </a:p>
          <a:p>
            <a:r>
              <a:rPr lang="en-US" sz="2000" dirty="0"/>
              <a:t>Predict 1-year mortality with whatever data are available for each person</a:t>
            </a:r>
          </a:p>
          <a:p>
            <a:r>
              <a:rPr lang="en-US" sz="2000" dirty="0"/>
              <a:t>Explore associations between resulting scores and outcome measures</a:t>
            </a:r>
          </a:p>
          <a:p>
            <a:endParaRPr lang="en-US" dirty="0"/>
          </a:p>
        </p:txBody>
      </p:sp>
    </p:spTree>
    <p:extLst>
      <p:ext uri="{BB962C8B-B14F-4D97-AF65-F5344CB8AC3E}">
        <p14:creationId xmlns:p14="http://schemas.microsoft.com/office/powerpoint/2010/main" val="189996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1A19-E390-4004-BA34-688D18CB62F9}"/>
              </a:ext>
            </a:extLst>
          </p:cNvPr>
          <p:cNvSpPr>
            <a:spLocks noGrp="1"/>
          </p:cNvSpPr>
          <p:nvPr>
            <p:ph type="title"/>
          </p:nvPr>
        </p:nvSpPr>
        <p:spPr>
          <a:xfrm>
            <a:off x="838200" y="365126"/>
            <a:ext cx="9006555" cy="837510"/>
          </a:xfrm>
        </p:spPr>
        <p:txBody>
          <a:bodyPr>
            <a:normAutofit/>
          </a:bodyPr>
          <a:lstStyle/>
          <a:p>
            <a:r>
              <a:rPr lang="en-US" dirty="0"/>
              <a:t>Conceptual Models</a:t>
            </a:r>
          </a:p>
        </p:txBody>
      </p:sp>
      <p:sp>
        <p:nvSpPr>
          <p:cNvPr id="19" name="Oval 18">
            <a:extLst>
              <a:ext uri="{FF2B5EF4-FFF2-40B4-BE49-F238E27FC236}">
                <a16:creationId xmlns:a16="http://schemas.microsoft.com/office/drawing/2014/main" id="{442AE3D3-3284-4043-AE3B-5990E3AA342D}"/>
              </a:ext>
            </a:extLst>
          </p:cNvPr>
          <p:cNvSpPr/>
          <p:nvPr/>
        </p:nvSpPr>
        <p:spPr>
          <a:xfrm>
            <a:off x="1640699" y="1534855"/>
            <a:ext cx="2512735" cy="4104949"/>
          </a:xfrm>
          <a:prstGeom prst="ellipse">
            <a:avLst/>
          </a:prstGeom>
          <a:solidFill>
            <a:schemeClr val="bg2">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defTabSz="685800"/>
            <a:r>
              <a:rPr lang="en-US" sz="1350" dirty="0">
                <a:solidFill>
                  <a:srgbClr val="123E57"/>
                </a:solidFill>
                <a:latin typeface="Arial"/>
                <a:cs typeface="Arial"/>
              </a:rPr>
              <a:t>Complete:</a:t>
            </a:r>
            <a:br>
              <a:rPr lang="en-US" sz="1350" dirty="0">
                <a:solidFill>
                  <a:srgbClr val="123E57"/>
                </a:solidFill>
                <a:latin typeface="Arial"/>
                <a:cs typeface="Arial"/>
              </a:rPr>
            </a:br>
            <a:r>
              <a:rPr lang="en-US" sz="1350" dirty="0">
                <a:solidFill>
                  <a:srgbClr val="123E57"/>
                </a:solidFill>
                <a:latin typeface="Arial"/>
                <a:cs typeface="Arial"/>
              </a:rPr>
              <a:t>all 8 domains </a:t>
            </a:r>
            <a:br>
              <a:rPr lang="en-US" sz="1350" dirty="0">
                <a:solidFill>
                  <a:srgbClr val="123E57"/>
                </a:solidFill>
                <a:latin typeface="Arial"/>
                <a:cs typeface="Arial"/>
              </a:rPr>
            </a:br>
            <a:r>
              <a:rPr lang="en-US" sz="1200" i="1" dirty="0">
                <a:solidFill>
                  <a:srgbClr val="123E57"/>
                </a:solidFill>
                <a:latin typeface="Arial"/>
                <a:cs typeface="Arial"/>
              </a:rPr>
              <a:t>(SCIBI methods paper, IJMI, 2020)</a:t>
            </a:r>
            <a:endParaRPr lang="en-US" sz="1350" i="1" dirty="0">
              <a:solidFill>
                <a:srgbClr val="123E57"/>
              </a:solidFill>
              <a:latin typeface="Arial"/>
              <a:cs typeface="Arial"/>
            </a:endParaRPr>
          </a:p>
        </p:txBody>
      </p:sp>
      <p:sp>
        <p:nvSpPr>
          <p:cNvPr id="26" name="Oval 25">
            <a:extLst>
              <a:ext uri="{FF2B5EF4-FFF2-40B4-BE49-F238E27FC236}">
                <a16:creationId xmlns:a16="http://schemas.microsoft.com/office/drawing/2014/main" id="{89680DB4-80EF-4D63-ABFD-D33FFF2C3588}"/>
              </a:ext>
            </a:extLst>
          </p:cNvPr>
          <p:cNvSpPr/>
          <p:nvPr/>
        </p:nvSpPr>
        <p:spPr>
          <a:xfrm>
            <a:off x="1927181" y="3051314"/>
            <a:ext cx="1890579" cy="2588490"/>
          </a:xfrm>
          <a:prstGeom prst="ellipse">
            <a:avLst/>
          </a:prstGeom>
          <a:ln>
            <a:solidFill>
              <a:srgbClr val="C0000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defTabSz="685800"/>
            <a:r>
              <a:rPr lang="en-US" sz="1350" dirty="0">
                <a:solidFill>
                  <a:srgbClr val="000000"/>
                </a:solidFill>
                <a:latin typeface="Arial"/>
                <a:cs typeface="Arial"/>
              </a:rPr>
              <a:t>Basic:</a:t>
            </a:r>
            <a:br>
              <a:rPr lang="en-US" sz="1350" dirty="0">
                <a:solidFill>
                  <a:srgbClr val="000000"/>
                </a:solidFill>
                <a:latin typeface="Arial"/>
                <a:cs typeface="Arial"/>
              </a:rPr>
            </a:br>
            <a:r>
              <a:rPr lang="en-US" sz="1350" dirty="0">
                <a:solidFill>
                  <a:srgbClr val="000000"/>
                </a:solidFill>
                <a:latin typeface="Arial"/>
                <a:cs typeface="Arial"/>
              </a:rPr>
              <a:t>Excludes </a:t>
            </a:r>
            <a:r>
              <a:rPr lang="en-US" sz="1350" b="1" dirty="0">
                <a:solidFill>
                  <a:srgbClr val="000000"/>
                </a:solidFill>
                <a:latin typeface="Arial"/>
                <a:cs typeface="Arial"/>
              </a:rPr>
              <a:t>case-mix adjustment </a:t>
            </a:r>
            <a:r>
              <a:rPr lang="en-US" sz="1350" dirty="0">
                <a:solidFill>
                  <a:srgbClr val="000000"/>
                </a:solidFill>
                <a:latin typeface="Arial"/>
                <a:cs typeface="Arial"/>
              </a:rPr>
              <a:t>variables</a:t>
            </a:r>
          </a:p>
          <a:p>
            <a:pPr algn="ctr" defTabSz="685800"/>
            <a:r>
              <a:rPr lang="en-US" sz="1200" i="1" dirty="0">
                <a:solidFill>
                  <a:srgbClr val="000000"/>
                </a:solidFill>
                <a:latin typeface="Arial"/>
                <a:cs typeface="Arial"/>
              </a:rPr>
              <a:t>(SCIBI results and care papers, in preparation) </a:t>
            </a:r>
            <a:br>
              <a:rPr lang="en-US" sz="1350" dirty="0">
                <a:solidFill>
                  <a:srgbClr val="000000"/>
                </a:solidFill>
                <a:latin typeface="Arial"/>
                <a:cs typeface="Arial"/>
              </a:rPr>
            </a:br>
            <a:endParaRPr lang="en-US" sz="1350" dirty="0">
              <a:solidFill>
                <a:srgbClr val="000000"/>
              </a:solidFill>
              <a:latin typeface="Arial"/>
              <a:cs typeface="Arial"/>
            </a:endParaRPr>
          </a:p>
        </p:txBody>
      </p:sp>
      <p:sp>
        <p:nvSpPr>
          <p:cNvPr id="71" name="Freeform: Shape 70">
            <a:extLst>
              <a:ext uri="{FF2B5EF4-FFF2-40B4-BE49-F238E27FC236}">
                <a16:creationId xmlns:a16="http://schemas.microsoft.com/office/drawing/2014/main" id="{C5F6FF83-C452-4631-A95C-3744B7EDDB0B}"/>
              </a:ext>
            </a:extLst>
          </p:cNvPr>
          <p:cNvSpPr/>
          <p:nvPr/>
        </p:nvSpPr>
        <p:spPr>
          <a:xfrm>
            <a:off x="7714242" y="1533515"/>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chemeClr val="bg1">
              <a:lumMod val="95000"/>
            </a:schemeClr>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485099"/>
              <a:satOff val="-6853"/>
              <a:lumOff val="252"/>
              <a:alphaOff val="0"/>
            </a:schemeClr>
          </a:fillRef>
          <a:effectRef idx="1">
            <a:schemeClr val="accent4">
              <a:hueOff val="1485099"/>
              <a:satOff val="-6853"/>
              <a:lumOff val="252"/>
              <a:alphaOff val="0"/>
            </a:schemeClr>
          </a:effectRef>
          <a:fontRef idx="minor">
            <a:schemeClr val="dk1"/>
          </a:fontRef>
        </p:style>
        <p:txBody>
          <a:bodyPr spcFirstLastPara="0" vert="horz" wrap="square" lIns="62736" tIns="62736" rIns="62736" bIns="62736" numCol="1" spcCol="1270" anchor="ctr" anchorCtr="0">
            <a:noAutofit/>
          </a:bodyPr>
          <a:lstStyle/>
          <a:p>
            <a:pPr algn="ctr" defTabSz="400050">
              <a:lnSpc>
                <a:spcPct val="90000"/>
              </a:lnSpc>
              <a:spcAft>
                <a:spcPct val="35000"/>
              </a:spcAft>
            </a:pPr>
            <a:r>
              <a:rPr lang="en-US" sz="1350" dirty="0">
                <a:solidFill>
                  <a:srgbClr val="123E57"/>
                </a:solidFill>
                <a:latin typeface="Arial"/>
                <a:cs typeface="Arial"/>
              </a:rPr>
              <a:t>Socio-demographic characteristics</a:t>
            </a:r>
          </a:p>
        </p:txBody>
      </p:sp>
      <p:sp>
        <p:nvSpPr>
          <p:cNvPr id="72" name="Freeform: Shape 71">
            <a:extLst>
              <a:ext uri="{FF2B5EF4-FFF2-40B4-BE49-F238E27FC236}">
                <a16:creationId xmlns:a16="http://schemas.microsoft.com/office/drawing/2014/main" id="{5F9F1B64-4245-46D5-9B33-C797F248BF68}"/>
              </a:ext>
            </a:extLst>
          </p:cNvPr>
          <p:cNvSpPr/>
          <p:nvPr/>
        </p:nvSpPr>
        <p:spPr>
          <a:xfrm>
            <a:off x="9268029" y="3838802"/>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chemeClr val="bg1">
              <a:lumMod val="95000"/>
            </a:schemeClr>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2970198"/>
              <a:satOff val="-13705"/>
              <a:lumOff val="504"/>
              <a:alphaOff val="0"/>
            </a:schemeClr>
          </a:fillRef>
          <a:effectRef idx="1">
            <a:schemeClr val="accent4">
              <a:hueOff val="2970198"/>
              <a:satOff val="-13705"/>
              <a:lumOff val="504"/>
              <a:alphaOff val="0"/>
            </a:schemeClr>
          </a:effectRef>
          <a:fontRef idx="minor">
            <a:schemeClr val="dk1"/>
          </a:fontRef>
        </p:style>
        <p:txBody>
          <a:bodyPr spcFirstLastPara="0" vert="horz" wrap="square" lIns="72261" tIns="72261" rIns="72261" bIns="72261" numCol="1" spcCol="1270" anchor="ctr" anchorCtr="0">
            <a:noAutofit/>
          </a:bodyPr>
          <a:lstStyle/>
          <a:p>
            <a:pPr algn="ctr" defTabSz="566738">
              <a:lnSpc>
                <a:spcPct val="90000"/>
              </a:lnSpc>
              <a:spcAft>
                <a:spcPct val="35000"/>
              </a:spcAft>
            </a:pPr>
            <a:r>
              <a:rPr lang="en-US" sz="1500" dirty="0">
                <a:solidFill>
                  <a:srgbClr val="000000"/>
                </a:solidFill>
                <a:latin typeface="Arial"/>
                <a:cs typeface="Arial"/>
              </a:rPr>
              <a:t>Cancer-related morbidity</a:t>
            </a:r>
          </a:p>
        </p:txBody>
      </p:sp>
      <p:sp>
        <p:nvSpPr>
          <p:cNvPr id="73" name="Freeform: Shape 72">
            <a:extLst>
              <a:ext uri="{FF2B5EF4-FFF2-40B4-BE49-F238E27FC236}">
                <a16:creationId xmlns:a16="http://schemas.microsoft.com/office/drawing/2014/main" id="{3748F86A-092C-4669-B1B6-50373B0D25CC}"/>
              </a:ext>
            </a:extLst>
          </p:cNvPr>
          <p:cNvSpPr/>
          <p:nvPr/>
        </p:nvSpPr>
        <p:spPr>
          <a:xfrm>
            <a:off x="9175927" y="2407243"/>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chemeClr val="bg1">
              <a:lumMod val="95000"/>
            </a:schemeClr>
          </a:solidFill>
          <a:ln w="19050">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4455297"/>
              <a:satOff val="-20558"/>
              <a:lumOff val="756"/>
              <a:alphaOff val="0"/>
            </a:schemeClr>
          </a:fillRef>
          <a:effectRef idx="1">
            <a:schemeClr val="accent4">
              <a:hueOff val="4455297"/>
              <a:satOff val="-20558"/>
              <a:lumOff val="756"/>
              <a:alphaOff val="0"/>
            </a:schemeClr>
          </a:effectRef>
          <a:fontRef idx="minor">
            <a:schemeClr val="dk1"/>
          </a:fontRef>
        </p:style>
        <p:txBody>
          <a:bodyPr spcFirstLastPara="0" vert="horz" wrap="square" lIns="76071" tIns="76071" rIns="76071" bIns="76071" numCol="1" spcCol="1270" anchor="ctr" anchorCtr="0">
            <a:noAutofit/>
          </a:bodyPr>
          <a:lstStyle/>
          <a:p>
            <a:pPr algn="ctr" defTabSz="633413">
              <a:lnSpc>
                <a:spcPct val="90000"/>
              </a:lnSpc>
              <a:spcAft>
                <a:spcPct val="35000"/>
              </a:spcAft>
            </a:pPr>
            <a:r>
              <a:rPr lang="en-US" sz="1500" dirty="0">
                <a:solidFill>
                  <a:srgbClr val="123E57"/>
                </a:solidFill>
                <a:latin typeface="Arial"/>
                <a:cs typeface="Arial"/>
              </a:rPr>
              <a:t>Self-rptd health status</a:t>
            </a:r>
          </a:p>
        </p:txBody>
      </p:sp>
      <p:sp>
        <p:nvSpPr>
          <p:cNvPr id="74" name="Freeform: Shape 73">
            <a:extLst>
              <a:ext uri="{FF2B5EF4-FFF2-40B4-BE49-F238E27FC236}">
                <a16:creationId xmlns:a16="http://schemas.microsoft.com/office/drawing/2014/main" id="{547A5D7E-AFED-4ED6-861D-F2DE2CEA010A}"/>
              </a:ext>
            </a:extLst>
          </p:cNvPr>
          <p:cNvSpPr/>
          <p:nvPr/>
        </p:nvSpPr>
        <p:spPr>
          <a:xfrm>
            <a:off x="7714242" y="5010004"/>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chemeClr val="accent5">
              <a:lumMod val="60000"/>
              <a:lumOff val="40000"/>
            </a:schemeClr>
          </a:solidFill>
          <a:ln w="19050">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5940396"/>
              <a:satOff val="-27410"/>
              <a:lumOff val="1009"/>
              <a:alphaOff val="0"/>
            </a:schemeClr>
          </a:fillRef>
          <a:effectRef idx="1">
            <a:schemeClr val="accent4">
              <a:hueOff val="5940396"/>
              <a:satOff val="-27410"/>
              <a:lumOff val="1009"/>
              <a:alphaOff val="0"/>
            </a:schemeClr>
          </a:effectRef>
          <a:fontRef idx="minor">
            <a:schemeClr val="dk1"/>
          </a:fontRef>
        </p:style>
        <p:txBody>
          <a:bodyPr spcFirstLastPara="0" vert="horz" wrap="square" lIns="70356" tIns="70356" rIns="70356" bIns="70356" numCol="1" spcCol="1270" anchor="ctr" anchorCtr="0">
            <a:noAutofit/>
          </a:bodyPr>
          <a:lstStyle/>
          <a:p>
            <a:pPr algn="ctr" defTabSz="533400">
              <a:lnSpc>
                <a:spcPct val="90000"/>
              </a:lnSpc>
              <a:spcAft>
                <a:spcPct val="35000"/>
              </a:spcAft>
            </a:pPr>
            <a:r>
              <a:rPr lang="en-US" sz="1500" dirty="0">
                <a:solidFill>
                  <a:srgbClr val="000000"/>
                </a:solidFill>
                <a:latin typeface="Arial"/>
                <a:cs typeface="Arial"/>
              </a:rPr>
              <a:t>Chronic conditions</a:t>
            </a:r>
          </a:p>
        </p:txBody>
      </p:sp>
      <p:sp>
        <p:nvSpPr>
          <p:cNvPr id="75" name="Freeform: Shape 74">
            <a:extLst>
              <a:ext uri="{FF2B5EF4-FFF2-40B4-BE49-F238E27FC236}">
                <a16:creationId xmlns:a16="http://schemas.microsoft.com/office/drawing/2014/main" id="{E891452F-6D74-470C-AED9-AD435373B76E}"/>
              </a:ext>
            </a:extLst>
          </p:cNvPr>
          <p:cNvSpPr/>
          <p:nvPr/>
        </p:nvSpPr>
        <p:spPr>
          <a:xfrm>
            <a:off x="5993170" y="5010004"/>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ln w="19050">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7425494"/>
              <a:satOff val="-34263"/>
              <a:lumOff val="1261"/>
              <a:alphaOff val="0"/>
            </a:schemeClr>
          </a:fillRef>
          <a:effectRef idx="1">
            <a:schemeClr val="accent4">
              <a:hueOff val="7425494"/>
              <a:satOff val="-34263"/>
              <a:lumOff val="1261"/>
              <a:alphaOff val="0"/>
            </a:schemeClr>
          </a:effectRef>
          <a:fontRef idx="minor">
            <a:schemeClr val="dk1"/>
          </a:fontRef>
        </p:style>
        <p:txBody>
          <a:bodyPr spcFirstLastPara="0" vert="horz" wrap="square" lIns="72261" tIns="72261" rIns="72261" bIns="72261" numCol="1" spcCol="1270" anchor="ctr" anchorCtr="0">
            <a:noAutofit/>
          </a:bodyPr>
          <a:lstStyle/>
          <a:p>
            <a:pPr algn="ctr" defTabSz="566738">
              <a:lnSpc>
                <a:spcPct val="90000"/>
              </a:lnSpc>
              <a:spcAft>
                <a:spcPct val="35000"/>
              </a:spcAft>
            </a:pPr>
            <a:r>
              <a:rPr lang="en-US" sz="1500" dirty="0">
                <a:solidFill>
                  <a:srgbClr val="000000"/>
                </a:solidFill>
                <a:latin typeface="Arial"/>
                <a:cs typeface="Arial"/>
              </a:rPr>
              <a:t>Utilization</a:t>
            </a:r>
          </a:p>
        </p:txBody>
      </p:sp>
      <p:sp>
        <p:nvSpPr>
          <p:cNvPr id="76" name="Freeform: Shape 75">
            <a:extLst>
              <a:ext uri="{FF2B5EF4-FFF2-40B4-BE49-F238E27FC236}">
                <a16:creationId xmlns:a16="http://schemas.microsoft.com/office/drawing/2014/main" id="{03F48F3B-9E53-4180-BEC9-A8BB357F2B47}"/>
              </a:ext>
            </a:extLst>
          </p:cNvPr>
          <p:cNvSpPr/>
          <p:nvPr/>
        </p:nvSpPr>
        <p:spPr>
          <a:xfrm>
            <a:off x="4579975" y="3838802"/>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00B0F0"/>
          </a:solidFill>
          <a:ln w="19050">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910593"/>
              <a:satOff val="-41115"/>
              <a:lumOff val="1513"/>
              <a:alphaOff val="0"/>
            </a:schemeClr>
          </a:fillRef>
          <a:effectRef idx="1">
            <a:schemeClr val="accent4">
              <a:hueOff val="8910593"/>
              <a:satOff val="-41115"/>
              <a:lumOff val="1513"/>
              <a:alphaOff val="0"/>
            </a:schemeClr>
          </a:effectRef>
          <a:fontRef idx="minor">
            <a:schemeClr val="dk1"/>
          </a:fontRef>
        </p:style>
        <p:txBody>
          <a:bodyPr spcFirstLastPara="0" vert="horz" wrap="square" lIns="70356" tIns="70356" rIns="70356" bIns="70356" numCol="1" spcCol="1270" anchor="ctr" anchorCtr="0">
            <a:noAutofit/>
          </a:bodyPr>
          <a:lstStyle/>
          <a:p>
            <a:pPr algn="ctr" defTabSz="533400">
              <a:lnSpc>
                <a:spcPct val="90000"/>
              </a:lnSpc>
              <a:spcAft>
                <a:spcPct val="35000"/>
              </a:spcAft>
            </a:pPr>
            <a:r>
              <a:rPr lang="en-US" sz="1500" dirty="0">
                <a:solidFill>
                  <a:srgbClr val="000000"/>
                </a:solidFill>
                <a:latin typeface="Arial"/>
                <a:cs typeface="Arial"/>
              </a:rPr>
              <a:t>Self-reported activity limitations</a:t>
            </a:r>
          </a:p>
        </p:txBody>
      </p:sp>
      <p:sp>
        <p:nvSpPr>
          <p:cNvPr id="77" name="Freeform: Shape 76">
            <a:extLst>
              <a:ext uri="{FF2B5EF4-FFF2-40B4-BE49-F238E27FC236}">
                <a16:creationId xmlns:a16="http://schemas.microsoft.com/office/drawing/2014/main" id="{6EF67569-0C3B-47D8-968E-7AC6628A95B9}"/>
              </a:ext>
            </a:extLst>
          </p:cNvPr>
          <p:cNvSpPr/>
          <p:nvPr/>
        </p:nvSpPr>
        <p:spPr>
          <a:xfrm>
            <a:off x="5993170" y="1537833"/>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chemeClr val="bg1">
              <a:lumMod val="95000"/>
            </a:schemeClr>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72261" tIns="72261" rIns="72261" bIns="72261" numCol="1" spcCol="1270" anchor="ctr" anchorCtr="0">
            <a:noAutofit/>
          </a:bodyPr>
          <a:lstStyle/>
          <a:p>
            <a:pPr algn="ctr" defTabSz="566738">
              <a:lnSpc>
                <a:spcPct val="90000"/>
              </a:lnSpc>
              <a:spcAft>
                <a:spcPct val="35000"/>
              </a:spcAft>
            </a:pPr>
            <a:r>
              <a:rPr lang="en-US" sz="1500" dirty="0">
                <a:solidFill>
                  <a:srgbClr val="123E57"/>
                </a:solidFill>
                <a:latin typeface="Arial"/>
                <a:cs typeface="Arial"/>
              </a:rPr>
              <a:t>Proxy or assistance</a:t>
            </a:r>
          </a:p>
        </p:txBody>
      </p:sp>
      <p:sp>
        <p:nvSpPr>
          <p:cNvPr id="78" name="Freeform: Shape 77">
            <a:extLst>
              <a:ext uri="{FF2B5EF4-FFF2-40B4-BE49-F238E27FC236}">
                <a16:creationId xmlns:a16="http://schemas.microsoft.com/office/drawing/2014/main" id="{FC8202F2-0165-420B-A089-A4ED9AC18AA0}"/>
              </a:ext>
            </a:extLst>
          </p:cNvPr>
          <p:cNvSpPr/>
          <p:nvPr/>
        </p:nvSpPr>
        <p:spPr>
          <a:xfrm>
            <a:off x="6496857" y="2905733"/>
            <a:ext cx="2156179" cy="1689693"/>
          </a:xfrm>
          <a:custGeom>
            <a:avLst/>
            <a:gdLst>
              <a:gd name="connsiteX0" fmla="*/ 0 w 1625600"/>
              <a:gd name="connsiteY0" fmla="*/ 270939 h 1625600"/>
              <a:gd name="connsiteX1" fmla="*/ 270939 w 1625600"/>
              <a:gd name="connsiteY1" fmla="*/ 0 h 1625600"/>
              <a:gd name="connsiteX2" fmla="*/ 1354661 w 1625600"/>
              <a:gd name="connsiteY2" fmla="*/ 0 h 1625600"/>
              <a:gd name="connsiteX3" fmla="*/ 1625600 w 1625600"/>
              <a:gd name="connsiteY3" fmla="*/ 270939 h 1625600"/>
              <a:gd name="connsiteX4" fmla="*/ 1625600 w 1625600"/>
              <a:gd name="connsiteY4" fmla="*/ 1354661 h 1625600"/>
              <a:gd name="connsiteX5" fmla="*/ 1354661 w 1625600"/>
              <a:gd name="connsiteY5" fmla="*/ 1625600 h 1625600"/>
              <a:gd name="connsiteX6" fmla="*/ 270939 w 1625600"/>
              <a:gd name="connsiteY6" fmla="*/ 1625600 h 1625600"/>
              <a:gd name="connsiteX7" fmla="*/ 0 w 1625600"/>
              <a:gd name="connsiteY7" fmla="*/ 1354661 h 1625600"/>
              <a:gd name="connsiteX8" fmla="*/ 0 w 16256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 h="1625600">
                <a:moveTo>
                  <a:pt x="0" y="270939"/>
                </a:moveTo>
                <a:cubicBezTo>
                  <a:pt x="0" y="121304"/>
                  <a:pt x="121304" y="0"/>
                  <a:pt x="270939" y="0"/>
                </a:cubicBezTo>
                <a:lnTo>
                  <a:pt x="1354661" y="0"/>
                </a:lnTo>
                <a:cubicBezTo>
                  <a:pt x="1504296" y="0"/>
                  <a:pt x="1625600" y="121304"/>
                  <a:pt x="1625600" y="270939"/>
                </a:cubicBezTo>
                <a:lnTo>
                  <a:pt x="1625600" y="1354661"/>
                </a:lnTo>
                <a:cubicBezTo>
                  <a:pt x="1625600" y="1504296"/>
                  <a:pt x="1504296" y="1625600"/>
                  <a:pt x="1354661" y="1625600"/>
                </a:cubicBezTo>
                <a:lnTo>
                  <a:pt x="270939" y="1625600"/>
                </a:lnTo>
                <a:cubicBezTo>
                  <a:pt x="121304" y="1625600"/>
                  <a:pt x="0" y="1504296"/>
                  <a:pt x="0" y="1354661"/>
                </a:cubicBezTo>
                <a:lnTo>
                  <a:pt x="0" y="270939"/>
                </a:lnTo>
                <a:close/>
              </a:path>
            </a:pathLst>
          </a:custGeom>
          <a:solidFill>
            <a:srgbClr val="7CA1C3"/>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18571" tIns="118571" rIns="118571" bIns="118571" numCol="1" spcCol="1270" anchor="ctr" anchorCtr="0">
            <a:noAutofit/>
          </a:bodyPr>
          <a:lstStyle/>
          <a:p>
            <a:pPr algn="ctr" defTabSz="1033463">
              <a:lnSpc>
                <a:spcPct val="90000"/>
              </a:lnSpc>
              <a:spcAft>
                <a:spcPct val="35000"/>
              </a:spcAft>
            </a:pPr>
            <a:r>
              <a:rPr lang="en-US" sz="2400" dirty="0">
                <a:solidFill>
                  <a:srgbClr val="000000"/>
                </a:solidFill>
                <a:latin typeface="Arial"/>
                <a:cs typeface="Arial"/>
              </a:rPr>
              <a:t>SEER-CAHPS Illness Burden Index</a:t>
            </a:r>
          </a:p>
        </p:txBody>
      </p:sp>
      <p:sp>
        <p:nvSpPr>
          <p:cNvPr id="79" name="Freeform: Shape 78">
            <a:extLst>
              <a:ext uri="{FF2B5EF4-FFF2-40B4-BE49-F238E27FC236}">
                <a16:creationId xmlns:a16="http://schemas.microsoft.com/office/drawing/2014/main" id="{8BA14849-9771-4F03-87D7-ECE975E1C0CD}"/>
              </a:ext>
            </a:extLst>
          </p:cNvPr>
          <p:cNvSpPr/>
          <p:nvPr/>
        </p:nvSpPr>
        <p:spPr>
          <a:xfrm>
            <a:off x="4651729" y="2407624"/>
            <a:ext cx="1322237" cy="876446"/>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ln w="19050">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72261" tIns="72261" rIns="72261" bIns="72261" numCol="1" spcCol="1270" anchor="ctr" anchorCtr="0">
            <a:noAutofit/>
          </a:bodyPr>
          <a:lstStyle/>
          <a:p>
            <a:pPr algn="ctr" defTabSz="566738">
              <a:lnSpc>
                <a:spcPct val="90000"/>
              </a:lnSpc>
              <a:spcAft>
                <a:spcPct val="35000"/>
              </a:spcAft>
            </a:pPr>
            <a:r>
              <a:rPr lang="en-US" sz="1500" dirty="0">
                <a:solidFill>
                  <a:srgbClr val="FFFFFF"/>
                </a:solidFill>
                <a:latin typeface="Arial"/>
                <a:cs typeface="Arial"/>
              </a:rPr>
              <a:t>Contextual factors</a:t>
            </a:r>
          </a:p>
        </p:txBody>
      </p:sp>
    </p:spTree>
    <p:extLst>
      <p:ext uri="{BB962C8B-B14F-4D97-AF65-F5344CB8AC3E}">
        <p14:creationId xmlns:p14="http://schemas.microsoft.com/office/powerpoint/2010/main" val="13386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370D2A-3B23-4900-86B5-DFE0400E1E94}"/>
              </a:ext>
            </a:extLst>
          </p:cNvPr>
          <p:cNvSpPr>
            <a:spLocks noGrp="1"/>
          </p:cNvSpPr>
          <p:nvPr>
            <p:ph type="title"/>
          </p:nvPr>
        </p:nvSpPr>
        <p:spPr/>
        <p:txBody>
          <a:bodyPr/>
          <a:lstStyle/>
          <a:p>
            <a:r>
              <a:rPr lang="en-US" dirty="0"/>
              <a:t>Study Periods</a:t>
            </a:r>
          </a:p>
        </p:txBody>
      </p:sp>
      <p:grpSp>
        <p:nvGrpSpPr>
          <p:cNvPr id="14" name="Group 13">
            <a:extLst>
              <a:ext uri="{FF2B5EF4-FFF2-40B4-BE49-F238E27FC236}">
                <a16:creationId xmlns:a16="http://schemas.microsoft.com/office/drawing/2014/main" id="{9AF9F1B2-2C27-4FDA-BA13-99176770C019}"/>
              </a:ext>
            </a:extLst>
          </p:cNvPr>
          <p:cNvGrpSpPr/>
          <p:nvPr/>
        </p:nvGrpSpPr>
        <p:grpSpPr>
          <a:xfrm>
            <a:off x="838200" y="1458258"/>
            <a:ext cx="10922391" cy="5399742"/>
            <a:chOff x="457198" y="414648"/>
            <a:chExt cx="8229602" cy="5399742"/>
          </a:xfrm>
        </p:grpSpPr>
        <p:graphicFrame>
          <p:nvGraphicFramePr>
            <p:cNvPr id="5" name="Diagram 4">
              <a:extLst>
                <a:ext uri="{FF2B5EF4-FFF2-40B4-BE49-F238E27FC236}">
                  <a16:creationId xmlns:a16="http://schemas.microsoft.com/office/drawing/2014/main" id="{9FBF27E0-91AA-4737-81EB-31F59E8DF034}"/>
                </a:ext>
              </a:extLst>
            </p:cNvPr>
            <p:cNvGraphicFramePr/>
            <p:nvPr/>
          </p:nvGraphicFramePr>
          <p:xfrm>
            <a:off x="457200" y="914399"/>
            <a:ext cx="8229600" cy="4899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765DBCE1-0507-4052-891D-1AADDC164D91}"/>
                </a:ext>
              </a:extLst>
            </p:cNvPr>
            <p:cNvGrpSpPr/>
            <p:nvPr/>
          </p:nvGrpSpPr>
          <p:grpSpPr>
            <a:xfrm>
              <a:off x="457198" y="414648"/>
              <a:ext cx="8194819" cy="2230001"/>
              <a:chOff x="457198" y="414648"/>
              <a:chExt cx="8194819" cy="2230001"/>
            </a:xfrm>
          </p:grpSpPr>
          <p:sp>
            <p:nvSpPr>
              <p:cNvPr id="7" name="Right Brace 6">
                <a:extLst>
                  <a:ext uri="{FF2B5EF4-FFF2-40B4-BE49-F238E27FC236}">
                    <a16:creationId xmlns:a16="http://schemas.microsoft.com/office/drawing/2014/main" id="{6EB260A4-5C8D-4D88-A54C-9E9608793ED9}"/>
                  </a:ext>
                </a:extLst>
              </p:cNvPr>
              <p:cNvSpPr/>
              <p:nvPr/>
            </p:nvSpPr>
            <p:spPr>
              <a:xfrm rot="16200000">
                <a:off x="7061754" y="728170"/>
                <a:ext cx="730525" cy="2450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6DD298F0-CB45-4609-929F-1D1D4E6BF2CD}"/>
                  </a:ext>
                </a:extLst>
              </p:cNvPr>
              <p:cNvSpPr txBox="1"/>
              <p:nvPr/>
            </p:nvSpPr>
            <p:spPr>
              <a:xfrm>
                <a:off x="6373468" y="414648"/>
                <a:ext cx="2107096" cy="1200329"/>
              </a:xfrm>
              <a:prstGeom prst="rect">
                <a:avLst/>
              </a:prstGeom>
              <a:noFill/>
            </p:spPr>
            <p:txBody>
              <a:bodyPr wrap="square" rtlCol="0">
                <a:spAutoFit/>
              </a:bodyPr>
              <a:lstStyle/>
              <a:p>
                <a:pPr algn="ctr"/>
                <a:r>
                  <a:rPr lang="en-US" sz="2400" b="1" dirty="0"/>
                  <a:t>Mortality measurement period</a:t>
                </a:r>
              </a:p>
            </p:txBody>
          </p:sp>
          <p:sp>
            <p:nvSpPr>
              <p:cNvPr id="9" name="Right Brace 8">
                <a:extLst>
                  <a:ext uri="{FF2B5EF4-FFF2-40B4-BE49-F238E27FC236}">
                    <a16:creationId xmlns:a16="http://schemas.microsoft.com/office/drawing/2014/main" id="{C00E1658-6520-4E2E-8217-685BF424B7F0}"/>
                  </a:ext>
                </a:extLst>
              </p:cNvPr>
              <p:cNvSpPr/>
              <p:nvPr/>
            </p:nvSpPr>
            <p:spPr>
              <a:xfrm rot="16200000">
                <a:off x="1369114" y="671731"/>
                <a:ext cx="730525" cy="24847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43B66D9C-436B-477A-93CC-A7026CB759B5}"/>
                  </a:ext>
                </a:extLst>
              </p:cNvPr>
              <p:cNvSpPr txBox="1"/>
              <p:nvPr/>
            </p:nvSpPr>
            <p:spPr>
              <a:xfrm>
                <a:off x="692012" y="717745"/>
                <a:ext cx="2107096" cy="830997"/>
              </a:xfrm>
              <a:prstGeom prst="rect">
                <a:avLst/>
              </a:prstGeom>
              <a:noFill/>
            </p:spPr>
            <p:txBody>
              <a:bodyPr wrap="square" rtlCol="0">
                <a:spAutoFit/>
              </a:bodyPr>
              <a:lstStyle/>
              <a:p>
                <a:pPr algn="ctr"/>
                <a:r>
                  <a:rPr lang="en-US" sz="2400" b="1" dirty="0"/>
                  <a:t>Claims period – prospective scores</a:t>
                </a:r>
              </a:p>
            </p:txBody>
          </p:sp>
          <p:sp>
            <p:nvSpPr>
              <p:cNvPr id="11" name="Right Brace 10">
                <a:extLst>
                  <a:ext uri="{FF2B5EF4-FFF2-40B4-BE49-F238E27FC236}">
                    <a16:creationId xmlns:a16="http://schemas.microsoft.com/office/drawing/2014/main" id="{BE955356-622D-40CA-98EB-8A37DEC47DF7}"/>
                  </a:ext>
                </a:extLst>
              </p:cNvPr>
              <p:cNvSpPr/>
              <p:nvPr/>
            </p:nvSpPr>
            <p:spPr>
              <a:xfrm rot="16200000">
                <a:off x="4189344" y="-1818022"/>
                <a:ext cx="730525" cy="819481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E3E70032-8F83-4309-BB46-D1370909C031}"/>
                  </a:ext>
                </a:extLst>
              </p:cNvPr>
              <p:cNvSpPr txBox="1"/>
              <p:nvPr/>
            </p:nvSpPr>
            <p:spPr>
              <a:xfrm>
                <a:off x="3501058" y="1014813"/>
                <a:ext cx="2107096" cy="830997"/>
              </a:xfrm>
              <a:prstGeom prst="rect">
                <a:avLst/>
              </a:prstGeom>
              <a:noFill/>
            </p:spPr>
            <p:txBody>
              <a:bodyPr wrap="square" rtlCol="0">
                <a:spAutoFit/>
              </a:bodyPr>
              <a:lstStyle/>
              <a:p>
                <a:pPr algn="ctr"/>
                <a:r>
                  <a:rPr lang="en-US" sz="2400" b="1" dirty="0"/>
                  <a:t>Claims period – concurrent scores</a:t>
                </a:r>
              </a:p>
            </p:txBody>
          </p:sp>
        </p:grpSp>
      </p:grpSp>
    </p:spTree>
    <p:extLst>
      <p:ext uri="{BB962C8B-B14F-4D97-AF65-F5344CB8AC3E}">
        <p14:creationId xmlns:p14="http://schemas.microsoft.com/office/powerpoint/2010/main" val="297075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AD4-5BE9-41F1-B492-9A7135F7D05D}"/>
              </a:ext>
            </a:extLst>
          </p:cNvPr>
          <p:cNvSpPr>
            <a:spLocks noGrp="1"/>
          </p:cNvSpPr>
          <p:nvPr>
            <p:ph type="title"/>
          </p:nvPr>
        </p:nvSpPr>
        <p:spPr/>
        <p:txBody>
          <a:bodyPr/>
          <a:lstStyle/>
          <a:p>
            <a:r>
              <a:rPr lang="en-US" dirty="0"/>
              <a:t>Score Development Overview</a:t>
            </a:r>
          </a:p>
        </p:txBody>
      </p:sp>
      <p:pic>
        <p:nvPicPr>
          <p:cNvPr id="5" name="Content Placeholder 4" descr="Fork in rural forest road">
            <a:extLst>
              <a:ext uri="{FF2B5EF4-FFF2-40B4-BE49-F238E27FC236}">
                <a16:creationId xmlns:a16="http://schemas.microsoft.com/office/drawing/2014/main" id="{73317D65-C719-4ECF-AE3B-31B33711AFD2}"/>
              </a:ext>
            </a:extLst>
          </p:cNvPr>
          <p:cNvPicPr>
            <a:picLocks noGrp="1" noChangeAspect="1"/>
          </p:cNvPicPr>
          <p:nvPr>
            <p:ph idx="1"/>
          </p:nvPr>
        </p:nvPicPr>
        <p:blipFill>
          <a:blip r:embed="rId3"/>
          <a:stretch>
            <a:fillRect/>
          </a:stretch>
        </p:blipFill>
        <p:spPr>
          <a:xfrm>
            <a:off x="838200" y="1254573"/>
            <a:ext cx="10248900" cy="5238301"/>
          </a:xfrm>
        </p:spPr>
      </p:pic>
    </p:spTree>
    <p:extLst>
      <p:ext uri="{BB962C8B-B14F-4D97-AF65-F5344CB8AC3E}">
        <p14:creationId xmlns:p14="http://schemas.microsoft.com/office/powerpoint/2010/main" val="326231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035BE4-55C0-457E-8823-4678BC88E74D}"/>
              </a:ext>
            </a:extLst>
          </p:cNvPr>
          <p:cNvSpPr>
            <a:spLocks noGrp="1"/>
          </p:cNvSpPr>
          <p:nvPr>
            <p:ph type="title"/>
          </p:nvPr>
        </p:nvSpPr>
        <p:spPr/>
        <p:txBody>
          <a:bodyPr>
            <a:normAutofit fontScale="90000"/>
          </a:bodyPr>
          <a:lstStyle/>
          <a:p>
            <a:r>
              <a:rPr lang="en-US" dirty="0"/>
              <a:t>SEER-CAHPS Methods Paper: Cohorts and Groups</a:t>
            </a:r>
          </a:p>
        </p:txBody>
      </p:sp>
      <p:grpSp>
        <p:nvGrpSpPr>
          <p:cNvPr id="67" name="Group 66">
            <a:extLst>
              <a:ext uri="{FF2B5EF4-FFF2-40B4-BE49-F238E27FC236}">
                <a16:creationId xmlns:a16="http://schemas.microsoft.com/office/drawing/2014/main" id="{C57EFFFF-16C5-4054-8DA7-31AC896A6AB7}"/>
              </a:ext>
            </a:extLst>
          </p:cNvPr>
          <p:cNvGrpSpPr/>
          <p:nvPr/>
        </p:nvGrpSpPr>
        <p:grpSpPr>
          <a:xfrm>
            <a:off x="309489" y="1289909"/>
            <a:ext cx="11841272" cy="5350043"/>
            <a:chOff x="2513034" y="1165091"/>
            <a:chExt cx="7931572" cy="5566006"/>
          </a:xfrm>
        </p:grpSpPr>
        <p:grpSp>
          <p:nvGrpSpPr>
            <p:cNvPr id="33" name="Group 32">
              <a:extLst>
                <a:ext uri="{FF2B5EF4-FFF2-40B4-BE49-F238E27FC236}">
                  <a16:creationId xmlns:a16="http://schemas.microsoft.com/office/drawing/2014/main" id="{607A0240-9340-45A4-BBA9-521ED8D2D1CF}"/>
                </a:ext>
              </a:extLst>
            </p:cNvPr>
            <p:cNvGrpSpPr>
              <a:grpSpLocks noChangeAspect="1"/>
            </p:cNvGrpSpPr>
            <p:nvPr/>
          </p:nvGrpSpPr>
          <p:grpSpPr>
            <a:xfrm>
              <a:off x="2513034" y="1165091"/>
              <a:ext cx="7931572" cy="5566006"/>
              <a:chOff x="22383" y="2138941"/>
              <a:chExt cx="9852653" cy="6914131"/>
            </a:xfrm>
          </p:grpSpPr>
          <p:cxnSp>
            <p:nvCxnSpPr>
              <p:cNvPr id="34" name="Connector: Elbow 33">
                <a:extLst>
                  <a:ext uri="{FF2B5EF4-FFF2-40B4-BE49-F238E27FC236}">
                    <a16:creationId xmlns:a16="http://schemas.microsoft.com/office/drawing/2014/main" id="{D900374E-94C6-40DB-947E-99BEE36BA0E8}"/>
                  </a:ext>
                </a:extLst>
              </p:cNvPr>
              <p:cNvCxnSpPr>
                <a:cxnSpLocks/>
                <a:stCxn id="48" idx="2"/>
                <a:endCxn id="38" idx="0"/>
              </p:cNvCxnSpPr>
              <p:nvPr/>
            </p:nvCxnSpPr>
            <p:spPr>
              <a:xfrm rot="5400000">
                <a:off x="2678215" y="7490471"/>
                <a:ext cx="961188" cy="49141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9FC8E00C-9B1F-4D65-AC76-8AE0C5E61D2B}"/>
                  </a:ext>
                </a:extLst>
              </p:cNvPr>
              <p:cNvGrpSpPr/>
              <p:nvPr/>
            </p:nvGrpSpPr>
            <p:grpSpPr>
              <a:xfrm>
                <a:off x="22383" y="2138941"/>
                <a:ext cx="9852653" cy="6914131"/>
                <a:chOff x="22383" y="2138941"/>
                <a:chExt cx="9852653" cy="6914131"/>
              </a:xfrm>
            </p:grpSpPr>
            <p:grpSp>
              <p:nvGrpSpPr>
                <p:cNvPr id="37" name="Group 36">
                  <a:extLst>
                    <a:ext uri="{FF2B5EF4-FFF2-40B4-BE49-F238E27FC236}">
                      <a16:creationId xmlns:a16="http://schemas.microsoft.com/office/drawing/2014/main" id="{6DF50B94-C174-44A7-9622-C4EC88EDB830}"/>
                    </a:ext>
                  </a:extLst>
                </p:cNvPr>
                <p:cNvGrpSpPr/>
                <p:nvPr/>
              </p:nvGrpSpPr>
              <p:grpSpPr>
                <a:xfrm>
                  <a:off x="392178" y="2138941"/>
                  <a:ext cx="9482858" cy="5620198"/>
                  <a:chOff x="187752" y="2051913"/>
                  <a:chExt cx="10290927" cy="5508815"/>
                </a:xfrm>
              </p:grpSpPr>
              <p:sp>
                <p:nvSpPr>
                  <p:cNvPr id="44" name="Rectangle 3">
                    <a:extLst>
                      <a:ext uri="{FF2B5EF4-FFF2-40B4-BE49-F238E27FC236}">
                        <a16:creationId xmlns:a16="http://schemas.microsoft.com/office/drawing/2014/main" id="{8D0AC0E5-CCB4-4FDA-B384-1C59C71C7D87}"/>
                      </a:ext>
                    </a:extLst>
                  </p:cNvPr>
                  <p:cNvSpPr>
                    <a:spLocks noChangeArrowheads="1"/>
                  </p:cNvSpPr>
                  <p:nvPr/>
                </p:nvSpPr>
                <p:spPr bwMode="auto">
                  <a:xfrm>
                    <a:off x="187752" y="5764259"/>
                    <a:ext cx="1527048" cy="130289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US" altLang="en-US" sz="1400" dirty="0">
                        <a:solidFill>
                          <a:srgbClr val="000000"/>
                        </a:solidFill>
                        <a:latin typeface="Arial" panose="020B0604020202020204" pitchFamily="34" charset="0"/>
                        <a:ea typeface="Calibri" panose="020F0502020204030204" pitchFamily="34" charset="0"/>
                        <a:cs typeface="Calibri" panose="020F0502020204030204" pitchFamily="34" charset="0"/>
                      </a:rPr>
                      <a:t>Surveyed before diagnosis </a:t>
                    </a:r>
                    <a:r>
                      <a:rPr lang="en-CA" altLang="en-US" sz="1400" dirty="0">
                        <a:solidFill>
                          <a:srgbClr val="000000"/>
                        </a:solidFill>
                        <a:latin typeface="Arial" panose="020B0604020202020204" pitchFamily="34" charset="0"/>
                        <a:ea typeface="Calibri" panose="020F0502020204030204" pitchFamily="34" charset="0"/>
                      </a:rPr>
                      <a:t>(n=31,869)</a:t>
                    </a:r>
                    <a:endParaRPr lang="en-CA" altLang="en-US" sz="1400" dirty="0">
                      <a:solidFill>
                        <a:srgbClr val="000000"/>
                      </a:solidFill>
                      <a:latin typeface="Arial" panose="020B0604020202020204" pitchFamily="34" charset="0"/>
                      <a:ea typeface="ヒラギノ角ゴ Pro W3" pitchFamily="1" charset="-128"/>
                      <a:cs typeface="Arial"/>
                    </a:endParaRPr>
                  </a:p>
                </p:txBody>
              </p:sp>
              <p:grpSp>
                <p:nvGrpSpPr>
                  <p:cNvPr id="45" name="Group 44">
                    <a:extLst>
                      <a:ext uri="{FF2B5EF4-FFF2-40B4-BE49-F238E27FC236}">
                        <a16:creationId xmlns:a16="http://schemas.microsoft.com/office/drawing/2014/main" id="{7A006987-AE0A-450F-BCE6-8F4BD1EB021C}"/>
                      </a:ext>
                    </a:extLst>
                  </p:cNvPr>
                  <p:cNvGrpSpPr/>
                  <p:nvPr/>
                </p:nvGrpSpPr>
                <p:grpSpPr>
                  <a:xfrm>
                    <a:off x="951277" y="2051913"/>
                    <a:ext cx="9527402" cy="5508815"/>
                    <a:chOff x="951277" y="2051913"/>
                    <a:chExt cx="9527402" cy="5508815"/>
                  </a:xfrm>
                </p:grpSpPr>
                <p:sp>
                  <p:nvSpPr>
                    <p:cNvPr id="46" name="Rectangle 23">
                      <a:extLst>
                        <a:ext uri="{FF2B5EF4-FFF2-40B4-BE49-F238E27FC236}">
                          <a16:creationId xmlns:a16="http://schemas.microsoft.com/office/drawing/2014/main" id="{AECD47A8-F14B-43A4-9470-77181E0951FB}"/>
                        </a:ext>
                      </a:extLst>
                    </p:cNvPr>
                    <p:cNvSpPr>
                      <a:spLocks noChangeArrowheads="1"/>
                    </p:cNvSpPr>
                    <p:nvPr/>
                  </p:nvSpPr>
                  <p:spPr bwMode="auto">
                    <a:xfrm>
                      <a:off x="2307161" y="2051913"/>
                      <a:ext cx="2667000" cy="77974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spAutoFit/>
                    </a:bodyPr>
                    <a:lstStyle/>
                    <a:p>
                      <a:pPr algn="ctr" defTabSz="914378"/>
                      <a:r>
                        <a:rPr lang="en-CA" altLang="en-US" sz="1400" dirty="0">
                          <a:solidFill>
                            <a:srgbClr val="000000"/>
                          </a:solidFill>
                          <a:latin typeface="Arial" panose="020B0604020202020204" pitchFamily="34" charset="0"/>
                          <a:ea typeface="Calibri" panose="020F0502020204030204" pitchFamily="34" charset="0"/>
                        </a:rPr>
                        <a:t>Assessed for eligibility </a:t>
                      </a:r>
                      <a:br>
                        <a:rPr lang="en-CA" altLang="en-US" sz="1400" dirty="0">
                          <a:solidFill>
                            <a:srgbClr val="000000"/>
                          </a:solidFill>
                          <a:latin typeface="Arial" panose="020B0604020202020204" pitchFamily="34" charset="0"/>
                          <a:ea typeface="Calibri" panose="020F0502020204030204" pitchFamily="34" charset="0"/>
                        </a:rPr>
                      </a:br>
                      <a:r>
                        <a:rPr lang="en-CA" altLang="en-US" sz="1400" dirty="0">
                          <a:solidFill>
                            <a:srgbClr val="000000"/>
                          </a:solidFill>
                          <a:latin typeface="Arial" panose="020B0604020202020204" pitchFamily="34" charset="0"/>
                          <a:ea typeface="Calibri" panose="020F0502020204030204" pitchFamily="34" charset="0"/>
                        </a:rPr>
                        <a:t>(n=4,483,388)</a:t>
                      </a:r>
                      <a:endParaRPr lang="en-CA" altLang="en-US" sz="1400" dirty="0">
                        <a:solidFill>
                          <a:srgbClr val="000000"/>
                        </a:solidFill>
                        <a:latin typeface="Arial" panose="020B0604020202020204" pitchFamily="34" charset="0"/>
                        <a:ea typeface="ヒラギノ角ゴ Pro W3" pitchFamily="1" charset="-128"/>
                        <a:cs typeface="Arial"/>
                      </a:endParaRPr>
                    </a:p>
                  </p:txBody>
                </p:sp>
                <p:sp>
                  <p:nvSpPr>
                    <p:cNvPr id="47" name="Rectangle 24">
                      <a:extLst>
                        <a:ext uri="{FF2B5EF4-FFF2-40B4-BE49-F238E27FC236}">
                          <a16:creationId xmlns:a16="http://schemas.microsoft.com/office/drawing/2014/main" id="{C8D381F0-D2B6-418A-BA16-DC721C5D0830}"/>
                        </a:ext>
                      </a:extLst>
                    </p:cNvPr>
                    <p:cNvSpPr>
                      <a:spLocks noChangeArrowheads="1"/>
                    </p:cNvSpPr>
                    <p:nvPr/>
                  </p:nvSpPr>
                  <p:spPr bwMode="auto">
                    <a:xfrm>
                      <a:off x="7811687" y="2051914"/>
                      <a:ext cx="2666992" cy="370703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8"/>
                      <a:r>
                        <a:rPr lang="en-CA" altLang="en-US" sz="1400" b="1" dirty="0">
                          <a:solidFill>
                            <a:srgbClr val="000000"/>
                          </a:solidFill>
                          <a:ea typeface="Calibri" panose="020F0502020204030204" pitchFamily="34" charset="0"/>
                        </a:rPr>
                        <a:t>Excluded</a:t>
                      </a:r>
                      <a:endParaRPr lang="en-US" altLang="en-US" sz="1100" dirty="0">
                        <a:solidFill>
                          <a:srgbClr val="000000"/>
                        </a:solidFill>
                        <a:ea typeface="ヒラギノ角ゴ Pro W3" pitchFamily="1" charset="-128"/>
                        <a:cs typeface="Arial"/>
                      </a:endParaRPr>
                    </a:p>
                    <a:p>
                      <a:pPr marL="83344" indent="-83344" defTabSz="914378">
                        <a:buFontTx/>
                        <a:buChar char="•"/>
                      </a:pPr>
                      <a:r>
                        <a:rPr lang="en-US" altLang="en-US" sz="1400" dirty="0">
                          <a:solidFill>
                            <a:srgbClr val="000000"/>
                          </a:solidFill>
                          <a:ea typeface="Calibri" panose="020F0502020204030204" pitchFamily="34" charset="0"/>
                        </a:rPr>
                        <a:t>Comparison beneficiaries outside SEER areas (n=3,400,754)</a:t>
                      </a:r>
                      <a:endParaRPr lang="en-US" altLang="en-US" sz="1100" dirty="0">
                        <a:solidFill>
                          <a:srgbClr val="000000"/>
                        </a:solidFill>
                        <a:ea typeface="ヒラギノ角ゴ Pro W3" pitchFamily="1" charset="-128"/>
                        <a:cs typeface="Arial"/>
                      </a:endParaRPr>
                    </a:p>
                    <a:p>
                      <a:pPr marL="83344" indent="-83344" defTabSz="914378">
                        <a:buFontTx/>
                        <a:buChar char="•"/>
                      </a:pPr>
                      <a:r>
                        <a:rPr lang="en-US" altLang="en-US" sz="1400" dirty="0">
                          <a:solidFill>
                            <a:srgbClr val="000000"/>
                          </a:solidFill>
                          <a:ea typeface="Calibri" panose="020F0502020204030204" pitchFamily="34" charset="0"/>
                        </a:rPr>
                        <a:t>Surveyed outside of 2007-2013 period (n=519,284)</a:t>
                      </a:r>
                      <a:endParaRPr lang="en-US" altLang="en-US" sz="1100" dirty="0">
                        <a:solidFill>
                          <a:srgbClr val="000000"/>
                        </a:solidFill>
                        <a:ea typeface="ヒラギノ角ゴ Pro W3" pitchFamily="1" charset="-128"/>
                        <a:cs typeface="Arial"/>
                      </a:endParaRPr>
                    </a:p>
                    <a:p>
                      <a:pPr marL="83344" indent="-83344" defTabSz="914378">
                        <a:buFontTx/>
                        <a:buChar char="•"/>
                      </a:pPr>
                      <a:r>
                        <a:rPr lang="en-US" altLang="en-US" sz="1400" dirty="0">
                          <a:solidFill>
                            <a:srgbClr val="000000"/>
                          </a:solidFill>
                          <a:ea typeface="Calibri" panose="020F0502020204030204" pitchFamily="34" charset="0"/>
                        </a:rPr>
                        <a:t>Comparison beneficiaries w/ self-reported cancer history (n=32,430)</a:t>
                      </a:r>
                      <a:endParaRPr lang="en-US" altLang="en-US" sz="1100" dirty="0">
                        <a:solidFill>
                          <a:srgbClr val="000000"/>
                        </a:solidFill>
                        <a:ea typeface="ヒラギノ角ゴ Pro W3" pitchFamily="1" charset="-128"/>
                        <a:cs typeface="Arial"/>
                      </a:endParaRPr>
                    </a:p>
                    <a:p>
                      <a:pPr marL="83344" indent="-83344" defTabSz="914378">
                        <a:buFontTx/>
                        <a:buChar char="•"/>
                      </a:pPr>
                      <a:r>
                        <a:rPr lang="en-US" altLang="en-US" sz="1400" dirty="0">
                          <a:solidFill>
                            <a:srgbClr val="000000"/>
                          </a:solidFill>
                          <a:ea typeface="Calibri" panose="020F0502020204030204" pitchFamily="34" charset="0"/>
                        </a:rPr>
                        <a:t>Missing sample weight (n=3,706)</a:t>
                      </a:r>
                      <a:endParaRPr lang="en-US" altLang="en-US" sz="1100" dirty="0">
                        <a:solidFill>
                          <a:srgbClr val="000000"/>
                        </a:solidFill>
                        <a:ea typeface="ヒラギノ角ゴ Pro W3" pitchFamily="1" charset="-128"/>
                        <a:cs typeface="Arial"/>
                      </a:endParaRPr>
                    </a:p>
                    <a:p>
                      <a:pPr marL="83344" indent="-83344" defTabSz="914378">
                        <a:buFontTx/>
                        <a:buChar char="•"/>
                      </a:pPr>
                      <a:r>
                        <a:rPr lang="en-US" altLang="en-US" sz="1400" dirty="0">
                          <a:solidFill>
                            <a:srgbClr val="000000"/>
                          </a:solidFill>
                          <a:ea typeface="Calibri" panose="020F0502020204030204" pitchFamily="34" charset="0"/>
                        </a:rPr>
                        <a:t>Survey date after date of death (n=2,060)</a:t>
                      </a:r>
                      <a:endParaRPr lang="en-US" altLang="en-US" sz="1100" dirty="0">
                        <a:solidFill>
                          <a:srgbClr val="000000"/>
                        </a:solidFill>
                        <a:ea typeface="ヒラギノ角ゴ Pro W3" pitchFamily="1" charset="-128"/>
                        <a:cs typeface="Arial"/>
                      </a:endParaRPr>
                    </a:p>
                    <a:p>
                      <a:pPr marL="83344" indent="-83344" defTabSz="914378">
                        <a:buFontTx/>
                        <a:buChar char="•"/>
                      </a:pPr>
                      <a:r>
                        <a:rPr lang="en-US" altLang="en-US" sz="1400" dirty="0">
                          <a:solidFill>
                            <a:srgbClr val="000000"/>
                          </a:solidFill>
                          <a:ea typeface="Calibri" panose="020F0502020204030204" pitchFamily="34" charset="0"/>
                        </a:rPr>
                        <a:t>Missing diagnosis date or diagnosed on/after death (n=225)</a:t>
                      </a:r>
                      <a:endParaRPr lang="en-US" altLang="en-US" sz="4000" dirty="0">
                        <a:solidFill>
                          <a:srgbClr val="000000"/>
                        </a:solidFill>
                        <a:ea typeface="ヒラギノ角ゴ Pro W3" pitchFamily="1" charset="-128"/>
                        <a:cs typeface="Arial"/>
                      </a:endParaRPr>
                    </a:p>
                  </p:txBody>
                </p:sp>
                <p:sp>
                  <p:nvSpPr>
                    <p:cNvPr id="48" name="Rectangle 26">
                      <a:extLst>
                        <a:ext uri="{FF2B5EF4-FFF2-40B4-BE49-F238E27FC236}">
                          <a16:creationId xmlns:a16="http://schemas.microsoft.com/office/drawing/2014/main" id="{0919EA12-E9C7-4EA4-B7B7-9151B2B75582}"/>
                        </a:ext>
                      </a:extLst>
                    </p:cNvPr>
                    <p:cNvSpPr>
                      <a:spLocks noChangeArrowheads="1"/>
                    </p:cNvSpPr>
                    <p:nvPr/>
                  </p:nvSpPr>
                  <p:spPr bwMode="auto">
                    <a:xfrm>
                      <a:off x="2694310" y="5758950"/>
                      <a:ext cx="1524946" cy="1308204"/>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US" altLang="en-US" sz="1400" dirty="0">
                          <a:solidFill>
                            <a:srgbClr val="000000"/>
                          </a:solidFill>
                          <a:latin typeface="Arial" panose="020B0604020202020204" pitchFamily="34" charset="0"/>
                          <a:ea typeface="Calibri" panose="020F0502020204030204" pitchFamily="34" charset="0"/>
                          <a:cs typeface="Calibri" panose="020F0502020204030204" pitchFamily="34" charset="0"/>
                        </a:rPr>
                        <a:t>Surveyed </a:t>
                      </a:r>
                    </a:p>
                    <a:p>
                      <a:pPr algn="ctr" defTabSz="914378"/>
                      <a:r>
                        <a:rPr lang="en-US" altLang="en-US" sz="1400" dirty="0">
                          <a:solidFill>
                            <a:srgbClr val="000000"/>
                          </a:solidFill>
                          <a:latin typeface="Arial" panose="020B0604020202020204" pitchFamily="34" charset="0"/>
                          <a:ea typeface="Calibri" panose="020F0502020204030204" pitchFamily="34" charset="0"/>
                          <a:cs typeface="Calibri" panose="020F0502020204030204" pitchFamily="34" charset="0"/>
                        </a:rPr>
                        <a:t>after </a:t>
                      </a:r>
                    </a:p>
                    <a:p>
                      <a:pPr algn="ctr" defTabSz="914378"/>
                      <a:r>
                        <a:rPr lang="en-US" altLang="en-US" sz="1400" dirty="0">
                          <a:solidFill>
                            <a:srgbClr val="000000"/>
                          </a:solidFill>
                          <a:latin typeface="Arial" panose="020B0604020202020204" pitchFamily="34" charset="0"/>
                          <a:ea typeface="Calibri" panose="020F0502020204030204" pitchFamily="34" charset="0"/>
                          <a:cs typeface="Calibri" panose="020F0502020204030204" pitchFamily="34" charset="0"/>
                        </a:rPr>
                        <a:t>diagnosis (n=</a:t>
                      </a:r>
                      <a:r>
                        <a:rPr lang="en-CA" altLang="en-US" sz="1400" dirty="0">
                          <a:solidFill>
                            <a:srgbClr val="000000"/>
                          </a:solidFill>
                          <a:latin typeface="Arial" panose="020B0604020202020204" pitchFamily="34" charset="0"/>
                          <a:ea typeface="Calibri" panose="020F0502020204030204" pitchFamily="34" charset="0"/>
                        </a:rPr>
                        <a:t>84,866</a:t>
                      </a:r>
                      <a:r>
                        <a:rPr lang="en-US" altLang="en-US" sz="1400" dirty="0">
                          <a:solidFill>
                            <a:srgbClr val="000000"/>
                          </a:solidFill>
                          <a:latin typeface="Arial" charset="0"/>
                          <a:ea typeface="Calibri" panose="020F0502020204030204" pitchFamily="34" charset="0"/>
                          <a:cs typeface="Calibri" panose="020F0502020204030204" pitchFamily="34" charset="0"/>
                        </a:rPr>
                        <a:t>)</a:t>
                      </a:r>
                      <a:endParaRPr lang="en-US" altLang="en-US" sz="1400" dirty="0">
                        <a:solidFill>
                          <a:srgbClr val="000000"/>
                        </a:solidFill>
                        <a:latin typeface="Arial" panose="020B0604020202020204" pitchFamily="34" charset="0"/>
                        <a:ea typeface="ヒラギノ角ゴ Pro W3" pitchFamily="1" charset="-128"/>
                        <a:cs typeface="Arial"/>
                      </a:endParaRPr>
                    </a:p>
                    <a:p>
                      <a:pPr defTabSz="914378"/>
                      <a:endParaRPr lang="en-US" altLang="en-US" sz="1400" dirty="0">
                        <a:solidFill>
                          <a:srgbClr val="000000"/>
                        </a:solidFill>
                        <a:latin typeface="Arial" panose="020B0604020202020204" pitchFamily="34" charset="0"/>
                        <a:ea typeface="ヒラギノ角ゴ Pro W3" pitchFamily="1" charset="-128"/>
                        <a:cs typeface="Arial"/>
                      </a:endParaRPr>
                    </a:p>
                  </p:txBody>
                </p:sp>
                <p:sp>
                  <p:nvSpPr>
                    <p:cNvPr id="49" name="Rectangle 27">
                      <a:extLst>
                        <a:ext uri="{FF2B5EF4-FFF2-40B4-BE49-F238E27FC236}">
                          <a16:creationId xmlns:a16="http://schemas.microsoft.com/office/drawing/2014/main" id="{D4BBCF47-8794-4756-AF0E-9726A284F2C1}"/>
                        </a:ext>
                      </a:extLst>
                    </p:cNvPr>
                    <p:cNvSpPr>
                      <a:spLocks noChangeArrowheads="1"/>
                    </p:cNvSpPr>
                    <p:nvPr/>
                  </p:nvSpPr>
                  <p:spPr bwMode="auto">
                    <a:xfrm>
                      <a:off x="1373875" y="4444078"/>
                      <a:ext cx="1524946" cy="914400"/>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noAutofit/>
                    </a:bodyPr>
                    <a:lstStyle/>
                    <a:p>
                      <a:pPr algn="ctr" defTabSz="914378"/>
                      <a:r>
                        <a:rPr lang="en-CA" altLang="en-US" sz="1400" dirty="0">
                          <a:solidFill>
                            <a:srgbClr val="000000"/>
                          </a:solidFill>
                          <a:latin typeface="Arial" panose="020B0604020202020204" pitchFamily="34" charset="0"/>
                          <a:ea typeface="Calibri" panose="020F0502020204030204" pitchFamily="34" charset="0"/>
                        </a:rPr>
                        <a:t>People with cancer (n=116,735)</a:t>
                      </a:r>
                      <a:endParaRPr lang="en-CA" altLang="en-US" sz="1400" dirty="0">
                        <a:solidFill>
                          <a:srgbClr val="000000"/>
                        </a:solidFill>
                        <a:latin typeface="Arial" panose="020B0604020202020204" pitchFamily="34" charset="0"/>
                        <a:ea typeface="ヒラギノ角ゴ Pro W3" pitchFamily="1" charset="-128"/>
                        <a:cs typeface="Arial"/>
                      </a:endParaRPr>
                    </a:p>
                  </p:txBody>
                </p:sp>
                <p:sp>
                  <p:nvSpPr>
                    <p:cNvPr id="50" name="Rectangle 28">
                      <a:extLst>
                        <a:ext uri="{FF2B5EF4-FFF2-40B4-BE49-F238E27FC236}">
                          <a16:creationId xmlns:a16="http://schemas.microsoft.com/office/drawing/2014/main" id="{32248F80-06E6-47A6-994D-0591947839BE}"/>
                        </a:ext>
                      </a:extLst>
                    </p:cNvPr>
                    <p:cNvSpPr>
                      <a:spLocks noChangeArrowheads="1"/>
                    </p:cNvSpPr>
                    <p:nvPr/>
                  </p:nvSpPr>
                  <p:spPr bwMode="auto">
                    <a:xfrm>
                      <a:off x="4457682" y="6646332"/>
                      <a:ext cx="1232666" cy="914396"/>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CA" altLang="en-US" sz="1400" dirty="0">
                          <a:solidFill>
                            <a:srgbClr val="000000"/>
                          </a:solidFill>
                          <a:latin typeface="Arial" panose="020B0604020202020204" pitchFamily="34" charset="0"/>
                          <a:ea typeface="Calibri" panose="020F0502020204030204" pitchFamily="34" charset="0"/>
                        </a:rPr>
                        <a:t>MA (n=216,794)</a:t>
                      </a:r>
                      <a:endParaRPr lang="en-CA" altLang="en-US" sz="1400" dirty="0">
                        <a:solidFill>
                          <a:srgbClr val="000000"/>
                        </a:solidFill>
                        <a:latin typeface="Arial" panose="020B0604020202020204" pitchFamily="34" charset="0"/>
                        <a:ea typeface="ヒラギノ角ゴ Pro W3" pitchFamily="1" charset="-128"/>
                        <a:cs typeface="Arial"/>
                      </a:endParaRPr>
                    </a:p>
                  </p:txBody>
                </p:sp>
                <p:sp>
                  <p:nvSpPr>
                    <p:cNvPr id="51" name="Rectangle 29">
                      <a:extLst>
                        <a:ext uri="{FF2B5EF4-FFF2-40B4-BE49-F238E27FC236}">
                          <a16:creationId xmlns:a16="http://schemas.microsoft.com/office/drawing/2014/main" id="{698FF92F-0D72-48EC-87CC-77802B9B3E8D}"/>
                        </a:ext>
                      </a:extLst>
                    </p:cNvPr>
                    <p:cNvSpPr>
                      <a:spLocks noChangeArrowheads="1"/>
                    </p:cNvSpPr>
                    <p:nvPr/>
                  </p:nvSpPr>
                  <p:spPr bwMode="auto">
                    <a:xfrm>
                      <a:off x="4861998" y="4436602"/>
                      <a:ext cx="1527048" cy="914400"/>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noAutofit/>
                    </a:bodyPr>
                    <a:lstStyle/>
                    <a:p>
                      <a:pPr algn="ctr" defTabSz="914378"/>
                      <a:r>
                        <a:rPr lang="en-CA" altLang="en-US" sz="1400" dirty="0">
                          <a:solidFill>
                            <a:srgbClr val="000000"/>
                          </a:solidFill>
                          <a:latin typeface="Arial" panose="020B0604020202020204" pitchFamily="34" charset="0"/>
                          <a:ea typeface="Calibri" panose="020F0502020204030204" pitchFamily="34" charset="0"/>
                        </a:rPr>
                        <a:t>People without cancer (n=408,194)</a:t>
                      </a:r>
                      <a:endParaRPr lang="en-CA" altLang="en-US" sz="1400" dirty="0">
                        <a:solidFill>
                          <a:srgbClr val="000000"/>
                        </a:solidFill>
                        <a:latin typeface="Arial" panose="020B0604020202020204" pitchFamily="34" charset="0"/>
                        <a:ea typeface="ヒラギノ角ゴ Pro W3" pitchFamily="1" charset="-128"/>
                        <a:cs typeface="Arial"/>
                      </a:endParaRPr>
                    </a:p>
                  </p:txBody>
                </p:sp>
                <p:sp>
                  <p:nvSpPr>
                    <p:cNvPr id="52" name="Rectangle 41">
                      <a:extLst>
                        <a:ext uri="{FF2B5EF4-FFF2-40B4-BE49-F238E27FC236}">
                          <a16:creationId xmlns:a16="http://schemas.microsoft.com/office/drawing/2014/main" id="{33B4507B-CF26-46D1-A6A0-BDD9A0FD241B}"/>
                        </a:ext>
                      </a:extLst>
                    </p:cNvPr>
                    <p:cNvSpPr>
                      <a:spLocks noChangeArrowheads="1"/>
                    </p:cNvSpPr>
                    <p:nvPr/>
                  </p:nvSpPr>
                  <p:spPr bwMode="auto">
                    <a:xfrm>
                      <a:off x="2574974" y="3633828"/>
                      <a:ext cx="2148416" cy="457200"/>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CA" altLang="en-US" sz="1400" dirty="0">
                          <a:solidFill>
                            <a:srgbClr val="000000"/>
                          </a:solidFill>
                          <a:latin typeface="Arial" panose="020B0604020202020204" pitchFamily="34" charset="0"/>
                          <a:ea typeface="Calibri" panose="020F0502020204030204" pitchFamily="34" charset="0"/>
                        </a:rPr>
                        <a:t>Analyzed (n=524,929)</a:t>
                      </a:r>
                      <a:endParaRPr lang="en-CA" altLang="en-US" sz="1400" dirty="0">
                        <a:solidFill>
                          <a:srgbClr val="000000"/>
                        </a:solidFill>
                        <a:latin typeface="Arial" panose="020B0604020202020204" pitchFamily="34" charset="0"/>
                        <a:ea typeface="ヒラギノ角ゴ Pro W3" pitchFamily="1" charset="-128"/>
                        <a:cs typeface="Arial"/>
                      </a:endParaRPr>
                    </a:p>
                  </p:txBody>
                </p:sp>
                <p:sp>
                  <p:nvSpPr>
                    <p:cNvPr id="53" name="Rectangle 2">
                      <a:extLst>
                        <a:ext uri="{FF2B5EF4-FFF2-40B4-BE49-F238E27FC236}">
                          <a16:creationId xmlns:a16="http://schemas.microsoft.com/office/drawing/2014/main" id="{0690D25F-E65E-4A89-A238-794B50C9CE4D}"/>
                        </a:ext>
                      </a:extLst>
                    </p:cNvPr>
                    <p:cNvSpPr>
                      <a:spLocks noChangeArrowheads="1"/>
                    </p:cNvSpPr>
                    <p:nvPr/>
                  </p:nvSpPr>
                  <p:spPr bwMode="auto">
                    <a:xfrm>
                      <a:off x="5617252" y="6646333"/>
                      <a:ext cx="1232666" cy="914395"/>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US" altLang="en-US" sz="1400" dirty="0">
                          <a:solidFill>
                            <a:srgbClr val="000000"/>
                          </a:solidFill>
                          <a:latin typeface="Arial" panose="020B0604020202020204" pitchFamily="34" charset="0"/>
                          <a:ea typeface="Calibri" panose="020F0502020204030204" pitchFamily="34" charset="0"/>
                        </a:rPr>
                        <a:t>FFS (n=191,400)</a:t>
                      </a:r>
                      <a:endParaRPr lang="en-US" altLang="en-US" sz="1400" dirty="0">
                        <a:solidFill>
                          <a:srgbClr val="000000"/>
                        </a:solidFill>
                        <a:latin typeface="Arial" charset="0"/>
                        <a:ea typeface="ヒラギノ角ゴ Pro W3" pitchFamily="1" charset="-128"/>
                        <a:cs typeface="Arial"/>
                      </a:endParaRPr>
                    </a:p>
                    <a:p>
                      <a:pPr defTabSz="914378"/>
                      <a:endParaRPr lang="en-US" altLang="en-US" sz="1400" dirty="0">
                        <a:solidFill>
                          <a:srgbClr val="000000"/>
                        </a:solidFill>
                        <a:latin typeface="Arial" panose="020B0604020202020204" pitchFamily="34" charset="0"/>
                        <a:ea typeface="ヒラギノ角ゴ Pro W3" pitchFamily="1" charset="-128"/>
                        <a:cs typeface="Arial"/>
                      </a:endParaRPr>
                    </a:p>
                  </p:txBody>
                </p:sp>
                <p:cxnSp>
                  <p:nvCxnSpPr>
                    <p:cNvPr id="54" name="Connector: Elbow 53">
                      <a:extLst>
                        <a:ext uri="{FF2B5EF4-FFF2-40B4-BE49-F238E27FC236}">
                          <a16:creationId xmlns:a16="http://schemas.microsoft.com/office/drawing/2014/main" id="{B9387A1D-E369-4E0B-84DD-C30624E4A242}"/>
                        </a:ext>
                      </a:extLst>
                    </p:cNvPr>
                    <p:cNvCxnSpPr>
                      <a:cxnSpLocks/>
                      <a:stCxn id="49" idx="2"/>
                      <a:endCxn id="48" idx="0"/>
                    </p:cNvCxnSpPr>
                    <p:nvPr/>
                  </p:nvCxnSpPr>
                  <p:spPr>
                    <a:xfrm rot="16200000" flipH="1">
                      <a:off x="2596330" y="4898496"/>
                      <a:ext cx="400472" cy="132043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2D09BFBC-C88E-4774-A8AE-24FF51B29792}"/>
                        </a:ext>
                      </a:extLst>
                    </p:cNvPr>
                    <p:cNvCxnSpPr>
                      <a:cxnSpLocks/>
                      <a:stCxn id="49" idx="2"/>
                      <a:endCxn id="44" idx="0"/>
                    </p:cNvCxnSpPr>
                    <p:nvPr/>
                  </p:nvCxnSpPr>
                  <p:spPr>
                    <a:xfrm rot="5400000">
                      <a:off x="1340922" y="4968832"/>
                      <a:ext cx="405781" cy="118507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AB9E8827-7BAA-4A12-AC0B-65145C0660CD}"/>
                        </a:ext>
                      </a:extLst>
                    </p:cNvPr>
                    <p:cNvCxnSpPr>
                      <a:cxnSpLocks/>
                      <a:stCxn id="51" idx="2"/>
                      <a:endCxn id="53" idx="0"/>
                    </p:cNvCxnSpPr>
                    <p:nvPr/>
                  </p:nvCxnSpPr>
                  <p:spPr>
                    <a:xfrm rot="16200000" flipH="1">
                      <a:off x="5281889" y="5694636"/>
                      <a:ext cx="1295330" cy="60806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1CBB4DA8-EC92-4DED-AC6D-9AC0DC5519E7}"/>
                        </a:ext>
                      </a:extLst>
                    </p:cNvPr>
                    <p:cNvCxnSpPr>
                      <a:cxnSpLocks/>
                      <a:stCxn id="51" idx="2"/>
                      <a:endCxn id="50" idx="0"/>
                    </p:cNvCxnSpPr>
                    <p:nvPr/>
                  </p:nvCxnSpPr>
                  <p:spPr>
                    <a:xfrm rot="5400000">
                      <a:off x="4702105" y="5722914"/>
                      <a:ext cx="1295329" cy="55150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BEF9CDAF-FBEA-4100-B91F-B3D47EE0E5A1}"/>
                        </a:ext>
                      </a:extLst>
                    </p:cNvPr>
                    <p:cNvCxnSpPr>
                      <a:stCxn id="52" idx="2"/>
                      <a:endCxn id="49" idx="0"/>
                    </p:cNvCxnSpPr>
                    <p:nvPr/>
                  </p:nvCxnSpPr>
                  <p:spPr>
                    <a:xfrm rot="5400000">
                      <a:off x="2716241" y="3511136"/>
                      <a:ext cx="353050" cy="151283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0E630999-3E52-4B8C-BD4F-C78EC77F17E8}"/>
                        </a:ext>
                      </a:extLst>
                    </p:cNvPr>
                    <p:cNvCxnSpPr>
                      <a:stCxn id="52" idx="2"/>
                      <a:endCxn id="51" idx="0"/>
                    </p:cNvCxnSpPr>
                    <p:nvPr/>
                  </p:nvCxnSpPr>
                  <p:spPr>
                    <a:xfrm rot="16200000" flipH="1">
                      <a:off x="4464565" y="3275644"/>
                      <a:ext cx="345574" cy="19763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23EC697-159C-4C0B-87E5-D05D371D41F9}"/>
                        </a:ext>
                      </a:extLst>
                    </p:cNvPr>
                    <p:cNvCxnSpPr>
                      <a:cxnSpLocks/>
                      <a:stCxn id="46" idx="2"/>
                      <a:endCxn id="52" idx="0"/>
                    </p:cNvCxnSpPr>
                    <p:nvPr/>
                  </p:nvCxnSpPr>
                  <p:spPr>
                    <a:xfrm>
                      <a:off x="3640661" y="2831658"/>
                      <a:ext cx="8521" cy="802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8" name="Rectangle 28">
                  <a:extLst>
                    <a:ext uri="{FF2B5EF4-FFF2-40B4-BE49-F238E27FC236}">
                      <a16:creationId xmlns:a16="http://schemas.microsoft.com/office/drawing/2014/main" id="{B52266AA-942A-42BA-AE38-064C4276736D}"/>
                    </a:ext>
                  </a:extLst>
                </p:cNvPr>
                <p:cNvSpPr>
                  <a:spLocks noChangeArrowheads="1"/>
                </p:cNvSpPr>
                <p:nvPr/>
              </p:nvSpPr>
              <p:spPr bwMode="auto">
                <a:xfrm>
                  <a:off x="2345165" y="8216773"/>
                  <a:ext cx="1135874" cy="836297"/>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CA" altLang="en-US" sz="1400" dirty="0">
                      <a:solidFill>
                        <a:srgbClr val="000000"/>
                      </a:solidFill>
                      <a:latin typeface="Arial" panose="020B0604020202020204" pitchFamily="34" charset="0"/>
                      <a:ea typeface="Calibri" panose="020F0502020204030204" pitchFamily="34" charset="0"/>
                    </a:rPr>
                    <a:t>MA </a:t>
                  </a:r>
                  <a:br>
                    <a:rPr lang="en-CA" altLang="en-US" sz="1400" dirty="0">
                      <a:solidFill>
                        <a:srgbClr val="000000"/>
                      </a:solidFill>
                      <a:latin typeface="Arial" panose="020B0604020202020204" pitchFamily="34" charset="0"/>
                      <a:ea typeface="Calibri" panose="020F0502020204030204" pitchFamily="34" charset="0"/>
                    </a:rPr>
                  </a:br>
                  <a:r>
                    <a:rPr lang="en-CA" altLang="en-US" sz="1400" dirty="0">
                      <a:solidFill>
                        <a:srgbClr val="000000"/>
                      </a:solidFill>
                      <a:latin typeface="Arial" panose="020B0604020202020204" pitchFamily="34" charset="0"/>
                      <a:ea typeface="Calibri" panose="020F0502020204030204" pitchFamily="34" charset="0"/>
                    </a:rPr>
                    <a:t>(n=42,834)</a:t>
                  </a:r>
                  <a:endParaRPr lang="en-CA" altLang="en-US" sz="1400" dirty="0">
                    <a:solidFill>
                      <a:srgbClr val="000000"/>
                    </a:solidFill>
                    <a:latin typeface="Arial" panose="020B0604020202020204" pitchFamily="34" charset="0"/>
                    <a:ea typeface="ヒラギノ角ゴ Pro W3" pitchFamily="1" charset="-128"/>
                    <a:cs typeface="Arial"/>
                  </a:endParaRPr>
                </a:p>
              </p:txBody>
            </p:sp>
            <p:sp>
              <p:nvSpPr>
                <p:cNvPr id="39" name="Rectangle 2">
                  <a:extLst>
                    <a:ext uri="{FF2B5EF4-FFF2-40B4-BE49-F238E27FC236}">
                      <a16:creationId xmlns:a16="http://schemas.microsoft.com/office/drawing/2014/main" id="{FEF1A73B-D49B-44C2-A087-8A85AE9B9EE5}"/>
                    </a:ext>
                  </a:extLst>
                </p:cNvPr>
                <p:cNvSpPr>
                  <a:spLocks noChangeArrowheads="1"/>
                </p:cNvSpPr>
                <p:nvPr/>
              </p:nvSpPr>
              <p:spPr bwMode="auto">
                <a:xfrm>
                  <a:off x="3446696" y="8216773"/>
                  <a:ext cx="1135874" cy="836297"/>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US" altLang="en-US" sz="1400" dirty="0">
                      <a:solidFill>
                        <a:srgbClr val="000000"/>
                      </a:solidFill>
                      <a:latin typeface="Arial" panose="020B0604020202020204" pitchFamily="34" charset="0"/>
                      <a:ea typeface="Calibri" panose="020F0502020204030204" pitchFamily="34" charset="0"/>
                    </a:rPr>
                    <a:t>FFS (n=42,032)</a:t>
                  </a:r>
                  <a:endParaRPr lang="en-US" altLang="en-US" sz="1400" dirty="0">
                    <a:solidFill>
                      <a:srgbClr val="000000"/>
                    </a:solidFill>
                    <a:latin typeface="Arial" charset="0"/>
                    <a:ea typeface="ヒラギノ角ゴ Pro W3" pitchFamily="1" charset="-128"/>
                    <a:cs typeface="Arial"/>
                  </a:endParaRPr>
                </a:p>
                <a:p>
                  <a:pPr defTabSz="914378"/>
                  <a:endParaRPr lang="en-US" altLang="en-US" sz="1400" dirty="0">
                    <a:solidFill>
                      <a:srgbClr val="000000"/>
                    </a:solidFill>
                    <a:latin typeface="Arial" panose="020B0604020202020204" pitchFamily="34" charset="0"/>
                    <a:ea typeface="ヒラギノ角ゴ Pro W3" pitchFamily="1" charset="-128"/>
                    <a:cs typeface="Arial"/>
                  </a:endParaRPr>
                </a:p>
              </p:txBody>
            </p:sp>
            <p:cxnSp>
              <p:nvCxnSpPr>
                <p:cNvPr id="40" name="Connector: Elbow 39">
                  <a:extLst>
                    <a:ext uri="{FF2B5EF4-FFF2-40B4-BE49-F238E27FC236}">
                      <a16:creationId xmlns:a16="http://schemas.microsoft.com/office/drawing/2014/main" id="{59221250-AD23-4EFF-826B-3CF628243549}"/>
                    </a:ext>
                  </a:extLst>
                </p:cNvPr>
                <p:cNvCxnSpPr>
                  <a:cxnSpLocks/>
                  <a:stCxn id="48" idx="2"/>
                  <a:endCxn id="39" idx="0"/>
                </p:cNvCxnSpPr>
                <p:nvPr/>
              </p:nvCxnSpPr>
              <p:spPr>
                <a:xfrm rot="16200000" flipH="1">
                  <a:off x="3228980" y="7431120"/>
                  <a:ext cx="961188" cy="61011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28">
                  <a:extLst>
                    <a:ext uri="{FF2B5EF4-FFF2-40B4-BE49-F238E27FC236}">
                      <a16:creationId xmlns:a16="http://schemas.microsoft.com/office/drawing/2014/main" id="{D8881239-CE52-4A00-9C40-EC0BF21F98E4}"/>
                    </a:ext>
                  </a:extLst>
                </p:cNvPr>
                <p:cNvSpPr>
                  <a:spLocks noChangeArrowheads="1"/>
                </p:cNvSpPr>
                <p:nvPr/>
              </p:nvSpPr>
              <p:spPr bwMode="auto">
                <a:xfrm>
                  <a:off x="22383" y="8216771"/>
                  <a:ext cx="1135874" cy="836298"/>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CA" altLang="en-US" sz="1400" dirty="0">
                      <a:solidFill>
                        <a:srgbClr val="000000"/>
                      </a:solidFill>
                      <a:latin typeface="Arial" panose="020B0604020202020204" pitchFamily="34" charset="0"/>
                      <a:ea typeface="Calibri" panose="020F0502020204030204" pitchFamily="34" charset="0"/>
                    </a:rPr>
                    <a:t>MA </a:t>
                  </a:r>
                  <a:br>
                    <a:rPr lang="en-CA" altLang="en-US" sz="1400" dirty="0">
                      <a:solidFill>
                        <a:srgbClr val="000000"/>
                      </a:solidFill>
                      <a:latin typeface="Arial" panose="020B0604020202020204" pitchFamily="34" charset="0"/>
                      <a:ea typeface="Calibri" panose="020F0502020204030204" pitchFamily="34" charset="0"/>
                    </a:rPr>
                  </a:br>
                  <a:r>
                    <a:rPr lang="en-CA" altLang="en-US" sz="1400" dirty="0">
                      <a:solidFill>
                        <a:srgbClr val="000000"/>
                      </a:solidFill>
                      <a:latin typeface="Arial" panose="020B0604020202020204" pitchFamily="34" charset="0"/>
                      <a:ea typeface="Calibri" panose="020F0502020204030204" pitchFamily="34" charset="0"/>
                    </a:rPr>
                    <a:t>(n=16,222)</a:t>
                  </a:r>
                  <a:endParaRPr lang="en-CA" altLang="en-US" sz="1400" dirty="0">
                    <a:solidFill>
                      <a:srgbClr val="000000"/>
                    </a:solidFill>
                    <a:latin typeface="Arial" panose="020B0604020202020204" pitchFamily="34" charset="0"/>
                    <a:ea typeface="ヒラギノ角ゴ Pro W3" pitchFamily="1" charset="-128"/>
                    <a:cs typeface="Arial"/>
                  </a:endParaRPr>
                </a:p>
              </p:txBody>
            </p:sp>
            <p:sp>
              <p:nvSpPr>
                <p:cNvPr id="42" name="Rectangle 2">
                  <a:extLst>
                    <a:ext uri="{FF2B5EF4-FFF2-40B4-BE49-F238E27FC236}">
                      <a16:creationId xmlns:a16="http://schemas.microsoft.com/office/drawing/2014/main" id="{EF77B86D-6E39-4C86-A23C-7258AE94AD88}"/>
                    </a:ext>
                  </a:extLst>
                </p:cNvPr>
                <p:cNvSpPr>
                  <a:spLocks noChangeArrowheads="1"/>
                </p:cNvSpPr>
                <p:nvPr/>
              </p:nvSpPr>
              <p:spPr bwMode="auto">
                <a:xfrm>
                  <a:off x="1077634" y="8216774"/>
                  <a:ext cx="1135874" cy="836298"/>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algn="ctr" defTabSz="914378"/>
                  <a:r>
                    <a:rPr lang="en-US" altLang="en-US" sz="1400" dirty="0">
                      <a:solidFill>
                        <a:srgbClr val="000000"/>
                      </a:solidFill>
                      <a:latin typeface="Arial" panose="020B0604020202020204" pitchFamily="34" charset="0"/>
                      <a:ea typeface="Calibri" panose="020F0502020204030204" pitchFamily="34" charset="0"/>
                    </a:rPr>
                    <a:t>FFS (n=15,647)</a:t>
                  </a:r>
                  <a:endParaRPr lang="en-US" altLang="en-US" sz="1400" dirty="0">
                    <a:solidFill>
                      <a:srgbClr val="000000"/>
                    </a:solidFill>
                    <a:latin typeface="Arial" charset="0"/>
                    <a:ea typeface="ヒラギノ角ゴ Pro W3" pitchFamily="1" charset="-128"/>
                    <a:cs typeface="Arial"/>
                  </a:endParaRPr>
                </a:p>
                <a:p>
                  <a:pPr defTabSz="914378"/>
                  <a:endParaRPr lang="en-US" altLang="en-US" sz="1400" dirty="0">
                    <a:solidFill>
                      <a:srgbClr val="000000"/>
                    </a:solidFill>
                    <a:latin typeface="Arial" panose="020B0604020202020204" pitchFamily="34" charset="0"/>
                    <a:ea typeface="ヒラギノ角ゴ Pro W3" pitchFamily="1" charset="-128"/>
                    <a:cs typeface="Arial"/>
                  </a:endParaRPr>
                </a:p>
              </p:txBody>
            </p:sp>
            <p:cxnSp>
              <p:nvCxnSpPr>
                <p:cNvPr id="43" name="Connector: Elbow 42">
                  <a:extLst>
                    <a:ext uri="{FF2B5EF4-FFF2-40B4-BE49-F238E27FC236}">
                      <a16:creationId xmlns:a16="http://schemas.microsoft.com/office/drawing/2014/main" id="{07D130AD-3C8E-4EF2-9B0B-8C0D41CE04B1}"/>
                    </a:ext>
                  </a:extLst>
                </p:cNvPr>
                <p:cNvCxnSpPr>
                  <a:cxnSpLocks/>
                  <a:stCxn id="44" idx="2"/>
                  <a:endCxn id="42" idx="0"/>
                </p:cNvCxnSpPr>
                <p:nvPr/>
              </p:nvCxnSpPr>
              <p:spPr>
                <a:xfrm rot="16200000" flipH="1">
                  <a:off x="890065" y="7461268"/>
                  <a:ext cx="961188" cy="54982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Connector: Elbow 35">
                <a:extLst>
                  <a:ext uri="{FF2B5EF4-FFF2-40B4-BE49-F238E27FC236}">
                    <a16:creationId xmlns:a16="http://schemas.microsoft.com/office/drawing/2014/main" id="{A1142B2D-5AAE-459B-A1A9-37FB41805ED6}"/>
                  </a:ext>
                </a:extLst>
              </p:cNvPr>
              <p:cNvCxnSpPr>
                <a:cxnSpLocks/>
                <a:stCxn id="44" idx="2"/>
                <a:endCxn id="41" idx="0"/>
              </p:cNvCxnSpPr>
              <p:nvPr/>
            </p:nvCxnSpPr>
            <p:spPr>
              <a:xfrm rot="5400000">
                <a:off x="362441" y="7483464"/>
                <a:ext cx="961186" cy="50542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EE5784BD-38FF-4C65-8069-76C401097CCD}"/>
                </a:ext>
              </a:extLst>
            </p:cNvPr>
            <p:cNvCxnSpPr/>
            <p:nvPr/>
          </p:nvCxnSpPr>
          <p:spPr bwMode="auto">
            <a:xfrm>
              <a:off x="5372116" y="2088813"/>
              <a:ext cx="3094097" cy="0"/>
            </a:xfrm>
            <a:prstGeom prst="line">
              <a:avLst/>
            </a:prstGeom>
            <a:noFill/>
            <a:ln w="9525" cap="flat" cmpd="sng" algn="ctr">
              <a:solidFill>
                <a:schemeClr val="tx1"/>
              </a:solidFill>
              <a:prstDash val="solid"/>
              <a:round/>
              <a:headEnd type="none" w="med" len="med"/>
              <a:tailEnd type="triangle" w="med" len="med"/>
            </a:ln>
            <a:effectLst/>
          </p:spPr>
        </p:cxnSp>
      </p:grpSp>
      <p:sp>
        <p:nvSpPr>
          <p:cNvPr id="61" name="TextBox 60">
            <a:extLst>
              <a:ext uri="{FF2B5EF4-FFF2-40B4-BE49-F238E27FC236}">
                <a16:creationId xmlns:a16="http://schemas.microsoft.com/office/drawing/2014/main" id="{F7CF3494-B1ED-473F-9356-CFA16375810C}"/>
              </a:ext>
            </a:extLst>
          </p:cNvPr>
          <p:cNvSpPr txBox="1"/>
          <p:nvPr/>
        </p:nvSpPr>
        <p:spPr>
          <a:xfrm>
            <a:off x="7578761" y="6185097"/>
            <a:ext cx="4572000" cy="307777"/>
          </a:xfrm>
          <a:prstGeom prst="rect">
            <a:avLst/>
          </a:prstGeom>
          <a:noFill/>
        </p:spPr>
        <p:txBody>
          <a:bodyPr wrap="square">
            <a:spAutoFit/>
          </a:bodyPr>
          <a:lstStyle/>
          <a:p>
            <a:r>
              <a:rPr lang="en-US" sz="1400" i="1" dirty="0">
                <a:solidFill>
                  <a:srgbClr val="123E57"/>
                </a:solidFill>
                <a:latin typeface="Arial"/>
                <a:cs typeface="Arial"/>
              </a:rPr>
              <a:t>Lines et al., IJMI, 2020</a:t>
            </a:r>
            <a:endParaRPr lang="en-US" sz="1400" dirty="0"/>
          </a:p>
        </p:txBody>
      </p:sp>
    </p:spTree>
    <p:extLst>
      <p:ext uri="{BB962C8B-B14F-4D97-AF65-F5344CB8AC3E}">
        <p14:creationId xmlns:p14="http://schemas.microsoft.com/office/powerpoint/2010/main" val="162989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ED35-9910-4670-8B06-DCFD8EBA82D3}"/>
              </a:ext>
            </a:extLst>
          </p:cNvPr>
          <p:cNvSpPr>
            <a:spLocks noGrp="1"/>
          </p:cNvSpPr>
          <p:nvPr>
            <p:ph type="title"/>
          </p:nvPr>
        </p:nvSpPr>
        <p:spPr>
          <a:xfrm>
            <a:off x="708891" y="209291"/>
            <a:ext cx="10515600" cy="837510"/>
          </a:xfrm>
        </p:spPr>
        <p:txBody>
          <a:bodyPr/>
          <a:lstStyle/>
          <a:p>
            <a:r>
              <a:rPr lang="en-US" sz="3600" dirty="0"/>
              <a:t>Presenters</a:t>
            </a:r>
            <a:endParaRPr lang="en-US" sz="3200" dirty="0"/>
          </a:p>
        </p:txBody>
      </p:sp>
      <p:grpSp>
        <p:nvGrpSpPr>
          <p:cNvPr id="13" name="Group 12">
            <a:extLst>
              <a:ext uri="{FF2B5EF4-FFF2-40B4-BE49-F238E27FC236}">
                <a16:creationId xmlns:a16="http://schemas.microsoft.com/office/drawing/2014/main" id="{20641B3C-17DE-48BC-9364-B51CB5B0AAF7}"/>
              </a:ext>
            </a:extLst>
          </p:cNvPr>
          <p:cNvGrpSpPr/>
          <p:nvPr/>
        </p:nvGrpSpPr>
        <p:grpSpPr>
          <a:xfrm>
            <a:off x="488872" y="1582820"/>
            <a:ext cx="11214256" cy="4325536"/>
            <a:chOff x="656338" y="1582820"/>
            <a:chExt cx="11214256" cy="4325536"/>
          </a:xfrm>
        </p:grpSpPr>
        <p:grpSp>
          <p:nvGrpSpPr>
            <p:cNvPr id="11" name="Group 10">
              <a:extLst>
                <a:ext uri="{FF2B5EF4-FFF2-40B4-BE49-F238E27FC236}">
                  <a16:creationId xmlns:a16="http://schemas.microsoft.com/office/drawing/2014/main" id="{5DCA9ABC-5426-4ECB-B3B5-D260B3049D5E}"/>
                </a:ext>
              </a:extLst>
            </p:cNvPr>
            <p:cNvGrpSpPr/>
            <p:nvPr/>
          </p:nvGrpSpPr>
          <p:grpSpPr>
            <a:xfrm>
              <a:off x="656338" y="1582820"/>
              <a:ext cx="2823539" cy="4325536"/>
              <a:chOff x="656338" y="1587555"/>
              <a:chExt cx="2823539" cy="4325536"/>
            </a:xfrm>
          </p:grpSpPr>
          <p:sp>
            <p:nvSpPr>
              <p:cNvPr id="9" name="TextBox 8">
                <a:extLst>
                  <a:ext uri="{FF2B5EF4-FFF2-40B4-BE49-F238E27FC236}">
                    <a16:creationId xmlns:a16="http://schemas.microsoft.com/office/drawing/2014/main" id="{2F30D3A7-F7D4-46C3-B740-727547119B94}"/>
                  </a:ext>
                </a:extLst>
              </p:cNvPr>
              <p:cNvSpPr txBox="1"/>
              <p:nvPr/>
            </p:nvSpPr>
            <p:spPr>
              <a:xfrm>
                <a:off x="656338" y="4466541"/>
                <a:ext cx="2823539" cy="144655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Michelle Mollica, PhD, MPH, RN, OCN</a:t>
                </a:r>
                <a:endParaRPr lang="en-US" sz="14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Division of Cancer Control and Population Sciences, National Cancer Institute</a:t>
                </a:r>
              </a:p>
              <a:p>
                <a:pPr algn="ctr"/>
                <a:endParaRPr lang="en-US" sz="2400" dirty="0">
                  <a:latin typeface="Arial" panose="020B0604020202020204" pitchFamily="34" charset="0"/>
                  <a:cs typeface="Arial" panose="020B0604020202020204" pitchFamily="34" charset="0"/>
                </a:endParaRPr>
              </a:p>
            </p:txBody>
          </p:sp>
          <p:pic>
            <p:nvPicPr>
              <p:cNvPr id="1026" name="Picture 3">
                <a:extLst>
                  <a:ext uri="{FF2B5EF4-FFF2-40B4-BE49-F238E27FC236}">
                    <a16:creationId xmlns:a16="http://schemas.microsoft.com/office/drawing/2014/main" id="{37C32601-5014-4916-BD70-A6A296B5B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668" y="1587555"/>
                <a:ext cx="1706880" cy="2560320"/>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5" name="Group 4">
              <a:extLst>
                <a:ext uri="{FF2B5EF4-FFF2-40B4-BE49-F238E27FC236}">
                  <a16:creationId xmlns:a16="http://schemas.microsoft.com/office/drawing/2014/main" id="{05612A58-35D5-401B-B91C-9D006B2BDB94}"/>
                </a:ext>
              </a:extLst>
            </p:cNvPr>
            <p:cNvGrpSpPr/>
            <p:nvPr/>
          </p:nvGrpSpPr>
          <p:grpSpPr>
            <a:xfrm>
              <a:off x="9199711" y="1582820"/>
              <a:ext cx="2670883" cy="3921360"/>
              <a:chOff x="3533382" y="2233618"/>
              <a:chExt cx="2670883" cy="3921360"/>
            </a:xfrm>
          </p:grpSpPr>
          <p:sp>
            <p:nvSpPr>
              <p:cNvPr id="12" name="TextBox 11">
                <a:extLst>
                  <a:ext uri="{FF2B5EF4-FFF2-40B4-BE49-F238E27FC236}">
                    <a16:creationId xmlns:a16="http://schemas.microsoft.com/office/drawing/2014/main" id="{C5DA7CA7-3A11-48FA-9575-B0025EAA247F}"/>
                  </a:ext>
                </a:extLst>
              </p:cNvPr>
              <p:cNvSpPr txBox="1"/>
              <p:nvPr/>
            </p:nvSpPr>
            <p:spPr>
              <a:xfrm>
                <a:off x="3533382" y="5074298"/>
                <a:ext cx="2670883" cy="1080680"/>
              </a:xfrm>
              <a:prstGeom prst="rect">
                <a:avLst/>
              </a:prstGeom>
              <a:solidFill>
                <a:schemeClr val="bg1"/>
              </a:solidFill>
            </p:spPr>
            <p:txBody>
              <a:bodyPr wrap="square" rtlCol="0">
                <a:spAutoFit/>
              </a:bodyPr>
              <a:lstStyle/>
              <a:p>
                <a:pPr algn="ctr">
                  <a:lnSpc>
                    <a:spcPct val="105000"/>
                  </a:lnSpc>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Daniel H. Barch, PhD </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Program Manager and Senior Statistical Advisor, RTI International</a:t>
                </a:r>
                <a:endParaRPr lang="en-US" sz="1200" dirty="0">
                  <a:latin typeface="Arial" panose="020B0604020202020204" pitchFamily="34" charset="0"/>
                  <a:ea typeface="Calibri" panose="020F0502020204030204" pitchFamily="34" charset="0"/>
                  <a:cs typeface="Arial" panose="020B0604020202020204" pitchFamily="34" charset="0"/>
                </a:endParaRPr>
              </a:p>
              <a:p>
                <a:pPr algn="ctr">
                  <a:lnSpc>
                    <a:spcPct val="105000"/>
                  </a:lnSpc>
                </a:pP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Lecturer, Tufts University Department of Psychology</a:t>
                </a:r>
                <a:endParaRPr lang="en-US" sz="1200" dirty="0">
                  <a:latin typeface="Arial" panose="020B0604020202020204" pitchFamily="34" charset="0"/>
                  <a:ea typeface="Calibri" panose="020F0502020204030204" pitchFamily="34" charset="0"/>
                  <a:cs typeface="Arial" panose="020B0604020202020204" pitchFamily="34" charset="0"/>
                </a:endParaRPr>
              </a:p>
            </p:txBody>
          </p:sp>
          <p:pic>
            <p:nvPicPr>
              <p:cNvPr id="1027" name="Picture 5">
                <a:extLst>
                  <a:ext uri="{FF2B5EF4-FFF2-40B4-BE49-F238E27FC236}">
                    <a16:creationId xmlns:a16="http://schemas.microsoft.com/office/drawing/2014/main" id="{D3B86DC8-CEC7-4DB3-81C8-A50AC9151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208" y="2233618"/>
                <a:ext cx="1641231" cy="2560320"/>
              </a:xfrm>
              <a:prstGeom prst="rect">
                <a:avLst/>
              </a:prstGeom>
              <a:solidFill>
                <a:srgbClr val="FFFFFF">
                  <a:shade val="85000"/>
                </a:srgbClr>
              </a:solidFill>
              <a:ln w="952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a:extLst>
                <a:ext uri="{FF2B5EF4-FFF2-40B4-BE49-F238E27FC236}">
                  <a16:creationId xmlns:a16="http://schemas.microsoft.com/office/drawing/2014/main" id="{99390CAB-E02B-42FB-A52E-BBEC46397A58}"/>
                </a:ext>
              </a:extLst>
            </p:cNvPr>
            <p:cNvGrpSpPr/>
            <p:nvPr/>
          </p:nvGrpSpPr>
          <p:grpSpPr>
            <a:xfrm>
              <a:off x="6756228" y="1582820"/>
              <a:ext cx="2052196" cy="3590697"/>
              <a:chOff x="9617627" y="1860627"/>
              <a:chExt cx="2052196" cy="3590697"/>
            </a:xfrm>
          </p:grpSpPr>
          <p:sp>
            <p:nvSpPr>
              <p:cNvPr id="10" name="TextBox 9">
                <a:extLst>
                  <a:ext uri="{FF2B5EF4-FFF2-40B4-BE49-F238E27FC236}">
                    <a16:creationId xmlns:a16="http://schemas.microsoft.com/office/drawing/2014/main" id="{E16BF4B3-5EF3-43E0-AEAD-C93A1D9E2328}"/>
                  </a:ext>
                </a:extLst>
              </p:cNvPr>
              <p:cNvSpPr txBox="1"/>
              <p:nvPr/>
            </p:nvSpPr>
            <p:spPr>
              <a:xfrm>
                <a:off x="9682249" y="4774216"/>
                <a:ext cx="1922952" cy="677108"/>
              </a:xfrm>
              <a:prstGeom prst="rect">
                <a:avLst/>
              </a:prstGeom>
              <a:noFill/>
            </p:spPr>
            <p:txBody>
              <a:bodyPr wrap="square" rtlCol="0">
                <a:spAutoFit/>
              </a:bodyPr>
              <a:lstStyle/>
              <a:p>
                <a:pPr algn="ct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Diana Zabala, BS</a:t>
                </a:r>
                <a:b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Project Manager and Analyst, RTI International</a:t>
                </a:r>
                <a:endParaRPr lang="en-US" sz="2400"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55F89741-5E0C-435A-995A-A3D6F33701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71" r="9676"/>
              <a:stretch/>
            </p:blipFill>
            <p:spPr bwMode="auto">
              <a:xfrm>
                <a:off x="9617627" y="1860627"/>
                <a:ext cx="2052196" cy="2560320"/>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7" name="Group 6">
              <a:extLst>
                <a:ext uri="{FF2B5EF4-FFF2-40B4-BE49-F238E27FC236}">
                  <a16:creationId xmlns:a16="http://schemas.microsoft.com/office/drawing/2014/main" id="{ADEA7B54-ABEC-4A40-8B57-C191ED119255}"/>
                </a:ext>
              </a:extLst>
            </p:cNvPr>
            <p:cNvGrpSpPr/>
            <p:nvPr/>
          </p:nvGrpSpPr>
          <p:grpSpPr>
            <a:xfrm>
              <a:off x="3688932" y="1582820"/>
              <a:ext cx="2299911" cy="4110092"/>
              <a:chOff x="6371012" y="1100589"/>
              <a:chExt cx="2299911" cy="4110092"/>
            </a:xfrm>
          </p:grpSpPr>
          <p:sp>
            <p:nvSpPr>
              <p:cNvPr id="15" name="TextBox 14">
                <a:extLst>
                  <a:ext uri="{FF2B5EF4-FFF2-40B4-BE49-F238E27FC236}">
                    <a16:creationId xmlns:a16="http://schemas.microsoft.com/office/drawing/2014/main" id="{16CAC1E1-370D-4BFF-8611-1EAA8025066A}"/>
                  </a:ext>
                </a:extLst>
              </p:cNvPr>
              <p:cNvSpPr txBox="1"/>
              <p:nvPr/>
            </p:nvSpPr>
            <p:spPr>
              <a:xfrm>
                <a:off x="6371012" y="3979575"/>
                <a:ext cx="2299911" cy="1231106"/>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Lisa M. Lines, PhD, MPH</a:t>
                </a:r>
                <a:endParaRPr lang="en-US" sz="14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RTI International, </a:t>
                </a:r>
              </a:p>
              <a:p>
                <a:pPr algn="ctr"/>
                <a:r>
                  <a:rPr lang="en-US" sz="1200" dirty="0">
                    <a:latin typeface="Arial" panose="020B0604020202020204" pitchFamily="34" charset="0"/>
                    <a:cs typeface="Arial" panose="020B0604020202020204" pitchFamily="34" charset="0"/>
                  </a:rPr>
                  <a:t>University of Massachusetts Medical School</a:t>
                </a:r>
              </a:p>
              <a:p>
                <a:endParaRPr lang="en-US" sz="2400" dirty="0">
                  <a:latin typeface="Arial" panose="020B0604020202020204" pitchFamily="34" charset="0"/>
                  <a:cs typeface="Arial" panose="020B0604020202020204" pitchFamily="34" charset="0"/>
                </a:endParaRPr>
              </a:p>
            </p:txBody>
          </p:sp>
          <p:pic>
            <p:nvPicPr>
              <p:cNvPr id="4" name="Picture 3" descr="A person smiling for the camera&#10;&#10;Description automatically generated with low confidence">
                <a:extLst>
                  <a:ext uri="{FF2B5EF4-FFF2-40B4-BE49-F238E27FC236}">
                    <a16:creationId xmlns:a16="http://schemas.microsoft.com/office/drawing/2014/main" id="{793B2908-206D-4E52-88FA-842DA4FCA7B4}"/>
                  </a:ext>
                </a:extLst>
              </p:cNvPr>
              <p:cNvPicPr>
                <a:picLocks noChangeAspect="1"/>
              </p:cNvPicPr>
              <p:nvPr/>
            </p:nvPicPr>
            <p:blipFill rotWithShape="1">
              <a:blip r:embed="rId6"/>
              <a:srcRect l="20126" r="34787"/>
              <a:stretch/>
            </p:blipFill>
            <p:spPr>
              <a:xfrm>
                <a:off x="6494870" y="1100589"/>
                <a:ext cx="2052196" cy="2560320"/>
              </a:xfrm>
              <a:prstGeom prst="rect">
                <a:avLst/>
              </a:prstGeom>
            </p:spPr>
          </p:pic>
        </p:grpSp>
      </p:grpSp>
    </p:spTree>
    <p:extLst>
      <p:ext uri="{BB962C8B-B14F-4D97-AF65-F5344CB8AC3E}">
        <p14:creationId xmlns:p14="http://schemas.microsoft.com/office/powerpoint/2010/main" val="402481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AA08A7-AB4E-46A4-9192-DE273AEFEAD9}"/>
              </a:ext>
            </a:extLst>
          </p:cNvPr>
          <p:cNvSpPr>
            <a:spLocks noGrp="1"/>
          </p:cNvSpPr>
          <p:nvPr>
            <p:ph type="title"/>
          </p:nvPr>
        </p:nvSpPr>
        <p:spPr>
          <a:xfrm>
            <a:off x="838200" y="365126"/>
            <a:ext cx="9006555" cy="837510"/>
          </a:xfrm>
        </p:spPr>
        <p:txBody>
          <a:bodyPr>
            <a:noAutofit/>
          </a:bodyPr>
          <a:lstStyle/>
          <a:p>
            <a:r>
              <a:rPr lang="en-US" dirty="0"/>
              <a:t>Ability of SCIBI-CC Scores to Differentiate 12-month Mortality Risk</a:t>
            </a:r>
          </a:p>
        </p:txBody>
      </p:sp>
      <p:graphicFrame>
        <p:nvGraphicFramePr>
          <p:cNvPr id="4" name="Table 3">
            <a:extLst>
              <a:ext uri="{FF2B5EF4-FFF2-40B4-BE49-F238E27FC236}">
                <a16:creationId xmlns:a16="http://schemas.microsoft.com/office/drawing/2014/main" id="{F057026E-CB7C-425E-B873-C88E8A34DDA5}"/>
              </a:ext>
            </a:extLst>
          </p:cNvPr>
          <p:cNvGraphicFramePr>
            <a:graphicFrameLocks noGrp="1"/>
          </p:cNvGraphicFramePr>
          <p:nvPr>
            <p:extLst>
              <p:ext uri="{D42A27DB-BD31-4B8C-83A1-F6EECF244321}">
                <p14:modId xmlns:p14="http://schemas.microsoft.com/office/powerpoint/2010/main" val="1391203280"/>
              </p:ext>
            </p:extLst>
          </p:nvPr>
        </p:nvGraphicFramePr>
        <p:xfrm>
          <a:off x="838199" y="1269231"/>
          <a:ext cx="10809849" cy="4886328"/>
        </p:xfrm>
        <a:graphic>
          <a:graphicData uri="http://schemas.openxmlformats.org/drawingml/2006/table">
            <a:tbl>
              <a:tblPr firstRow="1">
                <a:tableStyleId>{C4B1156A-380E-4F78-BDF5-A606A8083BF9}</a:tableStyleId>
              </a:tblPr>
              <a:tblGrid>
                <a:gridCol w="4073277">
                  <a:extLst>
                    <a:ext uri="{9D8B030D-6E8A-4147-A177-3AD203B41FA5}">
                      <a16:colId xmlns:a16="http://schemas.microsoft.com/office/drawing/2014/main" val="2970335117"/>
                    </a:ext>
                  </a:extLst>
                </a:gridCol>
                <a:gridCol w="1122762">
                  <a:extLst>
                    <a:ext uri="{9D8B030D-6E8A-4147-A177-3AD203B41FA5}">
                      <a16:colId xmlns:a16="http://schemas.microsoft.com/office/drawing/2014/main" val="3891093733"/>
                    </a:ext>
                  </a:extLst>
                </a:gridCol>
                <a:gridCol w="1122762">
                  <a:extLst>
                    <a:ext uri="{9D8B030D-6E8A-4147-A177-3AD203B41FA5}">
                      <a16:colId xmlns:a16="http://schemas.microsoft.com/office/drawing/2014/main" val="66500276"/>
                    </a:ext>
                  </a:extLst>
                </a:gridCol>
                <a:gridCol w="1122762">
                  <a:extLst>
                    <a:ext uri="{9D8B030D-6E8A-4147-A177-3AD203B41FA5}">
                      <a16:colId xmlns:a16="http://schemas.microsoft.com/office/drawing/2014/main" val="2843822264"/>
                    </a:ext>
                  </a:extLst>
                </a:gridCol>
                <a:gridCol w="1122762">
                  <a:extLst>
                    <a:ext uri="{9D8B030D-6E8A-4147-A177-3AD203B41FA5}">
                      <a16:colId xmlns:a16="http://schemas.microsoft.com/office/drawing/2014/main" val="3987207563"/>
                    </a:ext>
                  </a:extLst>
                </a:gridCol>
                <a:gridCol w="1122762">
                  <a:extLst>
                    <a:ext uri="{9D8B030D-6E8A-4147-A177-3AD203B41FA5}">
                      <a16:colId xmlns:a16="http://schemas.microsoft.com/office/drawing/2014/main" val="488189582"/>
                    </a:ext>
                  </a:extLst>
                </a:gridCol>
                <a:gridCol w="1122762">
                  <a:extLst>
                    <a:ext uri="{9D8B030D-6E8A-4147-A177-3AD203B41FA5}">
                      <a16:colId xmlns:a16="http://schemas.microsoft.com/office/drawing/2014/main" val="3026776326"/>
                    </a:ext>
                  </a:extLst>
                </a:gridCol>
              </a:tblGrid>
              <a:tr h="610791">
                <a:tc rowSpan="3">
                  <a:txBody>
                    <a:bodyPr/>
                    <a:lstStyle/>
                    <a:p>
                      <a:pPr algn="l" fontAlgn="ctr"/>
                      <a:r>
                        <a:rPr lang="en-US" sz="1400" b="0" u="none" strike="noStrike" dirty="0">
                          <a:solidFill>
                            <a:schemeClr val="bg1"/>
                          </a:solidFill>
                          <a:effectLst/>
                          <a:latin typeface="Arial" panose="020B0604020202020204" pitchFamily="34" charset="0"/>
                          <a:cs typeface="Arial" panose="020B0604020202020204" pitchFamily="34" charset="0"/>
                        </a:rPr>
                        <a:t> </a:t>
                      </a:r>
                    </a:p>
                    <a:p>
                      <a:pPr algn="l" fontAlgn="ctr"/>
                      <a:r>
                        <a:rPr lang="en-US" sz="1400" b="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gridSpan="4">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People with cancer in SEER</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People without cancer in SEER</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rowSpan="2" hMerge="1">
                  <a:txBody>
                    <a:bodyPr/>
                    <a:lstStyle/>
                    <a:p>
                      <a:endParaRPr lang="en-US"/>
                    </a:p>
                  </a:txBody>
                  <a:tcPr/>
                </a:tc>
                <a:extLst>
                  <a:ext uri="{0D108BD9-81ED-4DB2-BD59-A6C34878D82A}">
                    <a16:rowId xmlns:a16="http://schemas.microsoft.com/office/drawing/2014/main" val="2584204130"/>
                  </a:ext>
                </a:extLst>
              </a:tr>
              <a:tr h="610791">
                <a:tc vMerge="1">
                  <a:txBody>
                    <a:bodyPr/>
                    <a:lstStyle/>
                    <a:p>
                      <a:pPr algn="l" fontAlgn="b"/>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5715" marR="5715" marT="5715" marB="0" anchor="b">
                    <a:solidFill>
                      <a:schemeClr val="accent3"/>
                    </a:solidFill>
                  </a:tcPr>
                </a:tc>
                <a:tc gridSpan="2">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Surveyed pre-diagnosis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hMerge="1">
                  <a:txBody>
                    <a:bodyPr/>
                    <a:lstStyle/>
                    <a:p>
                      <a:endParaRPr lang="en-US"/>
                    </a:p>
                  </a:txBody>
                  <a:tcPr/>
                </a:tc>
                <a:tc gridSpan="2">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Surveyed post-diagnosis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441661632"/>
                  </a:ext>
                </a:extLst>
              </a:tr>
              <a:tr h="610791">
                <a:tc vMerge="1">
                  <a:txBody>
                    <a:bodyPr/>
                    <a:lstStyle/>
                    <a:p>
                      <a:pPr algn="l" fontAlgn="ctr"/>
                      <a:r>
                        <a:rPr lang="en-US" sz="1400" b="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5715" marR="5715" marT="5715" marB="0" anchor="ctr">
                    <a:solidFill>
                      <a:schemeClr val="accent3"/>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MA</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FFS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MA</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FFS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MA</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FFS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extLst>
                  <a:ext uri="{0D108BD9-81ED-4DB2-BD59-A6C34878D82A}">
                    <a16:rowId xmlns:a16="http://schemas.microsoft.com/office/drawing/2014/main" val="1717770551"/>
                  </a:ext>
                </a:extLst>
              </a:tr>
              <a:tr h="610791">
                <a:tc>
                  <a:txBody>
                    <a:bodyPr/>
                    <a:lstStyle/>
                    <a:p>
                      <a:pPr algn="l" fontAlgn="ctr"/>
                      <a:r>
                        <a:rPr lang="en-US" sz="1400" b="1" u="none" strike="noStrike" dirty="0">
                          <a:solidFill>
                            <a:schemeClr val="tx1"/>
                          </a:solidFill>
                          <a:effectLst/>
                          <a:latin typeface="Arial" panose="020B0604020202020204" pitchFamily="34" charset="0"/>
                          <a:cs typeface="Arial" panose="020B0604020202020204" pitchFamily="34" charset="0"/>
                        </a:rPr>
                        <a:t>    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16,222</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15,647</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42,834</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42,032</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216,794</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191,400</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702882"/>
                  </a:ext>
                </a:extLst>
              </a:tr>
              <a:tr h="610791">
                <a:tc>
                  <a:txBody>
                    <a:bodyPr/>
                    <a:lstStyle/>
                    <a:p>
                      <a:pPr marL="457200" indent="-457200" algn="l" fontAlgn="ctr"/>
                      <a:r>
                        <a:rPr lang="en-US" sz="1400" b="0" u="none" strike="noStrike" dirty="0">
                          <a:solidFill>
                            <a:srgbClr val="000000"/>
                          </a:solidFill>
                          <a:effectLst/>
                          <a:latin typeface="Arial" panose="020B0604020202020204" pitchFamily="34" charset="0"/>
                          <a:cs typeface="Arial" panose="020B0604020202020204" pitchFamily="34" charset="0"/>
                        </a:rPr>
                        <a:t>    Percent who died within 12 months of survey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352472"/>
                  </a:ext>
                </a:extLst>
              </a:tr>
              <a:tr h="610791">
                <a:tc>
                  <a:txBody>
                    <a:bodyPr/>
                    <a:lstStyle/>
                    <a:p>
                      <a:pPr lvl="1" algn="l" fontAlgn="ctr"/>
                      <a:r>
                        <a:rPr lang="en-US" sz="1400" u="none" strike="noStrike" dirty="0">
                          <a:effectLst/>
                          <a:latin typeface="Arial" panose="020B0604020202020204" pitchFamily="34" charset="0"/>
                          <a:cs typeface="Arial" panose="020B0604020202020204" pitchFamily="34" charset="0"/>
                        </a:rPr>
                        <a:t>Percent who died in bottom 25th percentile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744615"/>
                  </a:ext>
                </a:extLst>
              </a:tr>
              <a:tr h="610791">
                <a:tc>
                  <a:txBody>
                    <a:bodyPr/>
                    <a:lstStyle/>
                    <a:p>
                      <a:pPr lvl="1" algn="l" fontAlgn="ctr"/>
                      <a:r>
                        <a:rPr lang="en-US" sz="1400" u="none" strike="noStrike" dirty="0">
                          <a:effectLst/>
                          <a:latin typeface="Arial" panose="020B0604020202020204" pitchFamily="34" charset="0"/>
                          <a:cs typeface="Arial" panose="020B0604020202020204" pitchFamily="34" charset="0"/>
                        </a:rPr>
                        <a:t>Percent who died in 99th percentile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u="none" strike="noStrike" dirty="0">
                          <a:effectLst/>
                          <a:latin typeface="Arial" panose="020B0604020202020204" pitchFamily="34" charset="0"/>
                          <a:cs typeface="Arial" panose="020B0604020202020204" pitchFamily="34" charset="0"/>
                        </a:rPr>
                        <a:t>95%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u="none" strike="noStrike" dirty="0">
                          <a:effectLst/>
                          <a:latin typeface="Arial" panose="020B0604020202020204" pitchFamily="34" charset="0"/>
                          <a:cs typeface="Arial" panose="020B0604020202020204" pitchFamily="34" charset="0"/>
                        </a:rPr>
                        <a:t>99%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u="none" strike="noStrike" dirty="0">
                          <a:effectLst/>
                          <a:latin typeface="Arial" panose="020B0604020202020204" pitchFamily="34" charset="0"/>
                          <a:cs typeface="Arial" panose="020B0604020202020204" pitchFamily="34" charset="0"/>
                        </a:rPr>
                        <a:t>96%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u="none" strike="noStrike" dirty="0">
                          <a:effectLst/>
                          <a:latin typeface="Arial" panose="020B0604020202020204" pitchFamily="34" charset="0"/>
                          <a:cs typeface="Arial" panose="020B0604020202020204" pitchFamily="34" charset="0"/>
                        </a:rPr>
                        <a:t>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Arial" panose="020B0604020202020204" pitchFamily="34" charset="0"/>
                          <a:cs typeface="Arial" panose="020B0604020202020204" pitchFamily="34" charset="0"/>
                        </a:rPr>
                        <a:t>98%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u="none" strike="noStrike" dirty="0">
                          <a:effectLst/>
                          <a:latin typeface="Arial" panose="020B0604020202020204" pitchFamily="34" charset="0"/>
                          <a:cs typeface="Arial" panose="020B0604020202020204" pitchFamily="34" charset="0"/>
                        </a:rPr>
                        <a:t>97%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209476"/>
                  </a:ext>
                </a:extLst>
              </a:tr>
              <a:tr h="610791">
                <a:tc>
                  <a:txBody>
                    <a:bodyPr/>
                    <a:lstStyle/>
                    <a:p>
                      <a:pPr algn="l" fontAlgn="ctr"/>
                      <a:r>
                        <a:rPr lang="en-US" sz="1400" b="0" u="none" strike="noStrike" dirty="0">
                          <a:solidFill>
                            <a:srgbClr val="000000"/>
                          </a:solidFill>
                          <a:effectLst/>
                          <a:latin typeface="Arial" panose="020B0604020202020204" pitchFamily="34" charset="0"/>
                          <a:cs typeface="Arial" panose="020B0604020202020204" pitchFamily="34" charset="0"/>
                        </a:rPr>
                        <a:t>    Error rate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37%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11%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23%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854162"/>
                  </a:ext>
                </a:extLst>
              </a:tr>
            </a:tbl>
          </a:graphicData>
        </a:graphic>
      </p:graphicFrame>
      <p:sp>
        <p:nvSpPr>
          <p:cNvPr id="5" name="TextBox 4">
            <a:extLst>
              <a:ext uri="{FF2B5EF4-FFF2-40B4-BE49-F238E27FC236}">
                <a16:creationId xmlns:a16="http://schemas.microsoft.com/office/drawing/2014/main" id="{8AF45B52-9D90-4B13-AD11-1F79D0A79653}"/>
              </a:ext>
            </a:extLst>
          </p:cNvPr>
          <p:cNvSpPr txBox="1"/>
          <p:nvPr/>
        </p:nvSpPr>
        <p:spPr>
          <a:xfrm>
            <a:off x="838199" y="6338985"/>
            <a:ext cx="4572000" cy="307777"/>
          </a:xfrm>
          <a:prstGeom prst="rect">
            <a:avLst/>
          </a:prstGeom>
          <a:noFill/>
        </p:spPr>
        <p:txBody>
          <a:bodyPr wrap="square">
            <a:spAutoFit/>
          </a:bodyPr>
          <a:lstStyle/>
          <a:p>
            <a:r>
              <a:rPr lang="en-US" sz="1400" i="1" dirty="0">
                <a:solidFill>
                  <a:srgbClr val="123E57"/>
                </a:solidFill>
                <a:latin typeface="Arial"/>
                <a:cs typeface="Arial"/>
              </a:rPr>
              <a:t>Lines et al., IJMI, 2020</a:t>
            </a:r>
            <a:endParaRPr lang="en-US" sz="1400" dirty="0"/>
          </a:p>
        </p:txBody>
      </p:sp>
      <p:sp>
        <p:nvSpPr>
          <p:cNvPr id="7" name="TextBox 6">
            <a:extLst>
              <a:ext uri="{FF2B5EF4-FFF2-40B4-BE49-F238E27FC236}">
                <a16:creationId xmlns:a16="http://schemas.microsoft.com/office/drawing/2014/main" id="{7BA26E7C-E7AF-4DA0-BD80-D149A24DF34F}"/>
              </a:ext>
            </a:extLst>
          </p:cNvPr>
          <p:cNvSpPr txBox="1"/>
          <p:nvPr/>
        </p:nvSpPr>
        <p:spPr>
          <a:xfrm>
            <a:off x="4885989" y="6273079"/>
            <a:ext cx="2420021" cy="369332"/>
          </a:xfrm>
          <a:prstGeom prst="rect">
            <a:avLst/>
          </a:prstGeom>
          <a:noFill/>
        </p:spPr>
        <p:txBody>
          <a:bodyPr wrap="none" rtlCol="0">
            <a:spAutoFit/>
          </a:bodyPr>
          <a:lstStyle/>
          <a:p>
            <a:r>
              <a:rPr lang="en-US" dirty="0"/>
              <a:t>Overall error rate = 20%</a:t>
            </a:r>
          </a:p>
        </p:txBody>
      </p:sp>
    </p:spTree>
    <p:extLst>
      <p:ext uri="{BB962C8B-B14F-4D97-AF65-F5344CB8AC3E}">
        <p14:creationId xmlns:p14="http://schemas.microsoft.com/office/powerpoint/2010/main" val="123960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AA08A7-AB4E-46A4-9192-DE273AEFEAD9}"/>
              </a:ext>
            </a:extLst>
          </p:cNvPr>
          <p:cNvSpPr>
            <a:spLocks noGrp="1"/>
          </p:cNvSpPr>
          <p:nvPr>
            <p:ph type="title"/>
          </p:nvPr>
        </p:nvSpPr>
        <p:spPr>
          <a:xfrm>
            <a:off x="838200" y="365126"/>
            <a:ext cx="9006555" cy="837510"/>
          </a:xfrm>
        </p:spPr>
        <p:txBody>
          <a:bodyPr>
            <a:noAutofit/>
          </a:bodyPr>
          <a:lstStyle/>
          <a:p>
            <a:r>
              <a:rPr lang="en-US" dirty="0"/>
              <a:t>Ability of SCIBI-CB Scores to Differentiate 12-month Mortality Risk</a:t>
            </a:r>
          </a:p>
        </p:txBody>
      </p:sp>
      <p:graphicFrame>
        <p:nvGraphicFramePr>
          <p:cNvPr id="4" name="Table 3">
            <a:extLst>
              <a:ext uri="{FF2B5EF4-FFF2-40B4-BE49-F238E27FC236}">
                <a16:creationId xmlns:a16="http://schemas.microsoft.com/office/drawing/2014/main" id="{F057026E-CB7C-425E-B873-C88E8A34DDA5}"/>
              </a:ext>
            </a:extLst>
          </p:cNvPr>
          <p:cNvGraphicFramePr>
            <a:graphicFrameLocks noGrp="1"/>
          </p:cNvGraphicFramePr>
          <p:nvPr>
            <p:extLst>
              <p:ext uri="{D42A27DB-BD31-4B8C-83A1-F6EECF244321}">
                <p14:modId xmlns:p14="http://schemas.microsoft.com/office/powerpoint/2010/main" val="1931011758"/>
              </p:ext>
            </p:extLst>
          </p:nvPr>
        </p:nvGraphicFramePr>
        <p:xfrm>
          <a:off x="838200" y="1401625"/>
          <a:ext cx="10515599" cy="4702632"/>
        </p:xfrm>
        <a:graphic>
          <a:graphicData uri="http://schemas.openxmlformats.org/drawingml/2006/table">
            <a:tbl>
              <a:tblPr>
                <a:tableStyleId>{C4B1156A-380E-4F78-BDF5-A606A8083BF9}</a:tableStyleId>
              </a:tblPr>
              <a:tblGrid>
                <a:gridCol w="5219699">
                  <a:extLst>
                    <a:ext uri="{9D8B030D-6E8A-4147-A177-3AD203B41FA5}">
                      <a16:colId xmlns:a16="http://schemas.microsoft.com/office/drawing/2014/main" val="2970335117"/>
                    </a:ext>
                  </a:extLst>
                </a:gridCol>
                <a:gridCol w="1323975">
                  <a:extLst>
                    <a:ext uri="{9D8B030D-6E8A-4147-A177-3AD203B41FA5}">
                      <a16:colId xmlns:a16="http://schemas.microsoft.com/office/drawing/2014/main" val="3891093733"/>
                    </a:ext>
                  </a:extLst>
                </a:gridCol>
                <a:gridCol w="1323975">
                  <a:extLst>
                    <a:ext uri="{9D8B030D-6E8A-4147-A177-3AD203B41FA5}">
                      <a16:colId xmlns:a16="http://schemas.microsoft.com/office/drawing/2014/main" val="66500276"/>
                    </a:ext>
                  </a:extLst>
                </a:gridCol>
                <a:gridCol w="1323975">
                  <a:extLst>
                    <a:ext uri="{9D8B030D-6E8A-4147-A177-3AD203B41FA5}">
                      <a16:colId xmlns:a16="http://schemas.microsoft.com/office/drawing/2014/main" val="2843822264"/>
                    </a:ext>
                  </a:extLst>
                </a:gridCol>
                <a:gridCol w="1323975">
                  <a:extLst>
                    <a:ext uri="{9D8B030D-6E8A-4147-A177-3AD203B41FA5}">
                      <a16:colId xmlns:a16="http://schemas.microsoft.com/office/drawing/2014/main" val="3987207563"/>
                    </a:ext>
                  </a:extLst>
                </a:gridCol>
              </a:tblGrid>
              <a:tr h="587829">
                <a:tc rowSpan="3">
                  <a:txBody>
                    <a:bodyPr/>
                    <a:lstStyle/>
                    <a:p>
                      <a:pPr algn="l" fontAlgn="ctr"/>
                      <a:r>
                        <a:rPr lang="en-US" sz="1400" b="0" u="none" strike="noStrike" dirty="0">
                          <a:solidFill>
                            <a:schemeClr val="tx1"/>
                          </a:solidFill>
                          <a:effectLst/>
                          <a:latin typeface="Arial" panose="020B0604020202020204" pitchFamily="34" charset="0"/>
                          <a:cs typeface="Arial" panose="020B0604020202020204" pitchFamily="34" charset="0"/>
                        </a:rPr>
                        <a:t> </a:t>
                      </a:r>
                    </a:p>
                    <a:p>
                      <a:pPr algn="l" fontAlgn="ctr"/>
                      <a:r>
                        <a:rPr lang="en-US" sz="1400" b="0" u="none" strike="noStrike" dirty="0">
                          <a:solidFill>
                            <a:schemeClr val="tx1"/>
                          </a:solidFill>
                          <a:effectLst/>
                          <a:latin typeface="Arial" panose="020B0604020202020204" pitchFamily="34" charset="0"/>
                          <a:cs typeface="Arial" panose="020B0604020202020204" pitchFamily="34" charset="0"/>
                        </a:rPr>
                        <a:t>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gridSpan="4">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People with cancer in SEER</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4204130"/>
                  </a:ext>
                </a:extLst>
              </a:tr>
              <a:tr h="587829">
                <a:tc vMerge="1">
                  <a:txBody>
                    <a:bodyPr/>
                    <a:lstStyle/>
                    <a:p>
                      <a:pPr algn="l" fontAlgn="b"/>
                      <a:endParaRPr lang="en-US" sz="1400" b="0" i="0" u="none" strike="noStrike" dirty="0">
                        <a:solidFill>
                          <a:schemeClr val="bg1"/>
                        </a:solidFill>
                        <a:effectLst/>
                        <a:latin typeface="Calibri" panose="020F0502020204030204" pitchFamily="34" charset="0"/>
                        <a:cs typeface="Calibri" panose="020F0502020204030204" pitchFamily="34" charset="0"/>
                      </a:endParaRP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314C"/>
                    </a:solidFill>
                  </a:tcPr>
                </a:tc>
                <a:tc gridSpan="2">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Surveyed pre-diagnosis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hMerge="1">
                  <a:txBody>
                    <a:bodyPr/>
                    <a:lstStyle/>
                    <a:p>
                      <a:endParaRPr lang="en-US"/>
                    </a:p>
                  </a:txBody>
                  <a:tcPr/>
                </a:tc>
                <a:tc gridSpan="2">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Surveyed post-diagnosis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hMerge="1">
                  <a:txBody>
                    <a:bodyPr/>
                    <a:lstStyle/>
                    <a:p>
                      <a:endParaRPr lang="en-US"/>
                    </a:p>
                  </a:txBody>
                  <a:tcPr/>
                </a:tc>
                <a:extLst>
                  <a:ext uri="{0D108BD9-81ED-4DB2-BD59-A6C34878D82A}">
                    <a16:rowId xmlns:a16="http://schemas.microsoft.com/office/drawing/2014/main" val="2441661632"/>
                  </a:ext>
                </a:extLst>
              </a:tr>
              <a:tr h="587829">
                <a:tc vMerge="1">
                  <a:txBody>
                    <a:bodyPr/>
                    <a:lstStyle/>
                    <a:p>
                      <a:pPr algn="l" fontAlgn="ctr"/>
                      <a:r>
                        <a:rPr lang="en-US" sz="1400" b="0" u="none" strike="noStrike" dirty="0">
                          <a:solidFill>
                            <a:schemeClr val="bg1"/>
                          </a:solidFill>
                          <a:effectLst/>
                        </a:rPr>
                        <a:t> </a:t>
                      </a:r>
                      <a:endParaRPr lang="en-US" sz="1400" b="0" i="0" u="none" strike="noStrike" dirty="0">
                        <a:solidFill>
                          <a:schemeClr val="bg1"/>
                        </a:solidFill>
                        <a:effectLst/>
                        <a:latin typeface="Calibri" panose="020F0502020204030204" pitchFamily="34" charset="0"/>
                        <a:cs typeface="Calibri" panose="020F050202020403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314C"/>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MA</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FFS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MA</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FFS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0EA"/>
                    </a:solidFill>
                  </a:tcPr>
                </a:tc>
                <a:extLst>
                  <a:ext uri="{0D108BD9-81ED-4DB2-BD59-A6C34878D82A}">
                    <a16:rowId xmlns:a16="http://schemas.microsoft.com/office/drawing/2014/main" val="1717770551"/>
                  </a:ext>
                </a:extLst>
              </a:tr>
              <a:tr h="587829">
                <a:tc>
                  <a:txBody>
                    <a:bodyPr/>
                    <a:lstStyle/>
                    <a:p>
                      <a:pPr algn="l" fontAlgn="ctr"/>
                      <a:r>
                        <a:rPr lang="en-US" sz="1400" b="1" u="none" strike="noStrike" dirty="0">
                          <a:solidFill>
                            <a:schemeClr val="tx1"/>
                          </a:solidFill>
                          <a:effectLst/>
                          <a:latin typeface="Arial" panose="020B0604020202020204" pitchFamily="34" charset="0"/>
                          <a:cs typeface="Arial" panose="020B0604020202020204" pitchFamily="34" charset="0"/>
                        </a:rPr>
                        <a:t>    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16,222</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15,647</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42,834</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1" u="none" strike="noStrike" dirty="0">
                          <a:solidFill>
                            <a:schemeClr val="tx1"/>
                          </a:solidFill>
                          <a:effectLst/>
                          <a:latin typeface="Arial" panose="020B0604020202020204" pitchFamily="34" charset="0"/>
                          <a:cs typeface="Arial" panose="020B0604020202020204" pitchFamily="34" charset="0"/>
                        </a:rPr>
                        <a:t>42,032</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702882"/>
                  </a:ext>
                </a:extLst>
              </a:tr>
              <a:tr h="587829">
                <a:tc>
                  <a:txBody>
                    <a:bodyPr/>
                    <a:lstStyle/>
                    <a:p>
                      <a:pPr algn="l" fontAlgn="ctr"/>
                      <a:r>
                        <a:rPr lang="en-US" sz="1400" b="0" u="none" strike="noStrike" dirty="0">
                          <a:solidFill>
                            <a:srgbClr val="000000"/>
                          </a:solidFill>
                          <a:effectLst/>
                          <a:latin typeface="Arial" panose="020B0604020202020204" pitchFamily="34" charset="0"/>
                          <a:cs typeface="Arial" panose="020B0604020202020204" pitchFamily="34" charset="0"/>
                        </a:rPr>
                        <a:t>    Percent who died within 12 months of survey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400" b="0" u="none" strike="noStrike" dirty="0">
                          <a:solidFill>
                            <a:srgbClr val="000000"/>
                          </a:solidFill>
                          <a:effectLst/>
                          <a:latin typeface="Arial" panose="020B0604020202020204" pitchFamily="34" charset="0"/>
                          <a:cs typeface="Arial" panose="020B0604020202020204" pitchFamily="34" charset="0"/>
                        </a:rPr>
                        <a: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352472"/>
                  </a:ext>
                </a:extLst>
              </a:tr>
              <a:tr h="587829">
                <a:tc>
                  <a:txBody>
                    <a:bodyPr/>
                    <a:lstStyle/>
                    <a:p>
                      <a:pPr lvl="1" algn="l" fontAlgn="ctr"/>
                      <a:r>
                        <a:rPr lang="en-US" sz="1400" u="none" strike="noStrike" dirty="0">
                          <a:effectLst/>
                          <a:latin typeface="Arial" panose="020B0604020202020204" pitchFamily="34" charset="0"/>
                          <a:cs typeface="Arial" panose="020B0604020202020204" pitchFamily="34" charset="0"/>
                        </a:rPr>
                        <a:t>Percent who died in bottom 25th percentile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744615"/>
                  </a:ext>
                </a:extLst>
              </a:tr>
              <a:tr h="587829">
                <a:tc>
                  <a:txBody>
                    <a:bodyPr/>
                    <a:lstStyle/>
                    <a:p>
                      <a:pPr lvl="1" algn="l" fontAlgn="ctr"/>
                      <a:r>
                        <a:rPr lang="en-US" sz="1400" u="none" strike="noStrike" dirty="0">
                          <a:effectLst/>
                          <a:latin typeface="Arial" panose="020B0604020202020204" pitchFamily="34" charset="0"/>
                          <a:cs typeface="Arial" panose="020B0604020202020204" pitchFamily="34" charset="0"/>
                        </a:rPr>
                        <a:t>Percent who died in 99th percentile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83%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38%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84%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209476"/>
                  </a:ext>
                </a:extLst>
              </a:tr>
              <a:tr h="587829">
                <a:tc>
                  <a:txBody>
                    <a:bodyPr/>
                    <a:lstStyle/>
                    <a:p>
                      <a:pPr algn="l" fontAlgn="ctr"/>
                      <a:r>
                        <a:rPr lang="en-US" sz="1400" b="0" u="none" strike="noStrike" dirty="0">
                          <a:solidFill>
                            <a:srgbClr val="000000"/>
                          </a:solidFill>
                          <a:effectLst/>
                          <a:latin typeface="Arial" panose="020B0604020202020204" pitchFamily="34" charset="0"/>
                          <a:cs typeface="Arial" panose="020B0604020202020204" pitchFamily="34" charset="0"/>
                        </a:rPr>
                        <a:t>    Error rate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43%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11%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29%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u="none" strike="noStrike" dirty="0">
                          <a:solidFill>
                            <a:srgbClr val="000000"/>
                          </a:solidFill>
                          <a:effectLst/>
                          <a:latin typeface="Arial" panose="020B0604020202020204" pitchFamily="34" charset="0"/>
                          <a:cs typeface="Arial" panose="020B0604020202020204" pitchFamily="34" charset="0"/>
                        </a:rPr>
                        <a: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854162"/>
                  </a:ext>
                </a:extLst>
              </a:tr>
            </a:tbl>
          </a:graphicData>
        </a:graphic>
      </p:graphicFrame>
      <p:sp>
        <p:nvSpPr>
          <p:cNvPr id="3" name="TextBox 2">
            <a:extLst>
              <a:ext uri="{FF2B5EF4-FFF2-40B4-BE49-F238E27FC236}">
                <a16:creationId xmlns:a16="http://schemas.microsoft.com/office/drawing/2014/main" id="{A30F7ECD-31F2-4A72-A179-1AE73505D16B}"/>
              </a:ext>
            </a:extLst>
          </p:cNvPr>
          <p:cNvSpPr txBox="1"/>
          <p:nvPr/>
        </p:nvSpPr>
        <p:spPr>
          <a:xfrm>
            <a:off x="6095999" y="6114603"/>
            <a:ext cx="2420021" cy="369332"/>
          </a:xfrm>
          <a:prstGeom prst="rect">
            <a:avLst/>
          </a:prstGeom>
          <a:noFill/>
        </p:spPr>
        <p:txBody>
          <a:bodyPr wrap="none" rtlCol="0">
            <a:spAutoFit/>
          </a:bodyPr>
          <a:lstStyle/>
          <a:p>
            <a:r>
              <a:rPr lang="en-US" dirty="0"/>
              <a:t>Overall error rate = 23%</a:t>
            </a:r>
          </a:p>
        </p:txBody>
      </p:sp>
    </p:spTree>
    <p:extLst>
      <p:ext uri="{BB962C8B-B14F-4D97-AF65-F5344CB8AC3E}">
        <p14:creationId xmlns:p14="http://schemas.microsoft.com/office/powerpoint/2010/main" val="123898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AA08A7-AB4E-46A4-9192-DE273AEFEAD9}"/>
              </a:ext>
            </a:extLst>
          </p:cNvPr>
          <p:cNvSpPr>
            <a:spLocks noGrp="1"/>
          </p:cNvSpPr>
          <p:nvPr>
            <p:ph type="title"/>
          </p:nvPr>
        </p:nvSpPr>
        <p:spPr/>
        <p:txBody>
          <a:bodyPr>
            <a:noAutofit/>
          </a:bodyPr>
          <a:lstStyle/>
          <a:p>
            <a:r>
              <a:rPr lang="en-US" dirty="0"/>
              <a:t>Mortality by SCIBI-CC percentile by group</a:t>
            </a:r>
          </a:p>
        </p:txBody>
      </p:sp>
      <p:graphicFrame>
        <p:nvGraphicFramePr>
          <p:cNvPr id="8" name="Chart 7">
            <a:extLst>
              <a:ext uri="{FF2B5EF4-FFF2-40B4-BE49-F238E27FC236}">
                <a16:creationId xmlns:a16="http://schemas.microsoft.com/office/drawing/2014/main" id="{8B3DC16C-EF46-46F7-AA6F-525817B52F91}"/>
              </a:ext>
            </a:extLst>
          </p:cNvPr>
          <p:cNvGraphicFramePr>
            <a:graphicFrameLocks noGrp="1"/>
          </p:cNvGraphicFramePr>
          <p:nvPr>
            <p:extLst>
              <p:ext uri="{D42A27DB-BD31-4B8C-83A1-F6EECF244321}">
                <p14:modId xmlns:p14="http://schemas.microsoft.com/office/powerpoint/2010/main" val="1027598389"/>
              </p:ext>
            </p:extLst>
          </p:nvPr>
        </p:nvGraphicFramePr>
        <p:xfrm>
          <a:off x="838200" y="1434905"/>
          <a:ext cx="10598834" cy="5057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091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4C13-94D2-4DF5-91B2-F82E381CF305}"/>
              </a:ext>
            </a:extLst>
          </p:cNvPr>
          <p:cNvSpPr>
            <a:spLocks noGrp="1"/>
          </p:cNvSpPr>
          <p:nvPr>
            <p:ph type="title"/>
          </p:nvPr>
        </p:nvSpPr>
        <p:spPr/>
        <p:txBody>
          <a:bodyPr/>
          <a:lstStyle/>
          <a:p>
            <a:r>
              <a:rPr lang="en-US" dirty="0"/>
              <a:t>Caveats and limitations</a:t>
            </a:r>
          </a:p>
        </p:txBody>
      </p:sp>
      <p:sp>
        <p:nvSpPr>
          <p:cNvPr id="4" name="Content Placeholder 3">
            <a:extLst>
              <a:ext uri="{FF2B5EF4-FFF2-40B4-BE49-F238E27FC236}">
                <a16:creationId xmlns:a16="http://schemas.microsoft.com/office/drawing/2014/main" id="{3EE15D4D-3D8E-430D-9E2D-D377BB69F655}"/>
              </a:ext>
            </a:extLst>
          </p:cNvPr>
          <p:cNvSpPr>
            <a:spLocks noGrp="1"/>
          </p:cNvSpPr>
          <p:nvPr>
            <p:ph idx="1"/>
          </p:nvPr>
        </p:nvSpPr>
        <p:spPr/>
        <p:txBody>
          <a:bodyPr>
            <a:normAutofit/>
          </a:bodyPr>
          <a:lstStyle/>
          <a:p>
            <a:r>
              <a:rPr lang="en-US" sz="2400" dirty="0"/>
              <a:t>Medicare CAHPS has relatively low response rates (&lt;50%)</a:t>
            </a:r>
          </a:p>
          <a:p>
            <a:endParaRPr lang="en-US" sz="2400" dirty="0"/>
          </a:p>
          <a:p>
            <a:r>
              <a:rPr lang="en-US" sz="2400" dirty="0"/>
              <a:t>Some predictors have high rates of missing data</a:t>
            </a:r>
          </a:p>
          <a:p>
            <a:endParaRPr lang="en-US" sz="2400" dirty="0"/>
          </a:p>
          <a:p>
            <a:r>
              <a:rPr lang="en-US" sz="2400" dirty="0"/>
              <a:t>Several aspects of illness burden are controlled for in case-mix adjustment (age, proxy, GHS, MHS)</a:t>
            </a:r>
          </a:p>
          <a:p>
            <a:endParaRPr lang="en-US" sz="2400" dirty="0"/>
          </a:p>
          <a:p>
            <a:r>
              <a:rPr lang="en-US" sz="2400" dirty="0"/>
              <a:t>Error rates higher for MA enrollees</a:t>
            </a:r>
          </a:p>
          <a:p>
            <a:pPr lvl="1"/>
            <a:r>
              <a:rPr lang="en-US" sz="2000" dirty="0"/>
              <a:t>Additional assessment information may help improve accuracy in future</a:t>
            </a:r>
          </a:p>
          <a:p>
            <a:pPr lvl="1"/>
            <a:endParaRPr lang="en-US" sz="1800" dirty="0"/>
          </a:p>
          <a:p>
            <a:endParaRPr lang="en-US" sz="2000" dirty="0"/>
          </a:p>
        </p:txBody>
      </p:sp>
    </p:spTree>
    <p:extLst>
      <p:ext uri="{BB962C8B-B14F-4D97-AF65-F5344CB8AC3E}">
        <p14:creationId xmlns:p14="http://schemas.microsoft.com/office/powerpoint/2010/main" val="1870688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971F-F9F8-4027-8B2C-0CE60F80E4E1}"/>
              </a:ext>
            </a:extLst>
          </p:cNvPr>
          <p:cNvSpPr>
            <a:spLocks noGrp="1"/>
          </p:cNvSpPr>
          <p:nvPr>
            <p:ph type="title"/>
          </p:nvPr>
        </p:nvSpPr>
        <p:spPr/>
        <p:txBody>
          <a:bodyPr/>
          <a:lstStyle/>
          <a:p>
            <a:r>
              <a:rPr lang="en-US" dirty="0"/>
              <a:t>Conclusions</a:t>
            </a:r>
          </a:p>
        </p:txBody>
      </p:sp>
      <p:sp>
        <p:nvSpPr>
          <p:cNvPr id="4" name="Content Placeholder 3">
            <a:extLst>
              <a:ext uri="{FF2B5EF4-FFF2-40B4-BE49-F238E27FC236}">
                <a16:creationId xmlns:a16="http://schemas.microsoft.com/office/drawing/2014/main" id="{153C05E6-A154-403E-A8E6-17DB2A67C55F}"/>
              </a:ext>
            </a:extLst>
          </p:cNvPr>
          <p:cNvSpPr>
            <a:spLocks noGrp="1"/>
          </p:cNvSpPr>
          <p:nvPr>
            <p:ph idx="1"/>
          </p:nvPr>
        </p:nvSpPr>
        <p:spPr/>
        <p:txBody>
          <a:bodyPr>
            <a:normAutofit/>
          </a:bodyPr>
          <a:lstStyle/>
          <a:p>
            <a:r>
              <a:rPr lang="en-US" sz="2400" dirty="0"/>
              <a:t>Among more than 500,000 Medicare beneficiaries, SCIBI scores was relatively accurate as measured by the overall error rate (20-23%)</a:t>
            </a:r>
          </a:p>
          <a:p>
            <a:pPr marL="0" indent="0">
              <a:buNone/>
            </a:pPr>
            <a:endParaRPr lang="en-US" sz="2400" dirty="0"/>
          </a:p>
          <a:p>
            <a:r>
              <a:rPr lang="en-US" sz="2400" dirty="0"/>
              <a:t>Future research needed:</a:t>
            </a:r>
          </a:p>
          <a:p>
            <a:pPr lvl="1"/>
            <a:r>
              <a:rPr lang="en-US" sz="2000" dirty="0"/>
              <a:t>What are associations between site-specific risk indicators and SCIBI scores?</a:t>
            </a:r>
          </a:p>
          <a:p>
            <a:pPr lvl="1"/>
            <a:r>
              <a:rPr lang="en-US" sz="2000" dirty="0"/>
              <a:t>What additional power can be added if we include indicators from OASIS and MDS?</a:t>
            </a:r>
          </a:p>
        </p:txBody>
      </p:sp>
    </p:spTree>
    <p:extLst>
      <p:ext uri="{BB962C8B-B14F-4D97-AF65-F5344CB8AC3E}">
        <p14:creationId xmlns:p14="http://schemas.microsoft.com/office/powerpoint/2010/main" val="130544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B5F6-AA0A-49BC-A7F9-686EBDD71605}"/>
              </a:ext>
            </a:extLst>
          </p:cNvPr>
          <p:cNvSpPr>
            <a:spLocks noGrp="1"/>
          </p:cNvSpPr>
          <p:nvPr>
            <p:ph type="title"/>
          </p:nvPr>
        </p:nvSpPr>
        <p:spPr/>
        <p:txBody>
          <a:bodyPr/>
          <a:lstStyle/>
          <a:p>
            <a:r>
              <a:rPr lang="en-US" dirty="0"/>
              <a:t>Random Survival Forest – Model Mechanics</a:t>
            </a:r>
          </a:p>
        </p:txBody>
      </p:sp>
      <p:sp>
        <p:nvSpPr>
          <p:cNvPr id="3" name="Subtitle 2">
            <a:extLst>
              <a:ext uri="{FF2B5EF4-FFF2-40B4-BE49-F238E27FC236}">
                <a16:creationId xmlns:a16="http://schemas.microsoft.com/office/drawing/2014/main" id="{6FEA6041-84B7-43F3-B85A-5B1272BA6B61}"/>
              </a:ext>
            </a:extLst>
          </p:cNvPr>
          <p:cNvSpPr>
            <a:spLocks noGrp="1"/>
          </p:cNvSpPr>
          <p:nvPr>
            <p:ph type="subTitle" idx="4294967295"/>
          </p:nvPr>
        </p:nvSpPr>
        <p:spPr>
          <a:xfrm>
            <a:off x="6509066" y="4712774"/>
            <a:ext cx="5408612" cy="685800"/>
          </a:xfrm>
          <a:prstGeom prst="rect">
            <a:avLst/>
          </a:prstGeom>
        </p:spPr>
        <p:txBody>
          <a:bodyPr>
            <a:normAutofit/>
          </a:bodyPr>
          <a:lstStyle/>
          <a:p>
            <a:pPr marL="0" indent="0">
              <a:buNone/>
            </a:pPr>
            <a:r>
              <a:rPr lang="en-US" sz="2800" dirty="0">
                <a:solidFill>
                  <a:schemeClr val="bg1"/>
                </a:solidFill>
              </a:rPr>
              <a:t>Diana Zabala, BS</a:t>
            </a:r>
          </a:p>
        </p:txBody>
      </p:sp>
    </p:spTree>
    <p:extLst>
      <p:ext uri="{BB962C8B-B14F-4D97-AF65-F5344CB8AC3E}">
        <p14:creationId xmlns:p14="http://schemas.microsoft.com/office/powerpoint/2010/main" val="14613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0C72-56E6-41B4-9FB7-3EBF2B90C44F}"/>
              </a:ext>
            </a:extLst>
          </p:cNvPr>
          <p:cNvSpPr>
            <a:spLocks noGrp="1"/>
          </p:cNvSpPr>
          <p:nvPr>
            <p:ph type="title"/>
          </p:nvPr>
        </p:nvSpPr>
        <p:spPr/>
        <p:txBody>
          <a:bodyPr/>
          <a:lstStyle/>
          <a:p>
            <a:r>
              <a:rPr lang="en-US" dirty="0"/>
              <a:t>Overview of Random Forest</a:t>
            </a:r>
          </a:p>
        </p:txBody>
      </p:sp>
      <p:sp>
        <p:nvSpPr>
          <p:cNvPr id="3" name="Content Placeholder 2"/>
          <p:cNvSpPr>
            <a:spLocks noGrp="1"/>
          </p:cNvSpPr>
          <p:nvPr>
            <p:ph idx="1"/>
          </p:nvPr>
        </p:nvSpPr>
        <p:spPr/>
        <p:txBody>
          <a:bodyPr/>
          <a:lstStyle/>
          <a:p>
            <a:pPr algn="l">
              <a:buFont typeface="Arial" panose="020B0604020202020204" pitchFamily="34" charset="0"/>
              <a:buChar char="•"/>
            </a:pPr>
            <a:r>
              <a:rPr lang="en-US" sz="2400" dirty="0"/>
              <a:t>Ensemble of decision trees that uses training data to make predictions</a:t>
            </a:r>
          </a:p>
          <a:p>
            <a:pPr algn="l">
              <a:buFont typeface="Arial" panose="020B0604020202020204" pitchFamily="34" charset="0"/>
              <a:buChar char="•"/>
            </a:pPr>
            <a:r>
              <a:rPr lang="en-US" sz="2400" dirty="0"/>
              <a:t>Problem with learning with a single decision tree: often leads to overfitting (high variance)</a:t>
            </a:r>
          </a:p>
          <a:p>
            <a:pPr algn="l">
              <a:buFont typeface="Arial" panose="020B0604020202020204" pitchFamily="34" charset="0"/>
              <a:buChar char="•"/>
            </a:pPr>
            <a:r>
              <a:rPr lang="en-US" sz="2400" dirty="0"/>
              <a:t>Random forests use a variation of Bootstrap Aggregation (bagging) whereby many independent trees are learned from the same training data. </a:t>
            </a:r>
          </a:p>
          <a:p>
            <a:pPr algn="l">
              <a:buFont typeface="Arial" panose="020B0604020202020204" pitchFamily="34" charset="0"/>
              <a:buChar char="•"/>
            </a:pPr>
            <a:r>
              <a:rPr lang="en-US" sz="2400" dirty="0"/>
              <a:t>Helps to focus on general patterns within the training data and reduce sensitivity to noise – less likely to overfit</a:t>
            </a:r>
          </a:p>
        </p:txBody>
      </p:sp>
    </p:spTree>
    <p:extLst>
      <p:ext uri="{BB962C8B-B14F-4D97-AF65-F5344CB8AC3E}">
        <p14:creationId xmlns:p14="http://schemas.microsoft.com/office/powerpoint/2010/main" val="298993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1341-6402-4E29-9B57-C29C9E3A8B3F}"/>
              </a:ext>
            </a:extLst>
          </p:cNvPr>
          <p:cNvSpPr>
            <a:spLocks noGrp="1"/>
          </p:cNvSpPr>
          <p:nvPr>
            <p:ph type="title"/>
          </p:nvPr>
        </p:nvSpPr>
        <p:spPr/>
        <p:txBody>
          <a:bodyPr/>
          <a:lstStyle/>
          <a:p>
            <a:r>
              <a:rPr lang="en-US" dirty="0"/>
              <a:t>Overview of Survival Analysis</a:t>
            </a:r>
          </a:p>
        </p:txBody>
      </p:sp>
      <p:sp>
        <p:nvSpPr>
          <p:cNvPr id="3" name="Content Placeholder 2"/>
          <p:cNvSpPr>
            <a:spLocks noGrp="1"/>
          </p:cNvSpPr>
          <p:nvPr>
            <p:ph idx="1"/>
          </p:nvPr>
        </p:nvSpPr>
        <p:spPr/>
        <p:txBody>
          <a:bodyPr/>
          <a:lstStyle/>
          <a:p>
            <a:r>
              <a:rPr lang="en-US" sz="2400" dirty="0"/>
              <a:t>Predicts ‘time-to-event’, given predictors</a:t>
            </a:r>
          </a:p>
          <a:p>
            <a:r>
              <a:rPr lang="en-US" sz="2400" dirty="0"/>
              <a:t>Example scenarios:</a:t>
            </a:r>
          </a:p>
          <a:p>
            <a:pPr lvl="1"/>
            <a:r>
              <a:rPr lang="en-US" sz="2400" dirty="0"/>
              <a:t>How long will a patient ‘survive’ given pre-existing medical conditions and certain treatment?</a:t>
            </a:r>
          </a:p>
          <a:p>
            <a:pPr lvl="1"/>
            <a:r>
              <a:rPr lang="en-US" sz="2400" dirty="0"/>
              <a:t>How long before a device ‘fails’ given the device characteristics?</a:t>
            </a:r>
          </a:p>
          <a:p>
            <a:r>
              <a:rPr lang="en-US" sz="2500" b="1" dirty="0"/>
              <a:t>Random survival forest </a:t>
            </a:r>
            <a:r>
              <a:rPr lang="en-US" sz="2500" dirty="0"/>
              <a:t>– random forest that makes time-to-event predictions</a:t>
            </a:r>
          </a:p>
          <a:p>
            <a:pPr lvl="2"/>
            <a:r>
              <a:rPr lang="en-US" sz="2300" dirty="0"/>
              <a:t>The SCIBI random survival forest algorithm predicts one year mortality given characteristics about SEER-CAHPS cancer patients</a:t>
            </a:r>
          </a:p>
          <a:p>
            <a:pPr algn="l">
              <a:buFont typeface="Arial" panose="020B0604020202020204" pitchFamily="34" charset="0"/>
              <a:buChar char="•"/>
            </a:pPr>
            <a:endParaRPr lang="en-US" sz="2400" dirty="0"/>
          </a:p>
        </p:txBody>
      </p:sp>
    </p:spTree>
    <p:extLst>
      <p:ext uri="{BB962C8B-B14F-4D97-AF65-F5344CB8AC3E}">
        <p14:creationId xmlns:p14="http://schemas.microsoft.com/office/powerpoint/2010/main" val="35893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49FB-87CE-43B0-AC26-6FB4B080E662}"/>
              </a:ext>
            </a:extLst>
          </p:cNvPr>
          <p:cNvSpPr>
            <a:spLocks noGrp="1"/>
          </p:cNvSpPr>
          <p:nvPr>
            <p:ph type="title"/>
          </p:nvPr>
        </p:nvSpPr>
        <p:spPr/>
        <p:txBody>
          <a:bodyPr/>
          <a:lstStyle/>
          <a:p>
            <a:r>
              <a:rPr lang="en-US" dirty="0"/>
              <a:t>Advantages of Random (Survival) Forest</a:t>
            </a:r>
          </a:p>
        </p:txBody>
      </p:sp>
      <p:sp>
        <p:nvSpPr>
          <p:cNvPr id="3" name="Content Placeholder 2"/>
          <p:cNvSpPr>
            <a:spLocks noGrp="1"/>
          </p:cNvSpPr>
          <p:nvPr>
            <p:ph idx="1"/>
          </p:nvPr>
        </p:nvSpPr>
        <p:spPr/>
        <p:txBody>
          <a:bodyPr/>
          <a:lstStyle/>
          <a:p>
            <a:pPr algn="l">
              <a:buFont typeface="Arial" panose="020B0604020202020204" pitchFamily="34" charset="0"/>
              <a:buChar char="•"/>
            </a:pPr>
            <a:r>
              <a:rPr lang="en-US" sz="2400" dirty="0"/>
              <a:t>It runs efficiently on large databases</a:t>
            </a:r>
            <a:endParaRPr lang="en-US" sz="2300" dirty="0"/>
          </a:p>
          <a:p>
            <a:pPr algn="l">
              <a:buFont typeface="Arial" panose="020B0604020202020204" pitchFamily="34" charset="0"/>
              <a:buChar char="•"/>
            </a:pPr>
            <a:r>
              <a:rPr lang="en-US" sz="2400" dirty="0"/>
              <a:t>It can handle thousands of input variables without variable deletion</a:t>
            </a:r>
          </a:p>
          <a:p>
            <a:pPr algn="l">
              <a:buFont typeface="Arial" panose="020B0604020202020204" pitchFamily="34" charset="0"/>
              <a:buChar char="•"/>
            </a:pPr>
            <a:r>
              <a:rPr lang="en-US" sz="2400" dirty="0"/>
              <a:t>It gives estimates of what variables are important in the classification</a:t>
            </a:r>
          </a:p>
          <a:p>
            <a:pPr algn="l">
              <a:buFont typeface="Arial" panose="020B0604020202020204" pitchFamily="34" charset="0"/>
              <a:buChar char="•"/>
            </a:pPr>
            <a:r>
              <a:rPr lang="en-US" sz="2400" dirty="0"/>
              <a:t>It has an effective method for estimating missing data and maintains accuracy when a large proportion of the data are missing</a:t>
            </a:r>
          </a:p>
        </p:txBody>
      </p:sp>
    </p:spTree>
    <p:extLst>
      <p:ext uri="{BB962C8B-B14F-4D97-AF65-F5344CB8AC3E}">
        <p14:creationId xmlns:p14="http://schemas.microsoft.com/office/powerpoint/2010/main" val="1819007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73DC-1629-4D2C-B1E9-9EA760FF9FC9}"/>
              </a:ext>
            </a:extLst>
          </p:cNvPr>
          <p:cNvSpPr>
            <a:spLocks noGrp="1"/>
          </p:cNvSpPr>
          <p:nvPr>
            <p:ph type="title"/>
          </p:nvPr>
        </p:nvSpPr>
        <p:spPr/>
        <p:txBody>
          <a:bodyPr/>
          <a:lstStyle/>
          <a:p>
            <a:r>
              <a:rPr lang="en-US" dirty="0"/>
              <a:t>Disadvantages of Random (Survival) Forest</a:t>
            </a:r>
          </a:p>
        </p:txBody>
      </p:sp>
      <p:graphicFrame>
        <p:nvGraphicFramePr>
          <p:cNvPr id="6" name="Diagram 5">
            <a:extLst>
              <a:ext uri="{FF2B5EF4-FFF2-40B4-BE49-F238E27FC236}">
                <a16:creationId xmlns:a16="http://schemas.microsoft.com/office/drawing/2014/main" id="{EB7F9EE0-8EBA-4D27-8B0B-18095501D695}"/>
              </a:ext>
            </a:extLst>
          </p:cNvPr>
          <p:cNvGraphicFramePr/>
          <p:nvPr>
            <p:extLst>
              <p:ext uri="{D42A27DB-BD31-4B8C-83A1-F6EECF244321}">
                <p14:modId xmlns:p14="http://schemas.microsoft.com/office/powerpoint/2010/main" val="661105819"/>
              </p:ext>
            </p:extLst>
          </p:nvPr>
        </p:nvGraphicFramePr>
        <p:xfrm>
          <a:off x="1752600" y="1202636"/>
          <a:ext cx="8686801" cy="5379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34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92C5-40CC-8241-892A-A2346790D8D2}"/>
              </a:ext>
            </a:extLst>
          </p:cNvPr>
          <p:cNvSpPr>
            <a:spLocks noGrp="1"/>
          </p:cNvSpPr>
          <p:nvPr>
            <p:ph type="title"/>
          </p:nvPr>
        </p:nvSpPr>
        <p:spPr>
          <a:xfrm>
            <a:off x="838200" y="193676"/>
            <a:ext cx="10515600" cy="837510"/>
          </a:xfrm>
        </p:spPr>
        <p:txBody>
          <a:bodyPr>
            <a:normAutofit/>
          </a:bodyPr>
          <a:lstStyle/>
          <a:p>
            <a:r>
              <a:rPr lang="en-US" sz="3600" dirty="0"/>
              <a:t>Overview </a:t>
            </a:r>
          </a:p>
        </p:txBody>
      </p:sp>
      <p:sp>
        <p:nvSpPr>
          <p:cNvPr id="3" name="Content Placeholder 2">
            <a:extLst>
              <a:ext uri="{FF2B5EF4-FFF2-40B4-BE49-F238E27FC236}">
                <a16:creationId xmlns:a16="http://schemas.microsoft.com/office/drawing/2014/main" id="{5DCD9033-5423-814F-8C7F-67DFAB22575F}"/>
              </a:ext>
            </a:extLst>
          </p:cNvPr>
          <p:cNvSpPr>
            <a:spLocks noGrp="1"/>
          </p:cNvSpPr>
          <p:nvPr>
            <p:ph idx="1"/>
          </p:nvPr>
        </p:nvSpPr>
        <p:spPr/>
        <p:txBody>
          <a:bodyPr/>
          <a:lstStyle/>
          <a:p>
            <a:pPr lvl="0"/>
            <a:r>
              <a:rPr lang="en-US" sz="2400" dirty="0"/>
              <a:t>Background on SEER-CAHPS </a:t>
            </a:r>
          </a:p>
          <a:p>
            <a:pPr lvl="1"/>
            <a:r>
              <a:rPr lang="en-US" sz="2200" dirty="0">
                <a:solidFill>
                  <a:schemeClr val="accent1">
                    <a:lumMod val="75000"/>
                  </a:schemeClr>
                </a:solidFill>
              </a:rPr>
              <a:t>Surveillance, Epidemiology, and End Results (SEER) Program- Consumer Assessment of Healthcare Providers and Systems (CAHPS®)</a:t>
            </a:r>
            <a:r>
              <a:rPr lang="en-US" sz="2200" dirty="0"/>
              <a:t> </a:t>
            </a:r>
            <a:r>
              <a:rPr lang="en-US" sz="2200" dirty="0">
                <a:solidFill>
                  <a:schemeClr val="accent1">
                    <a:lumMod val="75000"/>
                  </a:schemeClr>
                </a:solidFill>
              </a:rPr>
              <a:t>data resource</a:t>
            </a:r>
          </a:p>
          <a:p>
            <a:pPr lvl="0"/>
            <a:r>
              <a:rPr lang="en-US" sz="2400" dirty="0"/>
              <a:t>Purpose of the SEER-CAHPS Illness Burden Index (SCIBI)</a:t>
            </a:r>
          </a:p>
          <a:p>
            <a:pPr lvl="0"/>
            <a:r>
              <a:rPr lang="en-US" sz="2400" dirty="0"/>
              <a:t>How SCIBI was developed</a:t>
            </a:r>
          </a:p>
          <a:p>
            <a:pPr lvl="0"/>
            <a:r>
              <a:rPr lang="en-US" sz="2400" dirty="0"/>
              <a:t>Tuning and refining the SCIBI scores</a:t>
            </a:r>
          </a:p>
          <a:p>
            <a:pPr lvl="0"/>
            <a:r>
              <a:rPr lang="en-US" sz="2400" dirty="0"/>
              <a:t>SCIBI in action</a:t>
            </a:r>
          </a:p>
          <a:p>
            <a:endParaRPr lang="en-US" dirty="0"/>
          </a:p>
        </p:txBody>
      </p:sp>
    </p:spTree>
    <p:extLst>
      <p:ext uri="{BB962C8B-B14F-4D97-AF65-F5344CB8AC3E}">
        <p14:creationId xmlns:p14="http://schemas.microsoft.com/office/powerpoint/2010/main" val="250643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A7B90-88DC-44BA-8B3E-AA95517D2D29}"/>
              </a:ext>
            </a:extLst>
          </p:cNvPr>
          <p:cNvSpPr>
            <a:spLocks noGrp="1"/>
          </p:cNvSpPr>
          <p:nvPr>
            <p:ph type="title"/>
          </p:nvPr>
        </p:nvSpPr>
        <p:spPr/>
        <p:txBody>
          <a:bodyPr/>
          <a:lstStyle/>
          <a:p>
            <a:r>
              <a:rPr lang="en-US" dirty="0"/>
              <a:t>Features of Random (Survival) Forest</a:t>
            </a:r>
          </a:p>
        </p:txBody>
      </p:sp>
      <p:sp>
        <p:nvSpPr>
          <p:cNvPr id="3" name="Content Placeholder 2"/>
          <p:cNvSpPr>
            <a:spLocks noGrp="1"/>
          </p:cNvSpPr>
          <p:nvPr>
            <p:ph idx="1"/>
          </p:nvPr>
        </p:nvSpPr>
        <p:spPr/>
        <p:txBody>
          <a:bodyPr vert="horz" wrap="square" lIns="0" tIns="0" rIns="0" bIns="0" numCol="1" rtlCol="0" anchor="t" anchorCtr="0" compatLnSpc="1">
            <a:prstTxWarp prst="textNoShape">
              <a:avLst/>
            </a:prstTxWarp>
            <a:normAutofit/>
          </a:bodyPr>
          <a:lstStyle/>
          <a:p>
            <a:pPr>
              <a:lnSpc>
                <a:spcPct val="90000"/>
              </a:lnSpc>
            </a:pPr>
            <a:r>
              <a:rPr lang="en-US" sz="2000" dirty="0"/>
              <a:t>When the training set for the current tree is drawn by sampling with replacement, one-third of the cases are left out of the sample</a:t>
            </a:r>
          </a:p>
          <a:p>
            <a:pPr lvl="1">
              <a:lnSpc>
                <a:spcPct val="90000"/>
              </a:lnSpc>
            </a:pPr>
            <a:r>
              <a:rPr lang="en-US" sz="2000" dirty="0"/>
              <a:t>This OOB (out-of-bag) data is used to get a </a:t>
            </a:r>
            <a:r>
              <a:rPr lang="en-US" sz="2000" b="1" dirty="0"/>
              <a:t>running unbiased estimate of the classification error </a:t>
            </a:r>
            <a:r>
              <a:rPr lang="en-US" sz="2000" dirty="0"/>
              <a:t>as trees are added to the forest. It is also used to get estimates of </a:t>
            </a:r>
            <a:r>
              <a:rPr lang="en-US" sz="2000" b="1" dirty="0"/>
              <a:t>variable importance</a:t>
            </a:r>
            <a:endParaRPr lang="en-US" sz="2000" dirty="0"/>
          </a:p>
        </p:txBody>
      </p:sp>
      <p:sp>
        <p:nvSpPr>
          <p:cNvPr id="13" name="Oval 12">
            <a:extLst>
              <a:ext uri="{FF2B5EF4-FFF2-40B4-BE49-F238E27FC236}">
                <a16:creationId xmlns:a16="http://schemas.microsoft.com/office/drawing/2014/main" id="{EA3A38E3-6F46-406B-B7A5-27485133A7DD}"/>
              </a:ext>
            </a:extLst>
          </p:cNvPr>
          <p:cNvSpPr/>
          <p:nvPr/>
        </p:nvSpPr>
        <p:spPr>
          <a:xfrm>
            <a:off x="5756783" y="5115982"/>
            <a:ext cx="2076278" cy="12487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E1EBD37-6CB6-4C16-B27C-47352E49F2EF}"/>
              </a:ext>
            </a:extLst>
          </p:cNvPr>
          <p:cNvGrpSpPr/>
          <p:nvPr/>
        </p:nvGrpSpPr>
        <p:grpSpPr>
          <a:xfrm>
            <a:off x="1559856" y="3038293"/>
            <a:ext cx="8943913" cy="3078603"/>
            <a:chOff x="1973407" y="3341966"/>
            <a:chExt cx="8943913" cy="3078603"/>
          </a:xfrm>
        </p:grpSpPr>
        <p:grpSp>
          <p:nvGrpSpPr>
            <p:cNvPr id="54" name="Group 53">
              <a:extLst>
                <a:ext uri="{FF2B5EF4-FFF2-40B4-BE49-F238E27FC236}">
                  <a16:creationId xmlns:a16="http://schemas.microsoft.com/office/drawing/2014/main" id="{1C3AC649-A11C-4D01-A88A-25995D7ACBF7}"/>
                </a:ext>
              </a:extLst>
            </p:cNvPr>
            <p:cNvGrpSpPr/>
            <p:nvPr/>
          </p:nvGrpSpPr>
          <p:grpSpPr>
            <a:xfrm>
              <a:off x="1973407" y="4070393"/>
              <a:ext cx="3429000" cy="2209800"/>
              <a:chOff x="609600" y="4373954"/>
              <a:chExt cx="3429000" cy="2209800"/>
            </a:xfrm>
          </p:grpSpPr>
          <p:sp>
            <p:nvSpPr>
              <p:cNvPr id="2" name="Oval 1">
                <a:extLst>
                  <a:ext uri="{FF2B5EF4-FFF2-40B4-BE49-F238E27FC236}">
                    <a16:creationId xmlns:a16="http://schemas.microsoft.com/office/drawing/2014/main" id="{2D3907E5-9EC3-432D-942E-9808A4A6F21B}"/>
                  </a:ext>
                </a:extLst>
              </p:cNvPr>
              <p:cNvSpPr/>
              <p:nvPr/>
            </p:nvSpPr>
            <p:spPr>
              <a:xfrm>
                <a:off x="609600" y="4373954"/>
                <a:ext cx="3429000" cy="2209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E335D95-0D6A-41EF-96D8-9B4C2AD7FD70}"/>
                  </a:ext>
                </a:extLst>
              </p:cNvPr>
              <p:cNvSpPr txBox="1"/>
              <p:nvPr/>
            </p:nvSpPr>
            <p:spPr>
              <a:xfrm>
                <a:off x="1752600" y="4724400"/>
                <a:ext cx="609600" cy="369332"/>
              </a:xfrm>
              <a:prstGeom prst="rect">
                <a:avLst/>
              </a:prstGeom>
              <a:solidFill>
                <a:schemeClr val="accent2"/>
              </a:solidFill>
            </p:spPr>
            <p:txBody>
              <a:bodyPr wrap="square" rtlCol="0">
                <a:spAutoFit/>
              </a:bodyPr>
              <a:lstStyle/>
              <a:p>
                <a:r>
                  <a:rPr lang="en-US" dirty="0">
                    <a:solidFill>
                      <a:schemeClr val="bg1"/>
                    </a:solidFill>
                  </a:rPr>
                  <a:t>CAT</a:t>
                </a:r>
              </a:p>
            </p:txBody>
          </p:sp>
          <p:sp>
            <p:nvSpPr>
              <p:cNvPr id="7" name="TextBox 6">
                <a:extLst>
                  <a:ext uri="{FF2B5EF4-FFF2-40B4-BE49-F238E27FC236}">
                    <a16:creationId xmlns:a16="http://schemas.microsoft.com/office/drawing/2014/main" id="{BB597536-E850-474C-AF26-16DE6BFD4D8C}"/>
                  </a:ext>
                </a:extLst>
              </p:cNvPr>
              <p:cNvSpPr txBox="1"/>
              <p:nvPr/>
            </p:nvSpPr>
            <p:spPr>
              <a:xfrm>
                <a:off x="2634442" y="4724400"/>
                <a:ext cx="661480" cy="369332"/>
              </a:xfrm>
              <a:prstGeom prst="rect">
                <a:avLst/>
              </a:prstGeom>
              <a:solidFill>
                <a:schemeClr val="accent2"/>
              </a:solidFill>
            </p:spPr>
            <p:txBody>
              <a:bodyPr wrap="square" rtlCol="0">
                <a:spAutoFit/>
              </a:bodyPr>
              <a:lstStyle/>
              <a:p>
                <a:r>
                  <a:rPr lang="en-US" dirty="0">
                    <a:solidFill>
                      <a:schemeClr val="bg1"/>
                    </a:solidFill>
                  </a:rPr>
                  <a:t>DOG</a:t>
                </a:r>
              </a:p>
            </p:txBody>
          </p:sp>
          <p:sp>
            <p:nvSpPr>
              <p:cNvPr id="8" name="TextBox 7">
                <a:extLst>
                  <a:ext uri="{FF2B5EF4-FFF2-40B4-BE49-F238E27FC236}">
                    <a16:creationId xmlns:a16="http://schemas.microsoft.com/office/drawing/2014/main" id="{580B7FF6-5A35-421A-A881-3A01DA02E6C1}"/>
                  </a:ext>
                </a:extLst>
              </p:cNvPr>
              <p:cNvSpPr txBox="1"/>
              <p:nvPr/>
            </p:nvSpPr>
            <p:spPr>
              <a:xfrm>
                <a:off x="1104428" y="5262728"/>
                <a:ext cx="609600" cy="369332"/>
              </a:xfrm>
              <a:prstGeom prst="rect">
                <a:avLst/>
              </a:prstGeom>
              <a:solidFill>
                <a:schemeClr val="accent2"/>
              </a:solidFill>
            </p:spPr>
            <p:txBody>
              <a:bodyPr wrap="square" rtlCol="0">
                <a:spAutoFit/>
              </a:bodyPr>
              <a:lstStyle/>
              <a:p>
                <a:r>
                  <a:rPr lang="en-US" dirty="0">
                    <a:solidFill>
                      <a:schemeClr val="bg1"/>
                    </a:solidFill>
                  </a:rPr>
                  <a:t>RAT</a:t>
                </a:r>
              </a:p>
            </p:txBody>
          </p:sp>
          <p:sp>
            <p:nvSpPr>
              <p:cNvPr id="9" name="TextBox 8">
                <a:extLst>
                  <a:ext uri="{FF2B5EF4-FFF2-40B4-BE49-F238E27FC236}">
                    <a16:creationId xmlns:a16="http://schemas.microsoft.com/office/drawing/2014/main" id="{7525EB44-FFBA-46B1-9867-FA1DB9EFD6B5}"/>
                  </a:ext>
                </a:extLst>
              </p:cNvPr>
              <p:cNvSpPr txBox="1"/>
              <p:nvPr/>
            </p:nvSpPr>
            <p:spPr>
              <a:xfrm>
                <a:off x="1919416" y="5354444"/>
                <a:ext cx="715026" cy="369332"/>
              </a:xfrm>
              <a:prstGeom prst="rect">
                <a:avLst/>
              </a:prstGeom>
              <a:solidFill>
                <a:schemeClr val="accent2"/>
              </a:solidFill>
            </p:spPr>
            <p:txBody>
              <a:bodyPr wrap="square" rtlCol="0">
                <a:spAutoFit/>
              </a:bodyPr>
              <a:lstStyle/>
              <a:p>
                <a:r>
                  <a:rPr lang="en-US" dirty="0">
                    <a:solidFill>
                      <a:schemeClr val="bg1"/>
                    </a:solidFill>
                  </a:rPr>
                  <a:t>COW</a:t>
                </a:r>
              </a:p>
            </p:txBody>
          </p:sp>
          <p:sp>
            <p:nvSpPr>
              <p:cNvPr id="10" name="TextBox 9">
                <a:extLst>
                  <a:ext uri="{FF2B5EF4-FFF2-40B4-BE49-F238E27FC236}">
                    <a16:creationId xmlns:a16="http://schemas.microsoft.com/office/drawing/2014/main" id="{2755A12B-1264-4FE7-BE66-247BA63EB2D3}"/>
                  </a:ext>
                </a:extLst>
              </p:cNvPr>
              <p:cNvSpPr txBox="1"/>
              <p:nvPr/>
            </p:nvSpPr>
            <p:spPr>
              <a:xfrm>
                <a:off x="1767016" y="5910749"/>
                <a:ext cx="609600" cy="369332"/>
              </a:xfrm>
              <a:prstGeom prst="rect">
                <a:avLst/>
              </a:prstGeom>
              <a:solidFill>
                <a:schemeClr val="accent2"/>
              </a:solidFill>
            </p:spPr>
            <p:txBody>
              <a:bodyPr wrap="square" rtlCol="0">
                <a:spAutoFit/>
              </a:bodyPr>
              <a:lstStyle/>
              <a:p>
                <a:r>
                  <a:rPr lang="en-US" dirty="0">
                    <a:solidFill>
                      <a:schemeClr val="bg1"/>
                    </a:solidFill>
                  </a:rPr>
                  <a:t>ANT</a:t>
                </a:r>
              </a:p>
            </p:txBody>
          </p:sp>
          <p:sp>
            <p:nvSpPr>
              <p:cNvPr id="11" name="TextBox 10">
                <a:extLst>
                  <a:ext uri="{FF2B5EF4-FFF2-40B4-BE49-F238E27FC236}">
                    <a16:creationId xmlns:a16="http://schemas.microsoft.com/office/drawing/2014/main" id="{78D89382-2E15-4C3B-ADB1-7C6820F4E6CC}"/>
                  </a:ext>
                </a:extLst>
              </p:cNvPr>
              <p:cNvSpPr txBox="1"/>
              <p:nvPr/>
            </p:nvSpPr>
            <p:spPr>
              <a:xfrm>
                <a:off x="2772350" y="5541417"/>
                <a:ext cx="609600" cy="369332"/>
              </a:xfrm>
              <a:prstGeom prst="rect">
                <a:avLst/>
              </a:prstGeom>
              <a:solidFill>
                <a:schemeClr val="accent2"/>
              </a:solidFill>
            </p:spPr>
            <p:txBody>
              <a:bodyPr wrap="square" rtlCol="0">
                <a:spAutoFit/>
              </a:bodyPr>
              <a:lstStyle/>
              <a:p>
                <a:r>
                  <a:rPr lang="en-US" dirty="0">
                    <a:solidFill>
                      <a:schemeClr val="bg1"/>
                    </a:solidFill>
                  </a:rPr>
                  <a:t>FOX</a:t>
                </a:r>
              </a:p>
            </p:txBody>
          </p:sp>
        </p:grpSp>
        <p:sp>
          <p:nvSpPr>
            <p:cNvPr id="31" name="TextBox 30">
              <a:extLst>
                <a:ext uri="{FF2B5EF4-FFF2-40B4-BE49-F238E27FC236}">
                  <a16:creationId xmlns:a16="http://schemas.microsoft.com/office/drawing/2014/main" id="{EB38BA75-5F4F-457A-9E8A-9197853CC0ED}"/>
                </a:ext>
              </a:extLst>
            </p:cNvPr>
            <p:cNvSpPr txBox="1"/>
            <p:nvPr/>
          </p:nvSpPr>
          <p:spPr>
            <a:xfrm>
              <a:off x="2529434" y="3509551"/>
              <a:ext cx="2224116" cy="369332"/>
            </a:xfrm>
            <a:prstGeom prst="rect">
              <a:avLst/>
            </a:prstGeom>
            <a:noFill/>
          </p:spPr>
          <p:txBody>
            <a:bodyPr wrap="square" rtlCol="0">
              <a:spAutoFit/>
            </a:bodyPr>
            <a:lstStyle/>
            <a:p>
              <a:r>
                <a:rPr lang="en-US" dirty="0">
                  <a:solidFill>
                    <a:srgbClr val="123E43"/>
                  </a:solidFill>
                </a:rPr>
                <a:t>ORIGINAL DATA (N=6)</a:t>
              </a:r>
            </a:p>
          </p:txBody>
        </p:sp>
        <p:grpSp>
          <p:nvGrpSpPr>
            <p:cNvPr id="36" name="Group 35">
              <a:extLst>
                <a:ext uri="{FF2B5EF4-FFF2-40B4-BE49-F238E27FC236}">
                  <a16:creationId xmlns:a16="http://schemas.microsoft.com/office/drawing/2014/main" id="{1100508D-50D6-4812-9C06-23517CE34006}"/>
                </a:ext>
              </a:extLst>
            </p:cNvPr>
            <p:cNvGrpSpPr/>
            <p:nvPr/>
          </p:nvGrpSpPr>
          <p:grpSpPr>
            <a:xfrm>
              <a:off x="8666080" y="3341966"/>
              <a:ext cx="2251240" cy="3078603"/>
              <a:chOff x="8666080" y="3341966"/>
              <a:chExt cx="2251240" cy="3078603"/>
            </a:xfrm>
          </p:grpSpPr>
          <p:grpSp>
            <p:nvGrpSpPr>
              <p:cNvPr id="21" name="Group 20">
                <a:extLst>
                  <a:ext uri="{FF2B5EF4-FFF2-40B4-BE49-F238E27FC236}">
                    <a16:creationId xmlns:a16="http://schemas.microsoft.com/office/drawing/2014/main" id="{4489A3D0-4944-4F6C-A655-E9111BB1A4BD}"/>
                  </a:ext>
                </a:extLst>
              </p:cNvPr>
              <p:cNvGrpSpPr/>
              <p:nvPr/>
            </p:nvGrpSpPr>
            <p:grpSpPr>
              <a:xfrm>
                <a:off x="9061817" y="4047428"/>
                <a:ext cx="1331912" cy="1000914"/>
                <a:chOff x="9061817" y="4047428"/>
                <a:chExt cx="1331912" cy="1000914"/>
              </a:xfrm>
            </p:grpSpPr>
            <p:sp>
              <p:nvSpPr>
                <p:cNvPr id="14" name="Rectangle: Rounded Corners 13">
                  <a:extLst>
                    <a:ext uri="{FF2B5EF4-FFF2-40B4-BE49-F238E27FC236}">
                      <a16:creationId xmlns:a16="http://schemas.microsoft.com/office/drawing/2014/main" id="{E972815A-647E-422B-A3F2-20507E8F007F}"/>
                    </a:ext>
                  </a:extLst>
                </p:cNvPr>
                <p:cNvSpPr/>
                <p:nvPr/>
              </p:nvSpPr>
              <p:spPr>
                <a:xfrm>
                  <a:off x="9061817" y="4047428"/>
                  <a:ext cx="1331912" cy="10009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2" name="TextBox 21">
                  <a:extLst>
                    <a:ext uri="{FF2B5EF4-FFF2-40B4-BE49-F238E27FC236}">
                      <a16:creationId xmlns:a16="http://schemas.microsoft.com/office/drawing/2014/main" id="{4CED6FA2-74DA-49D8-8EB2-12009BF16F41}"/>
                    </a:ext>
                  </a:extLst>
                </p:cNvPr>
                <p:cNvSpPr txBox="1"/>
                <p:nvPr/>
              </p:nvSpPr>
              <p:spPr>
                <a:xfrm>
                  <a:off x="9246140" y="4145942"/>
                  <a:ext cx="609600" cy="369332"/>
                </a:xfrm>
                <a:prstGeom prst="rect">
                  <a:avLst/>
                </a:prstGeom>
                <a:solidFill>
                  <a:schemeClr val="accent2"/>
                </a:solidFill>
              </p:spPr>
              <p:txBody>
                <a:bodyPr wrap="square" rtlCol="0">
                  <a:spAutoFit/>
                </a:bodyPr>
                <a:lstStyle/>
                <a:p>
                  <a:r>
                    <a:rPr lang="en-US" dirty="0">
                      <a:solidFill>
                        <a:schemeClr val="bg1"/>
                      </a:solidFill>
                    </a:rPr>
                    <a:t>ANT</a:t>
                  </a:r>
                </a:p>
              </p:txBody>
            </p:sp>
            <p:sp>
              <p:nvSpPr>
                <p:cNvPr id="23" name="TextBox 22">
                  <a:extLst>
                    <a:ext uri="{FF2B5EF4-FFF2-40B4-BE49-F238E27FC236}">
                      <a16:creationId xmlns:a16="http://schemas.microsoft.com/office/drawing/2014/main" id="{6F737DBC-395E-4CA7-A2AB-294AF6EE54FD}"/>
                    </a:ext>
                  </a:extLst>
                </p:cNvPr>
                <p:cNvSpPr txBox="1"/>
                <p:nvPr/>
              </p:nvSpPr>
              <p:spPr>
                <a:xfrm>
                  <a:off x="9680214" y="4561691"/>
                  <a:ext cx="609600" cy="369332"/>
                </a:xfrm>
                <a:prstGeom prst="rect">
                  <a:avLst/>
                </a:prstGeom>
                <a:solidFill>
                  <a:schemeClr val="accent2"/>
                </a:solidFill>
              </p:spPr>
              <p:txBody>
                <a:bodyPr wrap="square" rtlCol="0">
                  <a:spAutoFit/>
                </a:bodyPr>
                <a:lstStyle/>
                <a:p>
                  <a:r>
                    <a:rPr lang="en-US" dirty="0">
                      <a:solidFill>
                        <a:schemeClr val="bg1"/>
                      </a:solidFill>
                    </a:rPr>
                    <a:t>FOX</a:t>
                  </a:r>
                </a:p>
              </p:txBody>
            </p:sp>
          </p:grpSp>
          <p:grpSp>
            <p:nvGrpSpPr>
              <p:cNvPr id="34" name="Group 33">
                <a:extLst>
                  <a:ext uri="{FF2B5EF4-FFF2-40B4-BE49-F238E27FC236}">
                    <a16:creationId xmlns:a16="http://schemas.microsoft.com/office/drawing/2014/main" id="{23F8450F-055C-4D00-ABD9-85A706A4BBB9}"/>
                  </a:ext>
                </a:extLst>
              </p:cNvPr>
              <p:cNvGrpSpPr/>
              <p:nvPr/>
            </p:nvGrpSpPr>
            <p:grpSpPr>
              <a:xfrm>
                <a:off x="9125744" y="5419655"/>
                <a:ext cx="1331912" cy="1000914"/>
                <a:chOff x="9125744" y="5419655"/>
                <a:chExt cx="1331912" cy="1000914"/>
              </a:xfrm>
            </p:grpSpPr>
            <p:sp>
              <p:nvSpPr>
                <p:cNvPr id="15" name="Rectangle: Rounded Corners 14">
                  <a:extLst>
                    <a:ext uri="{FF2B5EF4-FFF2-40B4-BE49-F238E27FC236}">
                      <a16:creationId xmlns:a16="http://schemas.microsoft.com/office/drawing/2014/main" id="{2B4088D0-25F7-43FD-8C32-85FBED5592AB}"/>
                    </a:ext>
                  </a:extLst>
                </p:cNvPr>
                <p:cNvSpPr/>
                <p:nvPr/>
              </p:nvSpPr>
              <p:spPr>
                <a:xfrm>
                  <a:off x="9125744" y="5419655"/>
                  <a:ext cx="1331912" cy="10009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9" name="TextBox 28">
                  <a:extLst>
                    <a:ext uri="{FF2B5EF4-FFF2-40B4-BE49-F238E27FC236}">
                      <a16:creationId xmlns:a16="http://schemas.microsoft.com/office/drawing/2014/main" id="{36752124-1DBE-4A98-8980-938AC34FA6EA}"/>
                    </a:ext>
                  </a:extLst>
                </p:cNvPr>
                <p:cNvSpPr txBox="1"/>
                <p:nvPr/>
              </p:nvSpPr>
              <p:spPr>
                <a:xfrm>
                  <a:off x="9246140" y="5482149"/>
                  <a:ext cx="609600" cy="369332"/>
                </a:xfrm>
                <a:prstGeom prst="rect">
                  <a:avLst/>
                </a:prstGeom>
                <a:solidFill>
                  <a:schemeClr val="accent2"/>
                </a:solidFill>
              </p:spPr>
              <p:txBody>
                <a:bodyPr wrap="square" rtlCol="0">
                  <a:spAutoFit/>
                </a:bodyPr>
                <a:lstStyle/>
                <a:p>
                  <a:r>
                    <a:rPr lang="en-US" dirty="0">
                      <a:solidFill>
                        <a:schemeClr val="bg1"/>
                      </a:solidFill>
                    </a:rPr>
                    <a:t>CAT</a:t>
                  </a:r>
                </a:p>
              </p:txBody>
            </p:sp>
            <p:sp>
              <p:nvSpPr>
                <p:cNvPr id="30" name="TextBox 29">
                  <a:extLst>
                    <a:ext uri="{FF2B5EF4-FFF2-40B4-BE49-F238E27FC236}">
                      <a16:creationId xmlns:a16="http://schemas.microsoft.com/office/drawing/2014/main" id="{B58FA79B-6289-43AF-A581-62BA2CBDEDF8}"/>
                    </a:ext>
                  </a:extLst>
                </p:cNvPr>
                <p:cNvSpPr txBox="1"/>
                <p:nvPr/>
              </p:nvSpPr>
              <p:spPr>
                <a:xfrm>
                  <a:off x="9727773" y="5859353"/>
                  <a:ext cx="661480" cy="369332"/>
                </a:xfrm>
                <a:prstGeom prst="rect">
                  <a:avLst/>
                </a:prstGeom>
                <a:solidFill>
                  <a:schemeClr val="accent2"/>
                </a:solidFill>
              </p:spPr>
              <p:txBody>
                <a:bodyPr wrap="square" rtlCol="0">
                  <a:spAutoFit/>
                </a:bodyPr>
                <a:lstStyle/>
                <a:p>
                  <a:r>
                    <a:rPr lang="en-US" dirty="0">
                      <a:solidFill>
                        <a:schemeClr val="bg1"/>
                      </a:solidFill>
                    </a:rPr>
                    <a:t>DOG</a:t>
                  </a:r>
                </a:p>
              </p:txBody>
            </p:sp>
          </p:grpSp>
          <p:sp>
            <p:nvSpPr>
              <p:cNvPr id="32" name="TextBox 31">
                <a:extLst>
                  <a:ext uri="{FF2B5EF4-FFF2-40B4-BE49-F238E27FC236}">
                    <a16:creationId xmlns:a16="http://schemas.microsoft.com/office/drawing/2014/main" id="{21C44E88-356D-48AB-A1EA-42D754790136}"/>
                  </a:ext>
                </a:extLst>
              </p:cNvPr>
              <p:cNvSpPr txBox="1"/>
              <p:nvPr/>
            </p:nvSpPr>
            <p:spPr>
              <a:xfrm>
                <a:off x="8666080" y="3341966"/>
                <a:ext cx="2251240" cy="646331"/>
              </a:xfrm>
              <a:prstGeom prst="rect">
                <a:avLst/>
              </a:prstGeom>
              <a:noFill/>
            </p:spPr>
            <p:txBody>
              <a:bodyPr wrap="square" rtlCol="0">
                <a:spAutoFit/>
              </a:bodyPr>
              <a:lstStyle/>
              <a:p>
                <a:pPr algn="ctr"/>
                <a:r>
                  <a:rPr lang="en-US" dirty="0">
                    <a:solidFill>
                      <a:srgbClr val="123E43"/>
                    </a:solidFill>
                  </a:rPr>
                  <a:t>OUT-OF-BAG DATA </a:t>
                </a:r>
              </a:p>
              <a:p>
                <a:pPr algn="ctr"/>
                <a:r>
                  <a:rPr lang="en-US" dirty="0">
                    <a:solidFill>
                      <a:srgbClr val="123E43"/>
                    </a:solidFill>
                  </a:rPr>
                  <a:t>(TEST SET)</a:t>
                </a:r>
              </a:p>
            </p:txBody>
          </p:sp>
        </p:grpSp>
        <p:sp>
          <p:nvSpPr>
            <p:cNvPr id="33" name="TextBox 32">
              <a:extLst>
                <a:ext uri="{FF2B5EF4-FFF2-40B4-BE49-F238E27FC236}">
                  <a16:creationId xmlns:a16="http://schemas.microsoft.com/office/drawing/2014/main" id="{226D3716-B40D-4B96-9BD9-E28473E03088}"/>
                </a:ext>
              </a:extLst>
            </p:cNvPr>
            <p:cNvSpPr txBox="1"/>
            <p:nvPr/>
          </p:nvSpPr>
          <p:spPr>
            <a:xfrm>
              <a:off x="6246536" y="3510107"/>
              <a:ext cx="2224116" cy="369332"/>
            </a:xfrm>
            <a:prstGeom prst="rect">
              <a:avLst/>
            </a:prstGeom>
            <a:noFill/>
          </p:spPr>
          <p:txBody>
            <a:bodyPr wrap="square" rtlCol="0">
              <a:spAutoFit/>
            </a:bodyPr>
            <a:lstStyle/>
            <a:p>
              <a:r>
                <a:rPr lang="en-US" dirty="0">
                  <a:solidFill>
                    <a:srgbClr val="123E43"/>
                  </a:solidFill>
                </a:rPr>
                <a:t>TRAINING SET (N=6)</a:t>
              </a:r>
            </a:p>
          </p:txBody>
        </p:sp>
      </p:grpSp>
      <p:cxnSp>
        <p:nvCxnSpPr>
          <p:cNvPr id="35" name="Straight Arrow Connector 34">
            <a:extLst>
              <a:ext uri="{FF2B5EF4-FFF2-40B4-BE49-F238E27FC236}">
                <a16:creationId xmlns:a16="http://schemas.microsoft.com/office/drawing/2014/main" id="{771E6732-8286-4E1B-A563-D8B301654172}"/>
              </a:ext>
            </a:extLst>
          </p:cNvPr>
          <p:cNvCxnSpPr>
            <a:stCxn id="2" idx="6"/>
          </p:cNvCxnSpPr>
          <p:nvPr/>
        </p:nvCxnSpPr>
        <p:spPr>
          <a:xfrm flipV="1">
            <a:off x="4988857" y="4486498"/>
            <a:ext cx="754583" cy="385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B5AED5B-E0F6-4DC2-8F7A-E8D19CB3A48B}"/>
              </a:ext>
            </a:extLst>
          </p:cNvPr>
          <p:cNvCxnSpPr>
            <a:stCxn id="2" idx="6"/>
          </p:cNvCxnSpPr>
          <p:nvPr/>
        </p:nvCxnSpPr>
        <p:spPr>
          <a:xfrm>
            <a:off x="4988856" y="4871621"/>
            <a:ext cx="689188" cy="431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BE60BD24-C8AD-4A3D-AC0F-1DC3A9A59545}"/>
              </a:ext>
            </a:extLst>
          </p:cNvPr>
          <p:cNvCxnSpPr>
            <a:cxnSpLocks/>
            <a:stCxn id="12" idx="6"/>
            <a:endCxn id="14" idx="1"/>
          </p:cNvCxnSpPr>
          <p:nvPr/>
        </p:nvCxnSpPr>
        <p:spPr>
          <a:xfrm flipV="1">
            <a:off x="7924801" y="4244212"/>
            <a:ext cx="723465" cy="155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3A7E62BC-855C-4226-8439-474C24D98620}"/>
              </a:ext>
            </a:extLst>
          </p:cNvPr>
          <p:cNvCxnSpPr>
            <a:cxnSpLocks/>
            <a:stCxn id="13" idx="6"/>
            <a:endCxn id="15" idx="1"/>
          </p:cNvCxnSpPr>
          <p:nvPr/>
        </p:nvCxnSpPr>
        <p:spPr>
          <a:xfrm flipV="1">
            <a:off x="7833061" y="5616439"/>
            <a:ext cx="879132" cy="123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FF848199-57C6-4DB5-B484-A1BBC91DFF13}"/>
              </a:ext>
            </a:extLst>
          </p:cNvPr>
          <p:cNvGrpSpPr/>
          <p:nvPr/>
        </p:nvGrpSpPr>
        <p:grpSpPr>
          <a:xfrm>
            <a:off x="5881915" y="3805499"/>
            <a:ext cx="2042886" cy="1189148"/>
            <a:chOff x="4876800" y="4226872"/>
            <a:chExt cx="2042886" cy="1189148"/>
          </a:xfrm>
        </p:grpSpPr>
        <p:sp>
          <p:nvSpPr>
            <p:cNvPr id="12" name="Oval 11">
              <a:extLst>
                <a:ext uri="{FF2B5EF4-FFF2-40B4-BE49-F238E27FC236}">
                  <a16:creationId xmlns:a16="http://schemas.microsoft.com/office/drawing/2014/main" id="{CB583A97-004B-4353-B192-DA8E32C838B3}"/>
                </a:ext>
              </a:extLst>
            </p:cNvPr>
            <p:cNvSpPr/>
            <p:nvPr/>
          </p:nvSpPr>
          <p:spPr>
            <a:xfrm>
              <a:off x="4876800" y="4226872"/>
              <a:ext cx="2042886" cy="11891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6" name="TextBox 15">
              <a:extLst>
                <a:ext uri="{FF2B5EF4-FFF2-40B4-BE49-F238E27FC236}">
                  <a16:creationId xmlns:a16="http://schemas.microsoft.com/office/drawing/2014/main" id="{919B9163-FA1C-4292-A09D-7C232154473E}"/>
                </a:ext>
              </a:extLst>
            </p:cNvPr>
            <p:cNvSpPr txBox="1"/>
            <p:nvPr/>
          </p:nvSpPr>
          <p:spPr>
            <a:xfrm>
              <a:off x="5354551" y="4294420"/>
              <a:ext cx="513959" cy="338554"/>
            </a:xfrm>
            <a:prstGeom prst="rect">
              <a:avLst/>
            </a:prstGeom>
            <a:solidFill>
              <a:schemeClr val="accent2"/>
            </a:solidFill>
          </p:spPr>
          <p:txBody>
            <a:bodyPr wrap="square" rtlCol="0">
              <a:spAutoFit/>
            </a:bodyPr>
            <a:lstStyle/>
            <a:p>
              <a:r>
                <a:rPr lang="en-US" sz="1600" dirty="0">
                  <a:solidFill>
                    <a:schemeClr val="bg1"/>
                  </a:solidFill>
                </a:rPr>
                <a:t>CAT</a:t>
              </a:r>
            </a:p>
          </p:txBody>
        </p:sp>
        <p:sp>
          <p:nvSpPr>
            <p:cNvPr id="17" name="TextBox 16">
              <a:extLst>
                <a:ext uri="{FF2B5EF4-FFF2-40B4-BE49-F238E27FC236}">
                  <a16:creationId xmlns:a16="http://schemas.microsoft.com/office/drawing/2014/main" id="{D675B3F9-78A9-4C0F-9E00-F1738AAF7133}"/>
                </a:ext>
              </a:extLst>
            </p:cNvPr>
            <p:cNvSpPr txBox="1"/>
            <p:nvPr/>
          </p:nvSpPr>
          <p:spPr>
            <a:xfrm>
              <a:off x="6023915" y="4270104"/>
              <a:ext cx="609600" cy="338554"/>
            </a:xfrm>
            <a:prstGeom prst="rect">
              <a:avLst/>
            </a:prstGeom>
            <a:solidFill>
              <a:schemeClr val="accent2"/>
            </a:solidFill>
          </p:spPr>
          <p:txBody>
            <a:bodyPr wrap="square" rtlCol="0">
              <a:spAutoFit/>
            </a:bodyPr>
            <a:lstStyle/>
            <a:p>
              <a:r>
                <a:rPr lang="en-US" sz="1600" dirty="0">
                  <a:solidFill>
                    <a:schemeClr val="bg1"/>
                  </a:solidFill>
                </a:rPr>
                <a:t>DOG</a:t>
              </a:r>
            </a:p>
          </p:txBody>
        </p:sp>
        <p:sp>
          <p:nvSpPr>
            <p:cNvPr id="18" name="TextBox 17">
              <a:extLst>
                <a:ext uri="{FF2B5EF4-FFF2-40B4-BE49-F238E27FC236}">
                  <a16:creationId xmlns:a16="http://schemas.microsoft.com/office/drawing/2014/main" id="{A2FF9C7D-2D62-4E3F-8C9C-22A92E159FF5}"/>
                </a:ext>
              </a:extLst>
            </p:cNvPr>
            <p:cNvSpPr txBox="1"/>
            <p:nvPr/>
          </p:nvSpPr>
          <p:spPr>
            <a:xfrm>
              <a:off x="5029136" y="4700522"/>
              <a:ext cx="513959" cy="338554"/>
            </a:xfrm>
            <a:prstGeom prst="rect">
              <a:avLst/>
            </a:prstGeom>
            <a:solidFill>
              <a:schemeClr val="accent2"/>
            </a:solidFill>
          </p:spPr>
          <p:txBody>
            <a:bodyPr wrap="square" rtlCol="0">
              <a:spAutoFit/>
            </a:bodyPr>
            <a:lstStyle/>
            <a:p>
              <a:r>
                <a:rPr lang="en-US" sz="1600" dirty="0">
                  <a:solidFill>
                    <a:schemeClr val="bg1"/>
                  </a:solidFill>
                </a:rPr>
                <a:t>RAT</a:t>
              </a:r>
            </a:p>
          </p:txBody>
        </p:sp>
        <p:sp>
          <p:nvSpPr>
            <p:cNvPr id="26" name="TextBox 25">
              <a:extLst>
                <a:ext uri="{FF2B5EF4-FFF2-40B4-BE49-F238E27FC236}">
                  <a16:creationId xmlns:a16="http://schemas.microsoft.com/office/drawing/2014/main" id="{D034D967-8401-4B83-A93E-5A3AC0BCA9D8}"/>
                </a:ext>
              </a:extLst>
            </p:cNvPr>
            <p:cNvSpPr txBox="1"/>
            <p:nvPr/>
          </p:nvSpPr>
          <p:spPr>
            <a:xfrm>
              <a:off x="5695651" y="4648200"/>
              <a:ext cx="513959" cy="338554"/>
            </a:xfrm>
            <a:prstGeom prst="rect">
              <a:avLst/>
            </a:prstGeom>
            <a:solidFill>
              <a:schemeClr val="accent2"/>
            </a:solidFill>
          </p:spPr>
          <p:txBody>
            <a:bodyPr wrap="square" rtlCol="0">
              <a:spAutoFit/>
            </a:bodyPr>
            <a:lstStyle/>
            <a:p>
              <a:r>
                <a:rPr lang="en-US" sz="1600" dirty="0">
                  <a:solidFill>
                    <a:schemeClr val="bg1"/>
                  </a:solidFill>
                </a:rPr>
                <a:t>RAT</a:t>
              </a:r>
            </a:p>
          </p:txBody>
        </p:sp>
        <p:sp>
          <p:nvSpPr>
            <p:cNvPr id="48" name="TextBox 47">
              <a:extLst>
                <a:ext uri="{FF2B5EF4-FFF2-40B4-BE49-F238E27FC236}">
                  <a16:creationId xmlns:a16="http://schemas.microsoft.com/office/drawing/2014/main" id="{1AD9E2A2-920D-4363-A4AE-94D60FF4F105}"/>
                </a:ext>
              </a:extLst>
            </p:cNvPr>
            <p:cNvSpPr txBox="1"/>
            <p:nvPr/>
          </p:nvSpPr>
          <p:spPr>
            <a:xfrm>
              <a:off x="6271695" y="4694780"/>
              <a:ext cx="629248" cy="338554"/>
            </a:xfrm>
            <a:prstGeom prst="rect">
              <a:avLst/>
            </a:prstGeom>
            <a:solidFill>
              <a:schemeClr val="accent2"/>
            </a:solidFill>
          </p:spPr>
          <p:txBody>
            <a:bodyPr wrap="square" rtlCol="0">
              <a:spAutoFit/>
            </a:bodyPr>
            <a:lstStyle/>
            <a:p>
              <a:r>
                <a:rPr lang="en-US" sz="1600" dirty="0">
                  <a:solidFill>
                    <a:schemeClr val="bg1"/>
                  </a:solidFill>
                </a:rPr>
                <a:t>COW</a:t>
              </a:r>
            </a:p>
          </p:txBody>
        </p:sp>
        <p:sp>
          <p:nvSpPr>
            <p:cNvPr id="49" name="TextBox 48">
              <a:extLst>
                <a:ext uri="{FF2B5EF4-FFF2-40B4-BE49-F238E27FC236}">
                  <a16:creationId xmlns:a16="http://schemas.microsoft.com/office/drawing/2014/main" id="{2263EA2F-B8CE-4426-8955-C683C4E8926A}"/>
                </a:ext>
              </a:extLst>
            </p:cNvPr>
            <p:cNvSpPr txBox="1"/>
            <p:nvPr/>
          </p:nvSpPr>
          <p:spPr>
            <a:xfrm>
              <a:off x="5715000" y="5071646"/>
              <a:ext cx="513959" cy="338554"/>
            </a:xfrm>
            <a:prstGeom prst="rect">
              <a:avLst/>
            </a:prstGeom>
            <a:solidFill>
              <a:schemeClr val="accent2"/>
            </a:solidFill>
          </p:spPr>
          <p:txBody>
            <a:bodyPr wrap="square" rtlCol="0">
              <a:spAutoFit/>
            </a:bodyPr>
            <a:lstStyle/>
            <a:p>
              <a:r>
                <a:rPr lang="en-US" sz="1600" dirty="0">
                  <a:solidFill>
                    <a:schemeClr val="bg1"/>
                  </a:solidFill>
                </a:rPr>
                <a:t>RAT</a:t>
              </a:r>
            </a:p>
          </p:txBody>
        </p:sp>
      </p:grpSp>
      <p:grpSp>
        <p:nvGrpSpPr>
          <p:cNvPr id="42" name="Group 41">
            <a:extLst>
              <a:ext uri="{FF2B5EF4-FFF2-40B4-BE49-F238E27FC236}">
                <a16:creationId xmlns:a16="http://schemas.microsoft.com/office/drawing/2014/main" id="{289D8F80-1B7E-45AE-B47F-57CE3154DE28}"/>
              </a:ext>
            </a:extLst>
          </p:cNvPr>
          <p:cNvGrpSpPr/>
          <p:nvPr/>
        </p:nvGrpSpPr>
        <p:grpSpPr>
          <a:xfrm>
            <a:off x="5854106" y="5196648"/>
            <a:ext cx="1961760" cy="1168062"/>
            <a:chOff x="6477000" y="5304597"/>
            <a:chExt cx="1961760" cy="1168062"/>
          </a:xfrm>
        </p:grpSpPr>
        <p:sp>
          <p:nvSpPr>
            <p:cNvPr id="24" name="TextBox 23">
              <a:extLst>
                <a:ext uri="{FF2B5EF4-FFF2-40B4-BE49-F238E27FC236}">
                  <a16:creationId xmlns:a16="http://schemas.microsoft.com/office/drawing/2014/main" id="{FA194B4A-90A2-43A5-AF82-F6DFFD98B7B7}"/>
                </a:ext>
              </a:extLst>
            </p:cNvPr>
            <p:cNvSpPr txBox="1"/>
            <p:nvPr/>
          </p:nvSpPr>
          <p:spPr>
            <a:xfrm>
              <a:off x="6700329" y="5304597"/>
              <a:ext cx="609600" cy="338554"/>
            </a:xfrm>
            <a:prstGeom prst="rect">
              <a:avLst/>
            </a:prstGeom>
            <a:solidFill>
              <a:schemeClr val="accent2"/>
            </a:solidFill>
          </p:spPr>
          <p:txBody>
            <a:bodyPr wrap="square" rtlCol="0">
              <a:spAutoFit/>
            </a:bodyPr>
            <a:lstStyle/>
            <a:p>
              <a:r>
                <a:rPr lang="en-US" sz="1600" dirty="0">
                  <a:solidFill>
                    <a:schemeClr val="bg1"/>
                  </a:solidFill>
                </a:rPr>
                <a:t>ANT</a:t>
              </a:r>
            </a:p>
          </p:txBody>
        </p:sp>
        <p:sp>
          <p:nvSpPr>
            <p:cNvPr id="25" name="TextBox 24">
              <a:extLst>
                <a:ext uri="{FF2B5EF4-FFF2-40B4-BE49-F238E27FC236}">
                  <a16:creationId xmlns:a16="http://schemas.microsoft.com/office/drawing/2014/main" id="{9778A69D-AF09-4424-8055-8CDED7577EF4}"/>
                </a:ext>
              </a:extLst>
            </p:cNvPr>
            <p:cNvSpPr txBox="1"/>
            <p:nvPr/>
          </p:nvSpPr>
          <p:spPr>
            <a:xfrm>
              <a:off x="7467600" y="5304597"/>
              <a:ext cx="609600" cy="338554"/>
            </a:xfrm>
            <a:prstGeom prst="rect">
              <a:avLst/>
            </a:prstGeom>
            <a:solidFill>
              <a:schemeClr val="accent2"/>
            </a:solidFill>
          </p:spPr>
          <p:txBody>
            <a:bodyPr wrap="square" rtlCol="0">
              <a:spAutoFit/>
            </a:bodyPr>
            <a:lstStyle/>
            <a:p>
              <a:r>
                <a:rPr lang="en-US" sz="1600" dirty="0">
                  <a:solidFill>
                    <a:schemeClr val="bg1"/>
                  </a:solidFill>
                </a:rPr>
                <a:t>FOX</a:t>
              </a:r>
            </a:p>
          </p:txBody>
        </p:sp>
        <p:sp>
          <p:nvSpPr>
            <p:cNvPr id="27" name="TextBox 26">
              <a:extLst>
                <a:ext uri="{FF2B5EF4-FFF2-40B4-BE49-F238E27FC236}">
                  <a16:creationId xmlns:a16="http://schemas.microsoft.com/office/drawing/2014/main" id="{18AF0635-370D-4084-9C65-AB2CA2DD17A7}"/>
                </a:ext>
              </a:extLst>
            </p:cNvPr>
            <p:cNvSpPr txBox="1"/>
            <p:nvPr/>
          </p:nvSpPr>
          <p:spPr>
            <a:xfrm>
              <a:off x="6477000" y="5719351"/>
              <a:ext cx="609600" cy="338554"/>
            </a:xfrm>
            <a:prstGeom prst="rect">
              <a:avLst/>
            </a:prstGeom>
            <a:solidFill>
              <a:schemeClr val="accent2"/>
            </a:solidFill>
          </p:spPr>
          <p:txBody>
            <a:bodyPr wrap="square" rtlCol="0">
              <a:spAutoFit/>
            </a:bodyPr>
            <a:lstStyle/>
            <a:p>
              <a:r>
                <a:rPr lang="en-US" sz="1600" dirty="0">
                  <a:solidFill>
                    <a:schemeClr val="bg1"/>
                  </a:solidFill>
                </a:rPr>
                <a:t>ANT</a:t>
              </a:r>
            </a:p>
          </p:txBody>
        </p:sp>
        <p:sp>
          <p:nvSpPr>
            <p:cNvPr id="28" name="TextBox 27">
              <a:extLst>
                <a:ext uri="{FF2B5EF4-FFF2-40B4-BE49-F238E27FC236}">
                  <a16:creationId xmlns:a16="http://schemas.microsoft.com/office/drawing/2014/main" id="{BBF6CE29-A0B7-4CF1-BDB6-1718F9E71FED}"/>
                </a:ext>
              </a:extLst>
            </p:cNvPr>
            <p:cNvSpPr txBox="1"/>
            <p:nvPr/>
          </p:nvSpPr>
          <p:spPr>
            <a:xfrm>
              <a:off x="7162800" y="5719351"/>
              <a:ext cx="715026" cy="338554"/>
            </a:xfrm>
            <a:prstGeom prst="rect">
              <a:avLst/>
            </a:prstGeom>
            <a:solidFill>
              <a:schemeClr val="accent2"/>
            </a:solidFill>
          </p:spPr>
          <p:txBody>
            <a:bodyPr wrap="square" rtlCol="0">
              <a:spAutoFit/>
            </a:bodyPr>
            <a:lstStyle/>
            <a:p>
              <a:r>
                <a:rPr lang="en-US" sz="1600" dirty="0">
                  <a:solidFill>
                    <a:schemeClr val="bg1"/>
                  </a:solidFill>
                </a:rPr>
                <a:t>COW</a:t>
              </a:r>
            </a:p>
          </p:txBody>
        </p:sp>
        <p:sp>
          <p:nvSpPr>
            <p:cNvPr id="50" name="TextBox 49">
              <a:extLst>
                <a:ext uri="{FF2B5EF4-FFF2-40B4-BE49-F238E27FC236}">
                  <a16:creationId xmlns:a16="http://schemas.microsoft.com/office/drawing/2014/main" id="{AD185DF8-AD21-4CE9-9F36-84D7FEA452F8}"/>
                </a:ext>
              </a:extLst>
            </p:cNvPr>
            <p:cNvSpPr txBox="1"/>
            <p:nvPr/>
          </p:nvSpPr>
          <p:spPr>
            <a:xfrm>
              <a:off x="7140142" y="6134105"/>
              <a:ext cx="715026" cy="338554"/>
            </a:xfrm>
            <a:prstGeom prst="rect">
              <a:avLst/>
            </a:prstGeom>
            <a:solidFill>
              <a:schemeClr val="accent2"/>
            </a:solidFill>
          </p:spPr>
          <p:txBody>
            <a:bodyPr wrap="square" rtlCol="0">
              <a:spAutoFit/>
            </a:bodyPr>
            <a:lstStyle/>
            <a:p>
              <a:r>
                <a:rPr lang="en-US" sz="1600" dirty="0">
                  <a:solidFill>
                    <a:schemeClr val="bg1"/>
                  </a:solidFill>
                </a:rPr>
                <a:t>COW</a:t>
              </a:r>
            </a:p>
          </p:txBody>
        </p:sp>
        <p:sp>
          <p:nvSpPr>
            <p:cNvPr id="52" name="TextBox 51">
              <a:extLst>
                <a:ext uri="{FF2B5EF4-FFF2-40B4-BE49-F238E27FC236}">
                  <a16:creationId xmlns:a16="http://schemas.microsoft.com/office/drawing/2014/main" id="{1CB88805-281A-45B5-81DC-79AF1D5AA689}"/>
                </a:ext>
              </a:extLst>
            </p:cNvPr>
            <p:cNvSpPr txBox="1"/>
            <p:nvPr/>
          </p:nvSpPr>
          <p:spPr>
            <a:xfrm>
              <a:off x="7924801" y="5724401"/>
              <a:ext cx="513959" cy="338554"/>
            </a:xfrm>
            <a:prstGeom prst="rect">
              <a:avLst/>
            </a:prstGeom>
            <a:solidFill>
              <a:schemeClr val="accent2"/>
            </a:solidFill>
          </p:spPr>
          <p:txBody>
            <a:bodyPr wrap="square" rtlCol="0">
              <a:spAutoFit/>
            </a:bodyPr>
            <a:lstStyle/>
            <a:p>
              <a:r>
                <a:rPr lang="en-US" sz="1600" dirty="0">
                  <a:solidFill>
                    <a:schemeClr val="bg1"/>
                  </a:solidFill>
                </a:rPr>
                <a:t>RAT</a:t>
              </a:r>
            </a:p>
          </p:txBody>
        </p:sp>
      </p:grpSp>
    </p:spTree>
    <p:extLst>
      <p:ext uri="{BB962C8B-B14F-4D97-AF65-F5344CB8AC3E}">
        <p14:creationId xmlns:p14="http://schemas.microsoft.com/office/powerpoint/2010/main" val="3029568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346B-08C4-43EE-ABB2-D2607FFAE9FF}"/>
              </a:ext>
            </a:extLst>
          </p:cNvPr>
          <p:cNvSpPr>
            <a:spLocks noGrp="1"/>
          </p:cNvSpPr>
          <p:nvPr>
            <p:ph type="title"/>
          </p:nvPr>
        </p:nvSpPr>
        <p:spPr/>
        <p:txBody>
          <a:bodyPr/>
          <a:lstStyle/>
          <a:p>
            <a:r>
              <a:rPr lang="en-US" dirty="0"/>
              <a:t>Variable Importance</a:t>
            </a:r>
          </a:p>
        </p:txBody>
      </p:sp>
      <p:sp>
        <p:nvSpPr>
          <p:cNvPr id="3" name="Content Placeholder 2"/>
          <p:cNvSpPr>
            <a:spLocks noGrp="1"/>
          </p:cNvSpPr>
          <p:nvPr>
            <p:ph idx="1"/>
          </p:nvPr>
        </p:nvSpPr>
        <p:spPr/>
        <p:txBody>
          <a:bodyPr/>
          <a:lstStyle/>
          <a:p>
            <a:r>
              <a:rPr lang="en-US" sz="2400" dirty="0"/>
              <a:t>Variables with high importance have a significant impact on the outcome values</a:t>
            </a:r>
          </a:p>
          <a:p>
            <a:r>
              <a:rPr lang="en-US" sz="2400" dirty="0"/>
              <a:t>Each tree has its own OOB sample of data that is used to calculate importance of a specific variable</a:t>
            </a:r>
          </a:p>
          <a:p>
            <a:pPr lvl="1" indent="-457200">
              <a:buFont typeface="+mj-lt"/>
              <a:buAutoNum type="arabicPeriod"/>
            </a:pPr>
            <a:r>
              <a:rPr lang="en-US" sz="2300" dirty="0"/>
              <a:t>The prediction accuracy on the OOB sample is measured</a:t>
            </a:r>
          </a:p>
          <a:p>
            <a:pPr lvl="1" indent="-457200">
              <a:buFont typeface="+mj-lt"/>
              <a:buAutoNum type="arabicPeriod"/>
            </a:pPr>
            <a:r>
              <a:rPr lang="en-US" sz="2300" dirty="0"/>
              <a:t>The values of the variable in the OOB sample are randomly shuffled, keeping all other variables the same</a:t>
            </a:r>
          </a:p>
          <a:p>
            <a:pPr lvl="1" indent="-457200">
              <a:buFont typeface="+mj-lt"/>
              <a:buAutoNum type="arabicPeriod"/>
            </a:pPr>
            <a:r>
              <a:rPr lang="en-US" sz="2300" dirty="0"/>
              <a:t>The decrease in prediction accuracy on the shuffled data is measured</a:t>
            </a:r>
          </a:p>
        </p:txBody>
      </p:sp>
    </p:spTree>
    <p:extLst>
      <p:ext uri="{BB962C8B-B14F-4D97-AF65-F5344CB8AC3E}">
        <p14:creationId xmlns:p14="http://schemas.microsoft.com/office/powerpoint/2010/main" val="3383649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A518-FA52-4740-AAFB-5E6A98ADD274}"/>
              </a:ext>
            </a:extLst>
          </p:cNvPr>
          <p:cNvSpPr>
            <a:spLocks noGrp="1"/>
          </p:cNvSpPr>
          <p:nvPr>
            <p:ph type="title"/>
          </p:nvPr>
        </p:nvSpPr>
        <p:spPr/>
        <p:txBody>
          <a:bodyPr/>
          <a:lstStyle/>
          <a:p>
            <a:r>
              <a:rPr lang="en-US" dirty="0"/>
              <a:t>Variable Importance (continued)</a:t>
            </a:r>
          </a:p>
        </p:txBody>
      </p:sp>
      <p:sp>
        <p:nvSpPr>
          <p:cNvPr id="3" name="Content Placeholder 2"/>
          <p:cNvSpPr>
            <a:spLocks noGrp="1"/>
          </p:cNvSpPr>
          <p:nvPr>
            <p:ph idx="1"/>
          </p:nvPr>
        </p:nvSpPr>
        <p:spPr/>
        <p:txBody>
          <a:bodyPr/>
          <a:lstStyle/>
          <a:p>
            <a:r>
              <a:rPr lang="en-US" sz="2500" dirty="0"/>
              <a:t>The mean decrease in accuracy across all trees is reported. </a:t>
            </a:r>
          </a:p>
          <a:p>
            <a:pPr lvl="1"/>
            <a:r>
              <a:rPr lang="en-US" sz="2300" dirty="0"/>
              <a:t>Importance measured by how much removing a variable decreases accuracy, and vice versa </a:t>
            </a:r>
          </a:p>
          <a:p>
            <a:r>
              <a:rPr lang="en-US" sz="2500" dirty="0"/>
              <a:t>If N is very large, forests can be run once with all the variables, then again using the most important variables from the first run</a:t>
            </a:r>
          </a:p>
        </p:txBody>
      </p:sp>
    </p:spTree>
    <p:extLst>
      <p:ext uri="{BB962C8B-B14F-4D97-AF65-F5344CB8AC3E}">
        <p14:creationId xmlns:p14="http://schemas.microsoft.com/office/powerpoint/2010/main" val="4191032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0B71-51FB-4239-8E33-7BEE0EB8F692}"/>
              </a:ext>
            </a:extLst>
          </p:cNvPr>
          <p:cNvSpPr>
            <a:spLocks noGrp="1"/>
          </p:cNvSpPr>
          <p:nvPr>
            <p:ph type="title"/>
          </p:nvPr>
        </p:nvSpPr>
        <p:spPr/>
        <p:txBody>
          <a:bodyPr/>
          <a:lstStyle/>
          <a:p>
            <a:r>
              <a:rPr lang="en-US" dirty="0"/>
              <a:t>Accuracy and Error Rates</a:t>
            </a:r>
          </a:p>
        </p:txBody>
      </p:sp>
      <p:grpSp>
        <p:nvGrpSpPr>
          <p:cNvPr id="11" name="Group 10">
            <a:extLst>
              <a:ext uri="{FF2B5EF4-FFF2-40B4-BE49-F238E27FC236}">
                <a16:creationId xmlns:a16="http://schemas.microsoft.com/office/drawing/2014/main" id="{EC5CF61D-B7E7-44C6-9833-FD640A9FA3FC}"/>
              </a:ext>
            </a:extLst>
          </p:cNvPr>
          <p:cNvGrpSpPr/>
          <p:nvPr/>
        </p:nvGrpSpPr>
        <p:grpSpPr>
          <a:xfrm>
            <a:off x="671861" y="1427356"/>
            <a:ext cx="10848278" cy="5065518"/>
            <a:chOff x="1686157" y="1947988"/>
            <a:chExt cx="9810750" cy="3661075"/>
          </a:xfrm>
        </p:grpSpPr>
        <p:sp>
          <p:nvSpPr>
            <p:cNvPr id="5" name="Arrow: Right 4">
              <a:extLst>
                <a:ext uri="{FF2B5EF4-FFF2-40B4-BE49-F238E27FC236}">
                  <a16:creationId xmlns:a16="http://schemas.microsoft.com/office/drawing/2014/main" id="{BF74D92E-3041-441D-B06C-211137C21AE0}"/>
                </a:ext>
              </a:extLst>
            </p:cNvPr>
            <p:cNvSpPr/>
            <p:nvPr/>
          </p:nvSpPr>
          <p:spPr>
            <a:xfrm rot="16200000">
              <a:off x="1823070" y="1822226"/>
              <a:ext cx="3649924" cy="3923750"/>
            </a:xfrm>
            <a:prstGeom prst="rightArrow">
              <a:avLst/>
            </a:prstGeom>
            <a:solidFill>
              <a:srgbClr val="740A3C"/>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2000" b="1" dirty="0"/>
                <a:t>Correlation between trees increases error</a:t>
              </a:r>
            </a:p>
          </p:txBody>
        </p:sp>
        <p:sp>
          <p:nvSpPr>
            <p:cNvPr id="6" name="Arrow: Right 5">
              <a:extLst>
                <a:ext uri="{FF2B5EF4-FFF2-40B4-BE49-F238E27FC236}">
                  <a16:creationId xmlns:a16="http://schemas.microsoft.com/office/drawing/2014/main" id="{859674BD-DC4F-4CBD-B5D6-906BCAD7C485}"/>
                </a:ext>
              </a:extLst>
            </p:cNvPr>
            <p:cNvSpPr/>
            <p:nvPr/>
          </p:nvSpPr>
          <p:spPr>
            <a:xfrm rot="5400000">
              <a:off x="4761881" y="1811075"/>
              <a:ext cx="3649924" cy="3923750"/>
            </a:xfrm>
            <a:prstGeom prst="rightArrow">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2000" b="1" dirty="0"/>
                <a:t>Stronger trees decrease error</a:t>
              </a:r>
            </a:p>
          </p:txBody>
        </p:sp>
        <p:sp>
          <p:nvSpPr>
            <p:cNvPr id="7" name="Arrow: Right 6">
              <a:extLst>
                <a:ext uri="{FF2B5EF4-FFF2-40B4-BE49-F238E27FC236}">
                  <a16:creationId xmlns:a16="http://schemas.microsoft.com/office/drawing/2014/main" id="{5372EC96-971E-4B19-944E-D17E9C31F57F}"/>
                </a:ext>
              </a:extLst>
            </p:cNvPr>
            <p:cNvSpPr/>
            <p:nvPr/>
          </p:nvSpPr>
          <p:spPr>
            <a:xfrm rot="16200000">
              <a:off x="7710070" y="1822226"/>
              <a:ext cx="3649924" cy="3923750"/>
            </a:xfrm>
            <a:prstGeom prst="rightArrow">
              <a:avLst/>
            </a:prstGeom>
            <a:solidFill>
              <a:schemeClr val="accent5">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2000" b="1" dirty="0"/>
                <a:t>Increasing </a:t>
              </a:r>
              <a:r>
                <a:rPr lang="en-US" sz="2000" b="1" i="1" dirty="0"/>
                <a:t>m</a:t>
              </a:r>
              <a:r>
                <a:rPr lang="en-US" sz="2000" b="1" dirty="0"/>
                <a:t> increases correlation and strength</a:t>
              </a:r>
            </a:p>
          </p:txBody>
        </p:sp>
      </p:grpSp>
    </p:spTree>
    <p:extLst>
      <p:ext uri="{BB962C8B-B14F-4D97-AF65-F5344CB8AC3E}">
        <p14:creationId xmlns:p14="http://schemas.microsoft.com/office/powerpoint/2010/main" val="2406737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78B4-ABD9-4CDC-8F4C-E4BA8ED83833}"/>
              </a:ext>
            </a:extLst>
          </p:cNvPr>
          <p:cNvSpPr>
            <a:spLocks noGrp="1"/>
          </p:cNvSpPr>
          <p:nvPr>
            <p:ph type="title"/>
          </p:nvPr>
        </p:nvSpPr>
        <p:spPr>
          <a:xfrm>
            <a:off x="838200" y="365126"/>
            <a:ext cx="9006555" cy="837510"/>
          </a:xfrm>
        </p:spPr>
        <p:txBody>
          <a:bodyPr/>
          <a:lstStyle/>
          <a:p>
            <a:r>
              <a:rPr lang="en-US" dirty="0"/>
              <a:t>Calibrating the SCIBI RSF Model</a:t>
            </a:r>
          </a:p>
        </p:txBody>
      </p:sp>
      <p:graphicFrame>
        <p:nvGraphicFramePr>
          <p:cNvPr id="4" name="Diagram 3">
            <a:extLst>
              <a:ext uri="{FF2B5EF4-FFF2-40B4-BE49-F238E27FC236}">
                <a16:creationId xmlns:a16="http://schemas.microsoft.com/office/drawing/2014/main" id="{CEA0C65C-ED0F-43F6-AB69-1B87E8C8BF9D}"/>
              </a:ext>
            </a:extLst>
          </p:cNvPr>
          <p:cNvGraphicFramePr/>
          <p:nvPr>
            <p:extLst>
              <p:ext uri="{D42A27DB-BD31-4B8C-83A1-F6EECF244321}">
                <p14:modId xmlns:p14="http://schemas.microsoft.com/office/powerpoint/2010/main" val="1844441249"/>
              </p:ext>
            </p:extLst>
          </p:nvPr>
        </p:nvGraphicFramePr>
        <p:xfrm>
          <a:off x="917188" y="1317013"/>
          <a:ext cx="10357624" cy="517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833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7609-6D82-4F1A-93D2-68AA652A1C9F}"/>
              </a:ext>
            </a:extLst>
          </p:cNvPr>
          <p:cNvSpPr>
            <a:spLocks noGrp="1"/>
          </p:cNvSpPr>
          <p:nvPr>
            <p:ph type="title"/>
          </p:nvPr>
        </p:nvSpPr>
        <p:spPr/>
        <p:txBody>
          <a:bodyPr/>
          <a:lstStyle/>
          <a:p>
            <a:r>
              <a:rPr lang="en-US" dirty="0"/>
              <a:t>SCIBI in Action</a:t>
            </a:r>
          </a:p>
        </p:txBody>
      </p:sp>
      <p:sp>
        <p:nvSpPr>
          <p:cNvPr id="3" name="Subtitle 2">
            <a:extLst>
              <a:ext uri="{FF2B5EF4-FFF2-40B4-BE49-F238E27FC236}">
                <a16:creationId xmlns:a16="http://schemas.microsoft.com/office/drawing/2014/main" id="{82A6D13B-8CFF-477B-8587-E73922443234}"/>
              </a:ext>
            </a:extLst>
          </p:cNvPr>
          <p:cNvSpPr>
            <a:spLocks noGrp="1"/>
          </p:cNvSpPr>
          <p:nvPr>
            <p:ph type="subTitle" idx="4294967295"/>
          </p:nvPr>
        </p:nvSpPr>
        <p:spPr>
          <a:xfrm>
            <a:off x="6391503" y="4487091"/>
            <a:ext cx="5408612" cy="685800"/>
          </a:xfrm>
          <a:prstGeom prst="rect">
            <a:avLst/>
          </a:prstGeom>
        </p:spPr>
        <p:txBody>
          <a:bodyPr>
            <a:normAutofit/>
          </a:bodyPr>
          <a:lstStyle/>
          <a:p>
            <a:pPr marL="0" indent="0">
              <a:buNone/>
            </a:pPr>
            <a:r>
              <a:rPr lang="en-US" sz="2800" dirty="0">
                <a:solidFill>
                  <a:schemeClr val="bg1"/>
                </a:solidFill>
              </a:rPr>
              <a:t>Daniel H. Barch, PhD </a:t>
            </a:r>
          </a:p>
        </p:txBody>
      </p:sp>
    </p:spTree>
    <p:extLst>
      <p:ext uri="{BB962C8B-B14F-4D97-AF65-F5344CB8AC3E}">
        <p14:creationId xmlns:p14="http://schemas.microsoft.com/office/powerpoint/2010/main" val="224425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DDE3-C0D0-4089-BC9F-E9F42333DA5B}"/>
              </a:ext>
            </a:extLst>
          </p:cNvPr>
          <p:cNvSpPr>
            <a:spLocks noGrp="1"/>
          </p:cNvSpPr>
          <p:nvPr>
            <p:ph type="title"/>
          </p:nvPr>
        </p:nvSpPr>
        <p:spPr>
          <a:xfrm>
            <a:off x="598054" y="299139"/>
            <a:ext cx="10515600" cy="837510"/>
          </a:xfrm>
        </p:spPr>
        <p:txBody>
          <a:bodyPr>
            <a:normAutofit fontScale="90000"/>
          </a:bodyPr>
          <a:lstStyle/>
          <a:p>
            <a:r>
              <a:rPr lang="en-US" dirty="0"/>
              <a:t>SCIBI Scores, Illness Burden, and </a:t>
            </a:r>
            <a:br>
              <a:rPr lang="en-US" dirty="0"/>
            </a:br>
            <a:r>
              <a:rPr lang="en-US" dirty="0"/>
              <a:t>Care Experiences</a:t>
            </a:r>
          </a:p>
        </p:txBody>
      </p:sp>
      <p:sp>
        <p:nvSpPr>
          <p:cNvPr id="3" name="Content Placeholder 2">
            <a:extLst>
              <a:ext uri="{FF2B5EF4-FFF2-40B4-BE49-F238E27FC236}">
                <a16:creationId xmlns:a16="http://schemas.microsoft.com/office/drawing/2014/main" id="{25AF738F-EA11-4090-A9B7-4467886AE52E}"/>
              </a:ext>
            </a:extLst>
          </p:cNvPr>
          <p:cNvSpPr>
            <a:spLocks noGrp="1"/>
          </p:cNvSpPr>
          <p:nvPr>
            <p:ph idx="1"/>
          </p:nvPr>
        </p:nvSpPr>
        <p:spPr/>
        <p:txBody>
          <a:bodyPr>
            <a:normAutofit/>
          </a:bodyPr>
          <a:lstStyle/>
          <a:p>
            <a:pPr marL="0" indent="0">
              <a:buNone/>
            </a:pPr>
            <a:r>
              <a:rPr lang="en-US" sz="2800" dirty="0"/>
              <a:t>Study goals:</a:t>
            </a:r>
          </a:p>
          <a:p>
            <a:pPr lvl="1"/>
            <a:r>
              <a:rPr lang="en-US" sz="2400" dirty="0"/>
              <a:t>To examine differences in SCIBI scores in a Medicare population (surveyed either before or after cancer diagnosis)</a:t>
            </a:r>
          </a:p>
          <a:p>
            <a:pPr lvl="2"/>
            <a:r>
              <a:rPr lang="en-US" sz="2400" dirty="0"/>
              <a:t>Descriptive analyses used Medicare CAHPS Design Weights to account for sample characteristics, nonresponse, and related factors</a:t>
            </a:r>
          </a:p>
          <a:p>
            <a:pPr lvl="1"/>
            <a:r>
              <a:rPr lang="en-US" sz="2400" dirty="0"/>
              <a:t>To analyze associations between illness burden and care experiences (controlling for case-mix adjustors)</a:t>
            </a:r>
          </a:p>
          <a:p>
            <a:pPr lvl="2"/>
            <a:endParaRPr lang="en-US" sz="2000" dirty="0"/>
          </a:p>
          <a:p>
            <a:endParaRPr lang="en-US" sz="2400" dirty="0"/>
          </a:p>
        </p:txBody>
      </p:sp>
      <p:sp>
        <p:nvSpPr>
          <p:cNvPr id="4" name="TextBox 3">
            <a:extLst>
              <a:ext uri="{FF2B5EF4-FFF2-40B4-BE49-F238E27FC236}">
                <a16:creationId xmlns:a16="http://schemas.microsoft.com/office/drawing/2014/main" id="{D755F382-1264-4680-9F66-93330F335351}"/>
              </a:ext>
            </a:extLst>
          </p:cNvPr>
          <p:cNvSpPr txBox="1"/>
          <p:nvPr/>
        </p:nvSpPr>
        <p:spPr>
          <a:xfrm>
            <a:off x="1470992" y="5896863"/>
            <a:ext cx="2035173" cy="307777"/>
          </a:xfrm>
          <a:prstGeom prst="rect">
            <a:avLst/>
          </a:prstGeom>
          <a:noFill/>
        </p:spPr>
        <p:txBody>
          <a:bodyPr wrap="none" rtlCol="0">
            <a:spAutoFit/>
          </a:bodyPr>
          <a:lstStyle/>
          <a:p>
            <a:r>
              <a:rPr lang="en-US" sz="1400" i="1" dirty="0"/>
              <a:t>Lines et al, in preparation</a:t>
            </a:r>
          </a:p>
        </p:txBody>
      </p:sp>
    </p:spTree>
    <p:extLst>
      <p:ext uri="{BB962C8B-B14F-4D97-AF65-F5344CB8AC3E}">
        <p14:creationId xmlns:p14="http://schemas.microsoft.com/office/powerpoint/2010/main" val="2419805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1C96-ED7A-4423-8417-88EB9C18BBA4}"/>
              </a:ext>
            </a:extLst>
          </p:cNvPr>
          <p:cNvSpPr>
            <a:spLocks noGrp="1"/>
          </p:cNvSpPr>
          <p:nvPr>
            <p:ph type="title"/>
          </p:nvPr>
        </p:nvSpPr>
        <p:spPr/>
        <p:txBody>
          <a:bodyPr/>
          <a:lstStyle/>
          <a:p>
            <a:r>
              <a:rPr lang="en-US" dirty="0"/>
              <a:t>SCIBI-CB Scores</a:t>
            </a:r>
          </a:p>
        </p:txBody>
      </p:sp>
      <p:pic>
        <p:nvPicPr>
          <p:cNvPr id="5" name="Content Placeholder 4">
            <a:extLst>
              <a:ext uri="{FF2B5EF4-FFF2-40B4-BE49-F238E27FC236}">
                <a16:creationId xmlns:a16="http://schemas.microsoft.com/office/drawing/2014/main" id="{981121CD-0349-4797-BE80-3CE0380109DA}"/>
              </a:ext>
            </a:extLst>
          </p:cNvPr>
          <p:cNvPicPr>
            <a:picLocks noGrp="1" noChangeAspect="1"/>
          </p:cNvPicPr>
          <p:nvPr>
            <p:ph idx="1"/>
          </p:nvPr>
        </p:nvPicPr>
        <p:blipFill>
          <a:blip r:embed="rId2"/>
          <a:stretch>
            <a:fillRect/>
          </a:stretch>
        </p:blipFill>
        <p:spPr>
          <a:xfrm>
            <a:off x="1786647" y="1202636"/>
            <a:ext cx="8618706" cy="5454481"/>
          </a:xfrm>
          <a:prstGeom prst="rect">
            <a:avLst/>
          </a:prstGeom>
        </p:spPr>
      </p:pic>
    </p:spTree>
    <p:extLst>
      <p:ext uri="{BB962C8B-B14F-4D97-AF65-F5344CB8AC3E}">
        <p14:creationId xmlns:p14="http://schemas.microsoft.com/office/powerpoint/2010/main" val="401907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6F65-775A-4AA0-8C7F-35C53A25B879}"/>
              </a:ext>
            </a:extLst>
          </p:cNvPr>
          <p:cNvSpPr>
            <a:spLocks noGrp="1"/>
          </p:cNvSpPr>
          <p:nvPr>
            <p:ph type="title"/>
          </p:nvPr>
        </p:nvSpPr>
        <p:spPr/>
        <p:txBody>
          <a:bodyPr/>
          <a:lstStyle/>
          <a:p>
            <a:r>
              <a:rPr lang="en-US" dirty="0"/>
              <a:t>Care Experience Variables (DVs)</a:t>
            </a:r>
          </a:p>
        </p:txBody>
      </p:sp>
      <p:sp>
        <p:nvSpPr>
          <p:cNvPr id="4" name="Content Placeholder 3">
            <a:extLst>
              <a:ext uri="{FF2B5EF4-FFF2-40B4-BE49-F238E27FC236}">
                <a16:creationId xmlns:a16="http://schemas.microsoft.com/office/drawing/2014/main" id="{54BD88E0-62C7-4BCA-B390-B2CC53ACE273}"/>
              </a:ext>
            </a:extLst>
          </p:cNvPr>
          <p:cNvSpPr>
            <a:spLocks noGrp="1"/>
          </p:cNvSpPr>
          <p:nvPr>
            <p:ph idx="1"/>
          </p:nvPr>
        </p:nvSpPr>
        <p:spPr/>
        <p:txBody>
          <a:bodyPr>
            <a:normAutofit/>
          </a:bodyPr>
          <a:lstStyle/>
          <a:p>
            <a:pPr marL="0" indent="0">
              <a:buNone/>
            </a:pPr>
            <a:r>
              <a:rPr lang="en-US" sz="2400" b="1" dirty="0"/>
              <a:t>5 Global Ratings</a:t>
            </a:r>
          </a:p>
          <a:p>
            <a:r>
              <a:rPr lang="en-US" sz="2400" dirty="0"/>
              <a:t>Overall Care</a:t>
            </a:r>
          </a:p>
          <a:p>
            <a:r>
              <a:rPr lang="en-US" sz="2400" dirty="0"/>
              <a:t>Personal Doctor</a:t>
            </a:r>
          </a:p>
          <a:p>
            <a:r>
              <a:rPr lang="en-US" sz="2400" dirty="0"/>
              <a:t>Specialist</a:t>
            </a:r>
          </a:p>
          <a:p>
            <a:r>
              <a:rPr lang="en-US" sz="2400" dirty="0"/>
              <a:t>Health Plan/Medicare</a:t>
            </a:r>
          </a:p>
          <a:p>
            <a:r>
              <a:rPr lang="en-US" sz="2400" dirty="0"/>
              <a:t>Prescription Drug Plan</a:t>
            </a:r>
          </a:p>
        </p:txBody>
      </p:sp>
      <p:sp>
        <p:nvSpPr>
          <p:cNvPr id="7" name="Content Placeholder 3">
            <a:extLst>
              <a:ext uri="{FF2B5EF4-FFF2-40B4-BE49-F238E27FC236}">
                <a16:creationId xmlns:a16="http://schemas.microsoft.com/office/drawing/2014/main" id="{A5EE531A-3ACB-4E98-A3DF-8E5ADDDC1862}"/>
              </a:ext>
            </a:extLst>
          </p:cNvPr>
          <p:cNvSpPr txBox="1">
            <a:spLocks/>
          </p:cNvSpPr>
          <p:nvPr/>
        </p:nvSpPr>
        <p:spPr bwMode="auto">
          <a:xfrm>
            <a:off x="6126163" y="1426633"/>
            <a:ext cx="412064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defTabSz="457200" rtl="0" eaLnBrk="0" fontAlgn="base" hangingPunct="0">
              <a:spcBef>
                <a:spcPct val="0"/>
              </a:spcBef>
              <a:spcAft>
                <a:spcPts val="1000"/>
              </a:spcAft>
              <a:buClr>
                <a:schemeClr val="accent1"/>
              </a:buClr>
              <a:buFont typeface="Wingdings" panose="05000000000000000000" pitchFamily="2" charset="2"/>
              <a:buChar char="§"/>
              <a:defRPr sz="2000" kern="1200">
                <a:solidFill>
                  <a:srgbClr val="000000"/>
                </a:solidFill>
                <a:latin typeface="+mn-lt"/>
                <a:ea typeface="ＭＳ Ｐゴシック" charset="0"/>
                <a:cs typeface="SapientCentroSlab-Light"/>
              </a:defRPr>
            </a:lvl1pPr>
            <a:lvl2pPr marL="457200" indent="-228600" algn="l" defTabSz="457200" rtl="0" eaLnBrk="0" fontAlgn="base" hangingPunct="0">
              <a:spcBef>
                <a:spcPct val="0"/>
              </a:spcBef>
              <a:spcAft>
                <a:spcPts val="1000"/>
              </a:spcAft>
              <a:buClr>
                <a:schemeClr val="accent1"/>
              </a:buClr>
              <a:buFont typeface="Wingdings" panose="05000000000000000000" pitchFamily="2" charset="2"/>
              <a:buChar char="§"/>
              <a:defRPr sz="1900" kern="1200">
                <a:solidFill>
                  <a:srgbClr val="000000"/>
                </a:solidFill>
                <a:latin typeface="+mn-lt"/>
                <a:ea typeface="ＭＳ Ｐゴシック" charset="0"/>
                <a:cs typeface="SapientCentroSlab-Light"/>
              </a:defRPr>
            </a:lvl2pPr>
            <a:lvl3pPr marL="685800" indent="-228600" algn="l" defTabSz="457200" rtl="0" eaLnBrk="0" fontAlgn="base" hangingPunct="0">
              <a:spcBef>
                <a:spcPct val="0"/>
              </a:spcBef>
              <a:spcAft>
                <a:spcPts val="1000"/>
              </a:spcAft>
              <a:buClr>
                <a:schemeClr val="accent1"/>
              </a:buClr>
              <a:buFont typeface="Wingdings" panose="05000000000000000000" pitchFamily="2" charset="2"/>
              <a:buChar char="§"/>
              <a:defRPr kern="1200">
                <a:solidFill>
                  <a:srgbClr val="000000"/>
                </a:solidFill>
                <a:latin typeface="+mn-lt"/>
                <a:ea typeface="ＭＳ Ｐゴシック" charset="0"/>
                <a:cs typeface="SapientCentroSlab-Light"/>
              </a:defRPr>
            </a:lvl3pPr>
            <a:lvl4pPr marL="914400" indent="-228600" algn="l" defTabSz="457200" rtl="0" eaLnBrk="0" fontAlgn="base" hangingPunct="0">
              <a:spcBef>
                <a:spcPct val="0"/>
              </a:spcBef>
              <a:spcAft>
                <a:spcPts val="1000"/>
              </a:spcAft>
              <a:buClr>
                <a:schemeClr val="accent1"/>
              </a:buClr>
              <a:buFont typeface="Wingdings" panose="05000000000000000000" pitchFamily="2" charset="2"/>
              <a:buChar char="§"/>
              <a:defRPr sz="1700" kern="1200">
                <a:solidFill>
                  <a:srgbClr val="000000"/>
                </a:solidFill>
                <a:latin typeface="+mn-lt"/>
                <a:ea typeface="ＭＳ Ｐゴシック" charset="0"/>
                <a:cs typeface="SapientCentroSlab-Light"/>
              </a:defRPr>
            </a:lvl4pPr>
            <a:lvl5pPr marL="1143000" indent="-228600" algn="l" defTabSz="457200" rtl="0" eaLnBrk="0" fontAlgn="base" hangingPunct="0">
              <a:spcBef>
                <a:spcPct val="0"/>
              </a:spcBef>
              <a:spcAft>
                <a:spcPts val="1000"/>
              </a:spcAft>
              <a:buClr>
                <a:schemeClr val="accent1"/>
              </a:buClr>
              <a:buFont typeface="Wingdings" panose="05000000000000000000" pitchFamily="2" charset="2"/>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7 Composite Measures</a:t>
            </a:r>
          </a:p>
          <a:p>
            <a:r>
              <a:rPr lang="en-US" sz="2400" dirty="0">
                <a:latin typeface="Arial" panose="020B0604020202020204" pitchFamily="34" charset="0"/>
                <a:cs typeface="Arial" panose="020B0604020202020204" pitchFamily="34" charset="0"/>
              </a:rPr>
              <a:t>Doctor Communication</a:t>
            </a:r>
          </a:p>
          <a:p>
            <a:r>
              <a:rPr lang="en-US" sz="2400" dirty="0">
                <a:latin typeface="Arial" panose="020B0604020202020204" pitchFamily="34" charset="0"/>
                <a:cs typeface="Arial" panose="020B0604020202020204" pitchFamily="34" charset="0"/>
              </a:rPr>
              <a:t>Getting Needed Care</a:t>
            </a:r>
          </a:p>
          <a:p>
            <a:r>
              <a:rPr lang="en-US" sz="2400" dirty="0">
                <a:latin typeface="Arial" panose="020B0604020202020204" pitchFamily="34" charset="0"/>
                <a:cs typeface="Arial" panose="020B0604020202020204" pitchFamily="34" charset="0"/>
              </a:rPr>
              <a:t>Getting Needed Prescription Drugs</a:t>
            </a:r>
          </a:p>
          <a:p>
            <a:r>
              <a:rPr lang="en-US" sz="2400" dirty="0">
                <a:latin typeface="Arial" panose="020B0604020202020204" pitchFamily="34" charset="0"/>
                <a:cs typeface="Arial" panose="020B0604020202020204" pitchFamily="34" charset="0"/>
              </a:rPr>
              <a:t>Getting Care Quickly</a:t>
            </a:r>
          </a:p>
          <a:p>
            <a:r>
              <a:rPr lang="en-US" sz="2400" dirty="0">
                <a:latin typeface="Arial" panose="020B0604020202020204" pitchFamily="34" charset="0"/>
                <a:cs typeface="Arial" panose="020B0604020202020204" pitchFamily="34" charset="0"/>
              </a:rPr>
              <a:t>Care Coordination</a:t>
            </a:r>
          </a:p>
          <a:p>
            <a:r>
              <a:rPr lang="en-US" sz="2400" dirty="0">
                <a:latin typeface="Arial" panose="020B0604020202020204" pitchFamily="34" charset="0"/>
                <a:cs typeface="Arial" panose="020B0604020202020204" pitchFamily="34" charset="0"/>
              </a:rPr>
              <a:t>Health Plan Customer Service</a:t>
            </a:r>
          </a:p>
          <a:p>
            <a:r>
              <a:rPr lang="en-US" sz="2400" dirty="0">
                <a:latin typeface="Arial" panose="020B0604020202020204" pitchFamily="34" charset="0"/>
                <a:cs typeface="Arial" panose="020B0604020202020204" pitchFamily="34" charset="0"/>
              </a:rPr>
              <a:t>PDP Customer Service</a:t>
            </a:r>
          </a:p>
        </p:txBody>
      </p:sp>
    </p:spTree>
    <p:extLst>
      <p:ext uri="{BB962C8B-B14F-4D97-AF65-F5344CB8AC3E}">
        <p14:creationId xmlns:p14="http://schemas.microsoft.com/office/powerpoint/2010/main" val="3835220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95D0-C652-477F-9BBD-6B0BBAAB991A}"/>
              </a:ext>
            </a:extLst>
          </p:cNvPr>
          <p:cNvSpPr>
            <a:spLocks noGrp="1"/>
          </p:cNvSpPr>
          <p:nvPr>
            <p:ph type="title"/>
          </p:nvPr>
        </p:nvSpPr>
        <p:spPr/>
        <p:txBody>
          <a:bodyPr>
            <a:normAutofit fontScale="90000"/>
          </a:bodyPr>
          <a:lstStyle/>
          <a:p>
            <a:r>
              <a:rPr lang="en-US" dirty="0"/>
              <a:t>Other Predictors: Survey Year &amp; CMA Variables</a:t>
            </a:r>
          </a:p>
        </p:txBody>
      </p:sp>
      <p:sp>
        <p:nvSpPr>
          <p:cNvPr id="3" name="Content Placeholder 2">
            <a:extLst>
              <a:ext uri="{FF2B5EF4-FFF2-40B4-BE49-F238E27FC236}">
                <a16:creationId xmlns:a16="http://schemas.microsoft.com/office/drawing/2014/main" id="{B9FE5E82-7B32-4A34-88BA-7B5314751043}"/>
              </a:ext>
            </a:extLst>
          </p:cNvPr>
          <p:cNvSpPr>
            <a:spLocks noGrp="1"/>
          </p:cNvSpPr>
          <p:nvPr>
            <p:ph idx="1"/>
          </p:nvPr>
        </p:nvSpPr>
        <p:spPr/>
        <p:txBody>
          <a:bodyPr>
            <a:normAutofit/>
          </a:bodyPr>
          <a:lstStyle/>
          <a:p>
            <a:r>
              <a:rPr lang="en-US" sz="2400" dirty="0"/>
              <a:t>Survey Year</a:t>
            </a:r>
          </a:p>
          <a:p>
            <a:r>
              <a:rPr lang="en-US" sz="2400" dirty="0"/>
              <a:t>Age Group</a:t>
            </a:r>
          </a:p>
          <a:p>
            <a:r>
              <a:rPr lang="en-US" sz="2400" dirty="0"/>
              <a:t>Gender Identification</a:t>
            </a:r>
          </a:p>
          <a:p>
            <a:r>
              <a:rPr lang="en-US" sz="2400" dirty="0"/>
              <a:t>Education</a:t>
            </a:r>
          </a:p>
          <a:p>
            <a:r>
              <a:rPr lang="en-US" sz="2400" dirty="0"/>
              <a:t>General Health Status</a:t>
            </a:r>
          </a:p>
          <a:p>
            <a:r>
              <a:rPr lang="en-US" sz="2400" dirty="0"/>
              <a:t>Mental Health Status</a:t>
            </a:r>
          </a:p>
          <a:p>
            <a:r>
              <a:rPr lang="en-US" sz="2400" dirty="0"/>
              <a:t>Dual Eligibility</a:t>
            </a:r>
          </a:p>
          <a:p>
            <a:r>
              <a:rPr lang="en-US" sz="2400" dirty="0"/>
              <a:t>Proxy Use</a:t>
            </a:r>
          </a:p>
          <a:p>
            <a:endParaRPr lang="en-US" sz="2400" dirty="0"/>
          </a:p>
        </p:txBody>
      </p:sp>
    </p:spTree>
    <p:extLst>
      <p:ext uri="{BB962C8B-B14F-4D97-AF65-F5344CB8AC3E}">
        <p14:creationId xmlns:p14="http://schemas.microsoft.com/office/powerpoint/2010/main" val="312015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6F2B-E427-1C41-9AE4-11C2802281AD}"/>
              </a:ext>
            </a:extLst>
          </p:cNvPr>
          <p:cNvSpPr>
            <a:spLocks noGrp="1"/>
          </p:cNvSpPr>
          <p:nvPr>
            <p:ph type="title"/>
          </p:nvPr>
        </p:nvSpPr>
        <p:spPr/>
        <p:txBody>
          <a:bodyPr/>
          <a:lstStyle/>
          <a:p>
            <a:pPr algn="ctr"/>
            <a:r>
              <a:rPr lang="en-US" dirty="0"/>
              <a:t>Background </a:t>
            </a:r>
          </a:p>
        </p:txBody>
      </p:sp>
    </p:spTree>
    <p:extLst>
      <p:ext uri="{BB962C8B-B14F-4D97-AF65-F5344CB8AC3E}">
        <p14:creationId xmlns:p14="http://schemas.microsoft.com/office/powerpoint/2010/main" val="3965150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E478-ED53-4FE5-BFEF-9833E1738EA7}"/>
              </a:ext>
            </a:extLst>
          </p:cNvPr>
          <p:cNvSpPr>
            <a:spLocks noGrp="1"/>
          </p:cNvSpPr>
          <p:nvPr>
            <p:ph type="title"/>
          </p:nvPr>
        </p:nvSpPr>
        <p:spPr/>
        <p:txBody>
          <a:bodyPr/>
          <a:lstStyle/>
          <a:p>
            <a:r>
              <a:rPr lang="en-US" dirty="0"/>
              <a:t>Modeling Approaches</a:t>
            </a:r>
          </a:p>
        </p:txBody>
      </p:sp>
      <p:sp>
        <p:nvSpPr>
          <p:cNvPr id="3" name="Content Placeholder 2">
            <a:extLst>
              <a:ext uri="{FF2B5EF4-FFF2-40B4-BE49-F238E27FC236}">
                <a16:creationId xmlns:a16="http://schemas.microsoft.com/office/drawing/2014/main" id="{EB5ED972-52E7-4B5F-B63F-DD6CC636232C}"/>
              </a:ext>
            </a:extLst>
          </p:cNvPr>
          <p:cNvSpPr>
            <a:spLocks noGrp="1"/>
          </p:cNvSpPr>
          <p:nvPr>
            <p:ph idx="1"/>
          </p:nvPr>
        </p:nvSpPr>
        <p:spPr/>
        <p:txBody>
          <a:bodyPr>
            <a:normAutofit/>
          </a:bodyPr>
          <a:lstStyle/>
          <a:p>
            <a:r>
              <a:rPr lang="en-US" sz="2800" dirty="0"/>
              <a:t>Two complementary sets of models:</a:t>
            </a:r>
          </a:p>
          <a:p>
            <a:pPr lvl="1"/>
            <a:r>
              <a:rPr lang="en-US" sz="2400" dirty="0"/>
              <a:t>Survey-weighted Ordinary Least-Squares (OLS) Regression</a:t>
            </a:r>
          </a:p>
          <a:p>
            <a:pPr lvl="1"/>
            <a:r>
              <a:rPr lang="en-US" sz="2400" dirty="0"/>
              <a:t>Bayesian Model Averaging (BMA) with Probability Weighting (same weights as OLS model)</a:t>
            </a:r>
          </a:p>
          <a:p>
            <a:r>
              <a:rPr lang="en-US" sz="2800" dirty="0"/>
              <a:t>In both approach, models were estimated for each care experience variable</a:t>
            </a:r>
          </a:p>
          <a:p>
            <a:pPr lvl="1"/>
            <a:r>
              <a:rPr lang="en-US" sz="2400" dirty="0"/>
              <a:t>For OLS regression, results were Bonferroni-adjusted</a:t>
            </a:r>
          </a:p>
          <a:p>
            <a:endParaRPr lang="en-US" sz="2800" dirty="0"/>
          </a:p>
        </p:txBody>
      </p:sp>
    </p:spTree>
    <p:extLst>
      <p:ext uri="{BB962C8B-B14F-4D97-AF65-F5344CB8AC3E}">
        <p14:creationId xmlns:p14="http://schemas.microsoft.com/office/powerpoint/2010/main" val="3631374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DDE3-C0D0-4089-BC9F-E9F42333DA5B}"/>
              </a:ext>
            </a:extLst>
          </p:cNvPr>
          <p:cNvSpPr>
            <a:spLocks noGrp="1"/>
          </p:cNvSpPr>
          <p:nvPr>
            <p:ph type="title"/>
          </p:nvPr>
        </p:nvSpPr>
        <p:spPr/>
        <p:txBody>
          <a:bodyPr/>
          <a:lstStyle/>
          <a:p>
            <a:r>
              <a:rPr lang="en-US" dirty="0"/>
              <a:t>Results: Differences in SCIBI Scores</a:t>
            </a:r>
          </a:p>
        </p:txBody>
      </p:sp>
      <p:sp>
        <p:nvSpPr>
          <p:cNvPr id="4" name="TextBox 3">
            <a:extLst>
              <a:ext uri="{FF2B5EF4-FFF2-40B4-BE49-F238E27FC236}">
                <a16:creationId xmlns:a16="http://schemas.microsoft.com/office/drawing/2014/main" id="{D755F382-1264-4680-9F66-93330F335351}"/>
              </a:ext>
            </a:extLst>
          </p:cNvPr>
          <p:cNvSpPr txBox="1"/>
          <p:nvPr/>
        </p:nvSpPr>
        <p:spPr>
          <a:xfrm>
            <a:off x="838200" y="6338985"/>
            <a:ext cx="2035173" cy="307777"/>
          </a:xfrm>
          <a:prstGeom prst="rect">
            <a:avLst/>
          </a:prstGeom>
          <a:noFill/>
        </p:spPr>
        <p:txBody>
          <a:bodyPr wrap="none" rtlCol="0">
            <a:spAutoFit/>
          </a:bodyPr>
          <a:lstStyle/>
          <a:p>
            <a:r>
              <a:rPr lang="en-US" sz="1400" i="1" dirty="0"/>
              <a:t>Lines et al, in preparation</a:t>
            </a:r>
          </a:p>
        </p:txBody>
      </p:sp>
      <p:graphicFrame>
        <p:nvGraphicFramePr>
          <p:cNvPr id="5" name="Chart 4">
            <a:extLst>
              <a:ext uri="{FF2B5EF4-FFF2-40B4-BE49-F238E27FC236}">
                <a16:creationId xmlns:a16="http://schemas.microsoft.com/office/drawing/2014/main" id="{48E74EDC-61E9-48CA-811F-485F1F26C76D}"/>
              </a:ext>
            </a:extLst>
          </p:cNvPr>
          <p:cNvGraphicFramePr>
            <a:graphicFrameLocks noGrp="1"/>
          </p:cNvGraphicFramePr>
          <p:nvPr>
            <p:extLst>
              <p:ext uri="{D42A27DB-BD31-4B8C-83A1-F6EECF244321}">
                <p14:modId xmlns:p14="http://schemas.microsoft.com/office/powerpoint/2010/main" val="3441882372"/>
              </p:ext>
            </p:extLst>
          </p:nvPr>
        </p:nvGraphicFramePr>
        <p:xfrm>
          <a:off x="904876" y="1213900"/>
          <a:ext cx="10556630" cy="5113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0836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642D-11D5-49FC-B660-0581A6969F74}"/>
              </a:ext>
            </a:extLst>
          </p:cNvPr>
          <p:cNvSpPr>
            <a:spLocks noGrp="1"/>
          </p:cNvSpPr>
          <p:nvPr>
            <p:ph type="title"/>
          </p:nvPr>
        </p:nvSpPr>
        <p:spPr>
          <a:xfrm>
            <a:off x="478277" y="248394"/>
            <a:ext cx="10515600" cy="837510"/>
          </a:xfrm>
        </p:spPr>
        <p:txBody>
          <a:bodyPr>
            <a:normAutofit fontScale="90000"/>
          </a:bodyPr>
          <a:lstStyle/>
          <a:p>
            <a:r>
              <a:rPr lang="en-US" dirty="0"/>
              <a:t>Results: Illness Burden and Care Experiences (OLS Model)</a:t>
            </a:r>
          </a:p>
        </p:txBody>
      </p:sp>
      <p:graphicFrame>
        <p:nvGraphicFramePr>
          <p:cNvPr id="9" name="Content Placeholder 8">
            <a:extLst>
              <a:ext uri="{FF2B5EF4-FFF2-40B4-BE49-F238E27FC236}">
                <a16:creationId xmlns:a16="http://schemas.microsoft.com/office/drawing/2014/main" id="{01E33A69-705B-4C89-AF67-91D22596CFF9}"/>
              </a:ext>
            </a:extLst>
          </p:cNvPr>
          <p:cNvGraphicFramePr>
            <a:graphicFrameLocks noGrp="1"/>
          </p:cNvGraphicFramePr>
          <p:nvPr>
            <p:ph idx="1"/>
            <p:extLst>
              <p:ext uri="{D42A27DB-BD31-4B8C-83A1-F6EECF244321}">
                <p14:modId xmlns:p14="http://schemas.microsoft.com/office/powerpoint/2010/main" val="2647213885"/>
              </p:ext>
            </p:extLst>
          </p:nvPr>
        </p:nvGraphicFramePr>
        <p:xfrm>
          <a:off x="838200" y="1283109"/>
          <a:ext cx="10515600" cy="5130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8382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642D-11D5-49FC-B660-0581A6969F74}"/>
              </a:ext>
            </a:extLst>
          </p:cNvPr>
          <p:cNvSpPr>
            <a:spLocks noGrp="1"/>
          </p:cNvSpPr>
          <p:nvPr>
            <p:ph type="title"/>
          </p:nvPr>
        </p:nvSpPr>
        <p:spPr/>
        <p:txBody>
          <a:bodyPr>
            <a:normAutofit fontScale="90000"/>
          </a:bodyPr>
          <a:lstStyle/>
          <a:p>
            <a:r>
              <a:rPr lang="en-US" dirty="0"/>
              <a:t>Results: Illness Burden and Care Experiences </a:t>
            </a:r>
            <a:br>
              <a:rPr lang="en-US" dirty="0"/>
            </a:br>
            <a:r>
              <a:rPr lang="en-US" dirty="0"/>
              <a:t>(BMA Model)</a:t>
            </a:r>
          </a:p>
        </p:txBody>
      </p:sp>
      <p:graphicFrame>
        <p:nvGraphicFramePr>
          <p:cNvPr id="7" name="Content Placeholder 6">
            <a:extLst>
              <a:ext uri="{FF2B5EF4-FFF2-40B4-BE49-F238E27FC236}">
                <a16:creationId xmlns:a16="http://schemas.microsoft.com/office/drawing/2014/main" id="{E2775BE9-9242-4C6E-BEDF-EB931FE20729}"/>
              </a:ext>
            </a:extLst>
          </p:cNvPr>
          <p:cNvGraphicFramePr>
            <a:graphicFrameLocks noGrp="1"/>
          </p:cNvGraphicFramePr>
          <p:nvPr>
            <p:ph idx="1"/>
            <p:extLst>
              <p:ext uri="{D42A27DB-BD31-4B8C-83A1-F6EECF244321}">
                <p14:modId xmlns:p14="http://schemas.microsoft.com/office/powerpoint/2010/main" val="227592714"/>
              </p:ext>
            </p:extLst>
          </p:nvPr>
        </p:nvGraphicFramePr>
        <p:xfrm>
          <a:off x="838200" y="1348423"/>
          <a:ext cx="10515600" cy="497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475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A001-A94C-46DF-9B28-3E2D96A83B6E}"/>
              </a:ext>
            </a:extLst>
          </p:cNvPr>
          <p:cNvSpPr>
            <a:spLocks noGrp="1"/>
          </p:cNvSpPr>
          <p:nvPr>
            <p:ph type="title"/>
          </p:nvPr>
        </p:nvSpPr>
        <p:spPr/>
        <p:txBody>
          <a:bodyPr/>
          <a:lstStyle/>
          <a:p>
            <a:r>
              <a:rPr lang="en-US" dirty="0"/>
              <a:t>Forgone care</a:t>
            </a:r>
          </a:p>
        </p:txBody>
      </p:sp>
      <p:sp>
        <p:nvSpPr>
          <p:cNvPr id="3" name="Content Placeholder 2">
            <a:extLst>
              <a:ext uri="{FF2B5EF4-FFF2-40B4-BE49-F238E27FC236}">
                <a16:creationId xmlns:a16="http://schemas.microsoft.com/office/drawing/2014/main" id="{D78C8D59-F1DD-496F-8229-F6DF553EBC3D}"/>
              </a:ext>
            </a:extLst>
          </p:cNvPr>
          <p:cNvSpPr>
            <a:spLocks noGrp="1"/>
          </p:cNvSpPr>
          <p:nvPr>
            <p:ph idx="1"/>
          </p:nvPr>
        </p:nvSpPr>
        <p:spPr/>
        <p:txBody>
          <a:bodyPr>
            <a:normAutofit/>
          </a:bodyPr>
          <a:lstStyle/>
          <a:p>
            <a:pPr marL="0" indent="0">
              <a:buNone/>
            </a:pPr>
            <a:r>
              <a:rPr lang="en-US" sz="1800" b="1" dirty="0"/>
              <a:t>Study question: Is the SCIBI associated with forgone care among people with cancer?</a:t>
            </a:r>
          </a:p>
          <a:p>
            <a:r>
              <a:rPr lang="en-US" sz="1800" dirty="0"/>
              <a:t>Included: people with a regional, distant, or unstaged first cancer diagnosis between 1998 and 2013 and surveyed between 2007 and 2013 (n=10,448)</a:t>
            </a:r>
          </a:p>
          <a:p>
            <a:r>
              <a:rPr lang="en-US" sz="1800" dirty="0"/>
              <a:t>Forgone care defined using the SEER variables denoting surgery/radiation contraindicated, not recommended, or refused during the initial post-diagnosis period</a:t>
            </a:r>
          </a:p>
          <a:p>
            <a:r>
              <a:rPr lang="en-US" sz="1800" dirty="0"/>
              <a:t>52% had forgone care</a:t>
            </a:r>
          </a:p>
          <a:p>
            <a:r>
              <a:rPr lang="en-US" sz="1800" dirty="0"/>
              <a:t>Of those with forgone care, 71% received hospice care and 74% died within 12 months of their survey date</a:t>
            </a:r>
          </a:p>
          <a:p>
            <a:r>
              <a:rPr lang="en-US" sz="1800" dirty="0"/>
              <a:t>Among those with available data for modeling (n=8,098), SCIBI scores, age, sex, race, proxy survey response, and time between diagnosis and survey were significantly associated with forgone care (all </a:t>
            </a:r>
            <a:r>
              <a:rPr lang="en-US" sz="1800" i="1" dirty="0"/>
              <a:t>P</a:t>
            </a:r>
            <a:r>
              <a:rPr lang="en-US" sz="1800" dirty="0"/>
              <a:t>&lt;.02)</a:t>
            </a:r>
          </a:p>
          <a:p>
            <a:r>
              <a:rPr lang="en-US" sz="1800" dirty="0"/>
              <a:t>None of the 8 CAHPS care experience measures we examined were significantly associated with forgone care</a:t>
            </a:r>
          </a:p>
        </p:txBody>
      </p:sp>
      <p:sp>
        <p:nvSpPr>
          <p:cNvPr id="4" name="TextBox 3">
            <a:extLst>
              <a:ext uri="{FF2B5EF4-FFF2-40B4-BE49-F238E27FC236}">
                <a16:creationId xmlns:a16="http://schemas.microsoft.com/office/drawing/2014/main" id="{D13501AE-615F-4C38-AE09-096600F15A8F}"/>
              </a:ext>
            </a:extLst>
          </p:cNvPr>
          <p:cNvSpPr txBox="1"/>
          <p:nvPr/>
        </p:nvSpPr>
        <p:spPr>
          <a:xfrm>
            <a:off x="1429081" y="5902382"/>
            <a:ext cx="4666919" cy="307777"/>
          </a:xfrm>
          <a:prstGeom prst="rect">
            <a:avLst/>
          </a:prstGeom>
          <a:noFill/>
        </p:spPr>
        <p:txBody>
          <a:bodyPr wrap="none" rtlCol="0">
            <a:spAutoFit/>
          </a:bodyPr>
          <a:lstStyle/>
          <a:p>
            <a:r>
              <a:rPr lang="en-US" sz="1400" i="1" dirty="0"/>
              <a:t>Lines et al, to be presented at the 2021 APHA Annual Meeting</a:t>
            </a:r>
          </a:p>
        </p:txBody>
      </p:sp>
    </p:spTree>
    <p:extLst>
      <p:ext uri="{BB962C8B-B14F-4D97-AF65-F5344CB8AC3E}">
        <p14:creationId xmlns:p14="http://schemas.microsoft.com/office/powerpoint/2010/main" val="145137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8EF08-741A-47DD-92B1-5C20B961FF00}"/>
              </a:ext>
            </a:extLst>
          </p:cNvPr>
          <p:cNvSpPr>
            <a:spLocks noGrp="1"/>
          </p:cNvSpPr>
          <p:nvPr>
            <p:ph type="title"/>
          </p:nvPr>
        </p:nvSpPr>
        <p:spPr>
          <a:xfrm>
            <a:off x="2396318" y="1309981"/>
            <a:ext cx="2613427" cy="2129816"/>
          </a:xfrm>
        </p:spPr>
        <p:txBody>
          <a:bodyPr/>
          <a:lstStyle/>
          <a:p>
            <a:r>
              <a:rPr lang="en-US" dirty="0"/>
              <a:t>Questions</a:t>
            </a:r>
          </a:p>
        </p:txBody>
      </p:sp>
      <p:pic>
        <p:nvPicPr>
          <p:cNvPr id="4" name="Graphic 3" descr="Chat with solid fill">
            <a:extLst>
              <a:ext uri="{FF2B5EF4-FFF2-40B4-BE49-F238E27FC236}">
                <a16:creationId xmlns:a16="http://schemas.microsoft.com/office/drawing/2014/main" id="{89D6AC87-9111-46C1-B31C-0DD802FE4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4635" y="3230198"/>
            <a:ext cx="2156791" cy="2156791"/>
          </a:xfrm>
          <a:prstGeom prst="rect">
            <a:avLst/>
          </a:prstGeom>
        </p:spPr>
      </p:pic>
    </p:spTree>
    <p:extLst>
      <p:ext uri="{BB962C8B-B14F-4D97-AF65-F5344CB8AC3E}">
        <p14:creationId xmlns:p14="http://schemas.microsoft.com/office/powerpoint/2010/main" val="3936877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05763-5A27-41E3-93CA-5B3EDD35E4DB}"/>
              </a:ext>
            </a:extLst>
          </p:cNvPr>
          <p:cNvSpPr>
            <a:spLocks noGrp="1"/>
          </p:cNvSpPr>
          <p:nvPr>
            <p:ph type="body" idx="1"/>
          </p:nvPr>
        </p:nvSpPr>
        <p:spPr>
          <a:xfrm>
            <a:off x="1068524" y="2062415"/>
            <a:ext cx="7520396" cy="3278909"/>
          </a:xfrm>
        </p:spPr>
        <p:txBody>
          <a:bodyPr>
            <a:normAutofit fontScale="92500" lnSpcReduction="20000"/>
          </a:bodyPr>
          <a:lstStyle/>
          <a:p>
            <a:pPr>
              <a:lnSpc>
                <a:spcPct val="100000"/>
              </a:lnSpc>
            </a:pPr>
            <a:r>
              <a:rPr lang="en-US" dirty="0"/>
              <a:t>For more information:</a:t>
            </a:r>
          </a:p>
          <a:p>
            <a:pPr>
              <a:lnSpc>
                <a:spcPct val="100000"/>
              </a:lnSpc>
            </a:pPr>
            <a:r>
              <a:rPr lang="en-US" b="1" dirty="0">
                <a:solidFill>
                  <a:schemeClr val="bg1"/>
                </a:solidFill>
                <a:hlinkClick r:id="rId3">
                  <a:extLst>
                    <a:ext uri="{A12FA001-AC4F-418D-AE19-62706E023703}">
                      <ahyp:hlinkClr xmlns:ahyp="http://schemas.microsoft.com/office/drawing/2018/hyperlinkcolor" val="tx"/>
                    </a:ext>
                  </a:extLst>
                </a:hlinkClick>
              </a:rPr>
              <a:t>https://healthcaredelivery.cancer.gov/seer-cahps/</a:t>
            </a:r>
            <a:endParaRPr lang="en-US" b="1" dirty="0">
              <a:solidFill>
                <a:schemeClr val="bg1"/>
              </a:solidFill>
            </a:endParaRPr>
          </a:p>
          <a:p>
            <a:endParaRPr lang="en-US" dirty="0">
              <a:solidFill>
                <a:schemeClr val="bg1"/>
              </a:solidFill>
            </a:endParaRPr>
          </a:p>
          <a:p>
            <a:pPr>
              <a:lnSpc>
                <a:spcPct val="100000"/>
              </a:lnSpc>
            </a:pPr>
            <a:r>
              <a:rPr lang="en-US" dirty="0">
                <a:solidFill>
                  <a:schemeClr val="bg1"/>
                </a:solidFill>
              </a:rPr>
              <a:t>News and announcements on the SEER-CAHPS          data </a:t>
            </a:r>
            <a:r>
              <a:rPr lang="en-US" dirty="0"/>
              <a:t>resource</a:t>
            </a:r>
            <a:r>
              <a:rPr lang="en-US" dirty="0">
                <a:solidFill>
                  <a:schemeClr val="bg1"/>
                </a:solidFill>
              </a:rPr>
              <a:t>: </a:t>
            </a:r>
          </a:p>
          <a:p>
            <a:pPr>
              <a:lnSpc>
                <a:spcPct val="100000"/>
              </a:lnSpc>
            </a:pPr>
            <a:r>
              <a:rPr lang="en-US" b="1" dirty="0">
                <a:solidFill>
                  <a:schemeClr val="bg1"/>
                </a:solidFill>
                <a:hlinkClick r:id="rId4">
                  <a:extLst>
                    <a:ext uri="{A12FA001-AC4F-418D-AE19-62706E023703}">
                      <ahyp:hlinkClr xmlns:ahyp="http://schemas.microsoft.com/office/drawing/2018/hyperlinkcolor" val="tx"/>
                    </a:ext>
                  </a:extLst>
                </a:hlinkClick>
              </a:rPr>
              <a:t>SEER-CAHPS@list.nih.gov</a:t>
            </a:r>
            <a:endParaRPr lang="en-US" b="1" dirty="0">
              <a:solidFill>
                <a:schemeClr val="bg1"/>
              </a:solidFill>
            </a:endParaRPr>
          </a:p>
          <a:p>
            <a:endParaRPr lang="en-US" dirty="0">
              <a:solidFill>
                <a:schemeClr val="bg1"/>
              </a:solidFill>
            </a:endParaRPr>
          </a:p>
          <a:p>
            <a:pPr>
              <a:lnSpc>
                <a:spcPct val="110000"/>
              </a:lnSpc>
              <a:spcBef>
                <a:spcPts val="400"/>
              </a:spcBef>
            </a:pPr>
            <a:r>
              <a:rPr lang="en-US" dirty="0">
                <a:solidFill>
                  <a:schemeClr val="bg1"/>
                </a:solidFill>
              </a:rPr>
              <a:t>Additional questions or inquiries:</a:t>
            </a:r>
          </a:p>
          <a:p>
            <a:pPr>
              <a:lnSpc>
                <a:spcPct val="110000"/>
              </a:lnSpc>
              <a:spcBef>
                <a:spcPts val="400"/>
              </a:spcBef>
            </a:pPr>
            <a:r>
              <a:rPr lang="en-US" b="1" u="sng" dirty="0">
                <a:solidFill>
                  <a:schemeClr val="bg1"/>
                </a:solidFill>
              </a:rPr>
              <a:t>NCISEERCAHPS@mail.nih.gov</a:t>
            </a:r>
          </a:p>
          <a:p>
            <a:endParaRPr lang="en-US" dirty="0"/>
          </a:p>
        </p:txBody>
      </p:sp>
    </p:spTree>
    <p:extLst>
      <p:ext uri="{BB962C8B-B14F-4D97-AF65-F5344CB8AC3E}">
        <p14:creationId xmlns:p14="http://schemas.microsoft.com/office/powerpoint/2010/main" val="514933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9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0D480-80B1-5F48-9CB9-B21190BA0F8E}"/>
              </a:ext>
            </a:extLst>
          </p:cNvPr>
          <p:cNvGrpSpPr/>
          <p:nvPr/>
        </p:nvGrpSpPr>
        <p:grpSpPr>
          <a:xfrm>
            <a:off x="8261683" y="1108883"/>
            <a:ext cx="5487162" cy="5470948"/>
            <a:chOff x="8261683" y="1108883"/>
            <a:chExt cx="5487162" cy="5470948"/>
          </a:xfrm>
        </p:grpSpPr>
        <p:pic>
          <p:nvPicPr>
            <p:cNvPr id="31" name="Picture 30">
              <a:extLst>
                <a:ext uri="{FF2B5EF4-FFF2-40B4-BE49-F238E27FC236}">
                  <a16:creationId xmlns:a16="http://schemas.microsoft.com/office/drawing/2014/main" id="{DF6F9CD1-49DE-E44B-A1F3-DCB3FED5063D}"/>
                </a:ext>
              </a:extLst>
            </p:cNvPr>
            <p:cNvPicPr>
              <a:picLocks noChangeAspect="1"/>
            </p:cNvPicPr>
            <p:nvPr/>
          </p:nvPicPr>
          <p:blipFill>
            <a:blip r:embed="rId3">
              <a:alphaModFix amt="60000"/>
            </a:blip>
            <a:stretch>
              <a:fillRect/>
            </a:stretch>
          </p:blipFill>
          <p:spPr>
            <a:xfrm>
              <a:off x="8261683" y="1108883"/>
              <a:ext cx="2681869" cy="3049435"/>
            </a:xfrm>
            <a:prstGeom prst="rect">
              <a:avLst/>
            </a:prstGeom>
          </p:spPr>
        </p:pic>
        <p:pic>
          <p:nvPicPr>
            <p:cNvPr id="32" name="Picture 31">
              <a:extLst>
                <a:ext uri="{FF2B5EF4-FFF2-40B4-BE49-F238E27FC236}">
                  <a16:creationId xmlns:a16="http://schemas.microsoft.com/office/drawing/2014/main" id="{65A818A5-BC77-DC43-AE29-D3722A837F35}"/>
                </a:ext>
              </a:extLst>
            </p:cNvPr>
            <p:cNvPicPr>
              <a:picLocks noChangeAspect="1"/>
            </p:cNvPicPr>
            <p:nvPr/>
          </p:nvPicPr>
          <p:blipFill>
            <a:blip r:embed="rId3">
              <a:alphaModFix amt="60000"/>
            </a:blip>
            <a:stretch>
              <a:fillRect/>
            </a:stretch>
          </p:blipFill>
          <p:spPr>
            <a:xfrm>
              <a:off x="9664329" y="3530396"/>
              <a:ext cx="2681869" cy="3049435"/>
            </a:xfrm>
            <a:prstGeom prst="rect">
              <a:avLst/>
            </a:prstGeom>
          </p:spPr>
        </p:pic>
        <p:pic>
          <p:nvPicPr>
            <p:cNvPr id="33" name="Picture 32">
              <a:extLst>
                <a:ext uri="{FF2B5EF4-FFF2-40B4-BE49-F238E27FC236}">
                  <a16:creationId xmlns:a16="http://schemas.microsoft.com/office/drawing/2014/main" id="{A7177FFA-5B03-1445-8AFA-C05AF3D2D5DF}"/>
                </a:ext>
              </a:extLst>
            </p:cNvPr>
            <p:cNvPicPr>
              <a:picLocks noChangeAspect="1"/>
            </p:cNvPicPr>
            <p:nvPr/>
          </p:nvPicPr>
          <p:blipFill>
            <a:blip r:embed="rId3">
              <a:alphaModFix amt="60000"/>
            </a:blip>
            <a:stretch>
              <a:fillRect/>
            </a:stretch>
          </p:blipFill>
          <p:spPr>
            <a:xfrm>
              <a:off x="11066976" y="1108883"/>
              <a:ext cx="2681869" cy="3049435"/>
            </a:xfrm>
            <a:prstGeom prst="rect">
              <a:avLst/>
            </a:prstGeom>
          </p:spPr>
        </p:pic>
      </p:grpSp>
      <p:pic>
        <p:nvPicPr>
          <p:cNvPr id="34" name="Picture 33">
            <a:extLst>
              <a:ext uri="{FF2B5EF4-FFF2-40B4-BE49-F238E27FC236}">
                <a16:creationId xmlns:a16="http://schemas.microsoft.com/office/drawing/2014/main" id="{A6A8291B-9E8F-D54C-A6D9-D2457D8A744E}"/>
              </a:ext>
            </a:extLst>
          </p:cNvPr>
          <p:cNvPicPr>
            <a:picLocks noChangeAspect="1"/>
          </p:cNvPicPr>
          <p:nvPr/>
        </p:nvPicPr>
        <p:blipFill>
          <a:blip r:embed="rId4"/>
          <a:stretch>
            <a:fillRect/>
          </a:stretch>
        </p:blipFill>
        <p:spPr>
          <a:xfrm>
            <a:off x="5456389" y="1108883"/>
            <a:ext cx="2681868" cy="3049434"/>
          </a:xfrm>
          <a:prstGeom prst="rect">
            <a:avLst/>
          </a:prstGeom>
        </p:spPr>
      </p:pic>
      <p:pic>
        <p:nvPicPr>
          <p:cNvPr id="41" name="Picture 40">
            <a:extLst>
              <a:ext uri="{FF2B5EF4-FFF2-40B4-BE49-F238E27FC236}">
                <a16:creationId xmlns:a16="http://schemas.microsoft.com/office/drawing/2014/main" id="{FB058A9A-DF8B-1B4D-A225-C90CD149ED4E}"/>
              </a:ext>
            </a:extLst>
          </p:cNvPr>
          <p:cNvPicPr>
            <a:picLocks noChangeAspect="1"/>
          </p:cNvPicPr>
          <p:nvPr/>
        </p:nvPicPr>
        <p:blipFill>
          <a:blip r:embed="rId5"/>
          <a:stretch>
            <a:fillRect/>
          </a:stretch>
        </p:blipFill>
        <p:spPr>
          <a:xfrm>
            <a:off x="2651096" y="1108883"/>
            <a:ext cx="2681869" cy="3049435"/>
          </a:xfrm>
          <a:prstGeom prst="rect">
            <a:avLst/>
          </a:prstGeom>
        </p:spPr>
      </p:pic>
      <p:grpSp>
        <p:nvGrpSpPr>
          <p:cNvPr id="37" name="Group 36">
            <a:extLst>
              <a:ext uri="{FF2B5EF4-FFF2-40B4-BE49-F238E27FC236}">
                <a16:creationId xmlns:a16="http://schemas.microsoft.com/office/drawing/2014/main" id="{A631AFA0-0A4D-544D-AAB7-C959AC12B1D9}"/>
              </a:ext>
            </a:extLst>
          </p:cNvPr>
          <p:cNvGrpSpPr/>
          <p:nvPr/>
        </p:nvGrpSpPr>
        <p:grpSpPr>
          <a:xfrm>
            <a:off x="-1556844" y="1108883"/>
            <a:ext cx="5487162" cy="5470948"/>
            <a:chOff x="-1556844" y="1108883"/>
            <a:chExt cx="5487162" cy="5470948"/>
          </a:xfrm>
        </p:grpSpPr>
        <p:pic>
          <p:nvPicPr>
            <p:cNvPr id="39" name="Picture 38">
              <a:extLst>
                <a:ext uri="{FF2B5EF4-FFF2-40B4-BE49-F238E27FC236}">
                  <a16:creationId xmlns:a16="http://schemas.microsoft.com/office/drawing/2014/main" id="{CC756ADF-2195-4B4E-804E-AE121F7A64C4}"/>
                </a:ext>
              </a:extLst>
            </p:cNvPr>
            <p:cNvPicPr>
              <a:picLocks noChangeAspect="1"/>
            </p:cNvPicPr>
            <p:nvPr/>
          </p:nvPicPr>
          <p:blipFill>
            <a:blip r:embed="rId3">
              <a:alphaModFix amt="60000"/>
            </a:blip>
            <a:stretch>
              <a:fillRect/>
            </a:stretch>
          </p:blipFill>
          <p:spPr>
            <a:xfrm>
              <a:off x="-154197" y="1108883"/>
              <a:ext cx="2681869" cy="3049435"/>
            </a:xfrm>
            <a:prstGeom prst="rect">
              <a:avLst/>
            </a:prstGeom>
          </p:spPr>
        </p:pic>
        <p:pic>
          <p:nvPicPr>
            <p:cNvPr id="38" name="Picture 37">
              <a:extLst>
                <a:ext uri="{FF2B5EF4-FFF2-40B4-BE49-F238E27FC236}">
                  <a16:creationId xmlns:a16="http://schemas.microsoft.com/office/drawing/2014/main" id="{E0105C32-A682-A047-BF5A-AF388420AF96}"/>
                </a:ext>
              </a:extLst>
            </p:cNvPr>
            <p:cNvPicPr>
              <a:picLocks noChangeAspect="1"/>
            </p:cNvPicPr>
            <p:nvPr/>
          </p:nvPicPr>
          <p:blipFill rotWithShape="1">
            <a:blip r:embed="rId3">
              <a:alphaModFix amt="60000"/>
            </a:blip>
            <a:srcRect b="10556"/>
            <a:stretch/>
          </p:blipFill>
          <p:spPr>
            <a:xfrm>
              <a:off x="1248449" y="3530396"/>
              <a:ext cx="2681869" cy="2727529"/>
            </a:xfrm>
            <a:prstGeom prst="rect">
              <a:avLst/>
            </a:prstGeom>
          </p:spPr>
        </p:pic>
        <p:pic>
          <p:nvPicPr>
            <p:cNvPr id="40" name="Picture 39">
              <a:extLst>
                <a:ext uri="{FF2B5EF4-FFF2-40B4-BE49-F238E27FC236}">
                  <a16:creationId xmlns:a16="http://schemas.microsoft.com/office/drawing/2014/main" id="{B140378C-A562-E240-A6A9-46970B998C05}"/>
                </a:ext>
              </a:extLst>
            </p:cNvPr>
            <p:cNvPicPr>
              <a:picLocks noChangeAspect="1"/>
            </p:cNvPicPr>
            <p:nvPr/>
          </p:nvPicPr>
          <p:blipFill>
            <a:blip r:embed="rId3">
              <a:alphaModFix amt="60000"/>
            </a:blip>
            <a:stretch>
              <a:fillRect/>
            </a:stretch>
          </p:blipFill>
          <p:spPr>
            <a:xfrm>
              <a:off x="-1556844" y="3530396"/>
              <a:ext cx="2681869" cy="3049435"/>
            </a:xfrm>
            <a:prstGeom prst="rect">
              <a:avLst/>
            </a:prstGeom>
          </p:spPr>
        </p:pic>
      </p:grpSp>
      <p:sp>
        <p:nvSpPr>
          <p:cNvPr id="17" name="Rectangle 16">
            <a:extLst>
              <a:ext uri="{FF2B5EF4-FFF2-40B4-BE49-F238E27FC236}">
                <a16:creationId xmlns:a16="http://schemas.microsoft.com/office/drawing/2014/main" id="{F72564BD-3E9F-CF42-A0EA-4B9B8CBE93D5}"/>
              </a:ext>
            </a:extLst>
          </p:cNvPr>
          <p:cNvSpPr/>
          <p:nvPr/>
        </p:nvSpPr>
        <p:spPr>
          <a:xfrm>
            <a:off x="0" y="2983"/>
            <a:ext cx="12192000" cy="1202635"/>
          </a:xfrm>
          <a:prstGeom prst="rect">
            <a:avLst/>
          </a:prstGeom>
          <a:solidFill>
            <a:srgbClr val="5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Background pattern&#10;&#10;Description automatically generated">
            <a:extLst>
              <a:ext uri="{FF2B5EF4-FFF2-40B4-BE49-F238E27FC236}">
                <a16:creationId xmlns:a16="http://schemas.microsoft.com/office/drawing/2014/main" id="{90F9DA5E-EE18-C74F-ADC2-55F54070EB93}"/>
              </a:ext>
            </a:extLst>
          </p:cNvPr>
          <p:cNvPicPr>
            <a:picLocks noChangeAspect="1"/>
          </p:cNvPicPr>
          <p:nvPr/>
        </p:nvPicPr>
        <p:blipFill rotWithShape="1">
          <a:blip r:embed="rId6"/>
          <a:srcRect l="-6175" t="30073" r="38737" b="38043"/>
          <a:stretch/>
        </p:blipFill>
        <p:spPr>
          <a:xfrm>
            <a:off x="9682516" y="-1"/>
            <a:ext cx="2509484" cy="1202635"/>
          </a:xfrm>
          <a:prstGeom prst="rect">
            <a:avLst/>
          </a:prstGeom>
        </p:spPr>
      </p:pic>
      <p:pic>
        <p:nvPicPr>
          <p:cNvPr id="35" name="Picture 34">
            <a:extLst>
              <a:ext uri="{FF2B5EF4-FFF2-40B4-BE49-F238E27FC236}">
                <a16:creationId xmlns:a16="http://schemas.microsoft.com/office/drawing/2014/main" id="{96832B19-648F-3B41-80EF-2E770CED8028}"/>
              </a:ext>
            </a:extLst>
          </p:cNvPr>
          <p:cNvPicPr>
            <a:picLocks noChangeAspect="1"/>
          </p:cNvPicPr>
          <p:nvPr/>
        </p:nvPicPr>
        <p:blipFill>
          <a:blip r:embed="rId7"/>
          <a:stretch>
            <a:fillRect/>
          </a:stretch>
        </p:blipFill>
        <p:spPr>
          <a:xfrm>
            <a:off x="6859036" y="3530396"/>
            <a:ext cx="2681869" cy="3049434"/>
          </a:xfrm>
          <a:prstGeom prst="rect">
            <a:avLst/>
          </a:prstGeom>
        </p:spPr>
      </p:pic>
      <p:pic>
        <p:nvPicPr>
          <p:cNvPr id="36" name="Picture 35">
            <a:extLst>
              <a:ext uri="{FF2B5EF4-FFF2-40B4-BE49-F238E27FC236}">
                <a16:creationId xmlns:a16="http://schemas.microsoft.com/office/drawing/2014/main" id="{FAB2BB79-54D7-C74C-9C10-4B05B29A2C4A}"/>
              </a:ext>
            </a:extLst>
          </p:cNvPr>
          <p:cNvPicPr>
            <a:picLocks noChangeAspect="1"/>
          </p:cNvPicPr>
          <p:nvPr/>
        </p:nvPicPr>
        <p:blipFill>
          <a:blip r:embed="rId8"/>
          <a:stretch>
            <a:fillRect/>
          </a:stretch>
        </p:blipFill>
        <p:spPr>
          <a:xfrm>
            <a:off x="4053743" y="3530396"/>
            <a:ext cx="2681869" cy="3049435"/>
          </a:xfrm>
          <a:prstGeom prst="rect">
            <a:avLst/>
          </a:prstGeom>
        </p:spPr>
      </p:pic>
      <p:sp>
        <p:nvSpPr>
          <p:cNvPr id="42" name="Title 6">
            <a:extLst>
              <a:ext uri="{FF2B5EF4-FFF2-40B4-BE49-F238E27FC236}">
                <a16:creationId xmlns:a16="http://schemas.microsoft.com/office/drawing/2014/main" id="{E3BA49BB-1B69-E049-9A5F-68CC87687127}"/>
              </a:ext>
            </a:extLst>
          </p:cNvPr>
          <p:cNvSpPr txBox="1">
            <a:spLocks/>
          </p:cNvSpPr>
          <p:nvPr/>
        </p:nvSpPr>
        <p:spPr>
          <a:xfrm>
            <a:off x="551376" y="271373"/>
            <a:ext cx="10515600" cy="83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4400" dirty="0"/>
              <a:t>SEER-CAHPS </a:t>
            </a:r>
          </a:p>
        </p:txBody>
      </p:sp>
      <p:sp>
        <p:nvSpPr>
          <p:cNvPr id="2" name="TextBox 1">
            <a:extLst>
              <a:ext uri="{FF2B5EF4-FFF2-40B4-BE49-F238E27FC236}">
                <a16:creationId xmlns:a16="http://schemas.microsoft.com/office/drawing/2014/main" id="{CDA16941-A2CD-4735-8924-554D39E67A41}"/>
              </a:ext>
            </a:extLst>
          </p:cNvPr>
          <p:cNvSpPr txBox="1"/>
          <p:nvPr/>
        </p:nvSpPr>
        <p:spPr>
          <a:xfrm>
            <a:off x="8979136" y="1873381"/>
            <a:ext cx="3090945" cy="1569660"/>
          </a:xfrm>
          <a:prstGeom prst="rect">
            <a:avLst/>
          </a:prstGeom>
          <a:solidFill>
            <a:schemeClr val="bg1"/>
          </a:solidFill>
          <a:ln>
            <a:solidFill>
              <a:schemeClr val="tx1"/>
            </a:solidFill>
          </a:ln>
        </p:spPr>
        <p:txBody>
          <a:bodyPr wrap="square" rtlCol="0">
            <a:spAutoFit/>
          </a:bodyPr>
          <a:lstStyle/>
          <a:p>
            <a:pPr algn="ctr"/>
            <a:r>
              <a:rPr lang="en-US" sz="2400" b="1" dirty="0"/>
              <a:t>SEER: 1999-2017</a:t>
            </a:r>
          </a:p>
          <a:p>
            <a:pPr algn="ctr"/>
            <a:r>
              <a:rPr lang="en-US" sz="2400" b="1" dirty="0"/>
              <a:t>CAHPS: 1997-2019</a:t>
            </a:r>
          </a:p>
          <a:p>
            <a:pPr algn="ctr"/>
            <a:r>
              <a:rPr lang="en-US" sz="2400" b="1" dirty="0"/>
              <a:t>Medicare FFS Claims: 1999-2019</a:t>
            </a:r>
          </a:p>
        </p:txBody>
      </p:sp>
    </p:spTree>
    <p:extLst>
      <p:ext uri="{BB962C8B-B14F-4D97-AF65-F5344CB8AC3E}">
        <p14:creationId xmlns:p14="http://schemas.microsoft.com/office/powerpoint/2010/main" val="246790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D64A57-2B5C-2E4B-A84A-F24C6416EE69}"/>
              </a:ext>
            </a:extLst>
          </p:cNvPr>
          <p:cNvPicPr>
            <a:picLocks noChangeAspect="1"/>
          </p:cNvPicPr>
          <p:nvPr/>
        </p:nvPicPr>
        <p:blipFill>
          <a:blip r:embed="rId3"/>
          <a:stretch>
            <a:fillRect/>
          </a:stretch>
        </p:blipFill>
        <p:spPr>
          <a:xfrm>
            <a:off x="601775" y="1512619"/>
            <a:ext cx="3370777" cy="3832761"/>
          </a:xfrm>
          <a:prstGeom prst="rect">
            <a:avLst/>
          </a:prstGeom>
        </p:spPr>
      </p:pic>
      <p:graphicFrame>
        <p:nvGraphicFramePr>
          <p:cNvPr id="8" name="Table 7">
            <a:extLst>
              <a:ext uri="{FF2B5EF4-FFF2-40B4-BE49-F238E27FC236}">
                <a16:creationId xmlns:a16="http://schemas.microsoft.com/office/drawing/2014/main" id="{682913E7-A916-46F2-B563-94E70E40DC54}"/>
              </a:ext>
            </a:extLst>
          </p:cNvPr>
          <p:cNvGraphicFramePr>
            <a:graphicFrameLocks noGrp="1"/>
          </p:cNvGraphicFramePr>
          <p:nvPr>
            <p:extLst>
              <p:ext uri="{D42A27DB-BD31-4B8C-83A1-F6EECF244321}">
                <p14:modId xmlns:p14="http://schemas.microsoft.com/office/powerpoint/2010/main" val="3594181924"/>
              </p:ext>
            </p:extLst>
          </p:nvPr>
        </p:nvGraphicFramePr>
        <p:xfrm>
          <a:off x="4296863" y="1353485"/>
          <a:ext cx="7718925" cy="4713680"/>
        </p:xfrm>
        <a:graphic>
          <a:graphicData uri="http://schemas.openxmlformats.org/drawingml/2006/table">
            <a:tbl>
              <a:tblPr firstRow="1" bandRow="1">
                <a:tableStyleId>{7E9639D4-E3E2-4D34-9284-5A2195B3D0D7}</a:tableStyleId>
              </a:tblPr>
              <a:tblGrid>
                <a:gridCol w="3730468">
                  <a:extLst>
                    <a:ext uri="{9D8B030D-6E8A-4147-A177-3AD203B41FA5}">
                      <a16:colId xmlns:a16="http://schemas.microsoft.com/office/drawing/2014/main" val="399639519"/>
                    </a:ext>
                  </a:extLst>
                </a:gridCol>
                <a:gridCol w="3988457">
                  <a:extLst>
                    <a:ext uri="{9D8B030D-6E8A-4147-A177-3AD203B41FA5}">
                      <a16:colId xmlns:a16="http://schemas.microsoft.com/office/drawing/2014/main" val="828387299"/>
                    </a:ext>
                  </a:extLst>
                </a:gridCol>
              </a:tblGrid>
              <a:tr h="562836">
                <a:tc>
                  <a:txBody>
                    <a:bodyPr/>
                    <a:lstStyle/>
                    <a:p>
                      <a:pPr algn="ctr"/>
                      <a:r>
                        <a:rPr lang="en-US" sz="2900" dirty="0">
                          <a:latin typeface="Arial" panose="020B0604020202020204" pitchFamily="34" charset="0"/>
                          <a:cs typeface="Arial" panose="020B0604020202020204" pitchFamily="34" charset="0"/>
                        </a:rPr>
                        <a:t>Global Ratings</a:t>
                      </a:r>
                      <a:endParaRPr lang="en-US" sz="29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solidFill>
                      <a:srgbClr val="51676E"/>
                    </a:solidFill>
                  </a:tcPr>
                </a:tc>
                <a:tc>
                  <a:txBody>
                    <a:bodyPr/>
                    <a:lstStyle/>
                    <a:p>
                      <a:pPr algn="ctr"/>
                      <a:r>
                        <a:rPr lang="en-US" sz="2900" dirty="0">
                          <a:latin typeface="Arial" panose="020B0604020202020204" pitchFamily="34" charset="0"/>
                          <a:cs typeface="Arial" panose="020B0604020202020204" pitchFamily="34" charset="0"/>
                        </a:rPr>
                        <a:t>Composite Measures </a:t>
                      </a:r>
                      <a:endParaRPr lang="en-US" sz="29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solidFill>
                      <a:srgbClr val="51676E"/>
                    </a:solidFill>
                  </a:tcPr>
                </a:tc>
                <a:extLst>
                  <a:ext uri="{0D108BD9-81ED-4DB2-BD59-A6C34878D82A}">
                    <a16:rowId xmlns:a16="http://schemas.microsoft.com/office/drawing/2014/main" val="1257644404"/>
                  </a:ext>
                </a:extLst>
              </a:tr>
              <a:tr h="640080">
                <a:tc>
                  <a:txBody>
                    <a:bodyPr/>
                    <a:lstStyle/>
                    <a:p>
                      <a:pPr algn="ctr"/>
                      <a:r>
                        <a:rPr lang="en-US" sz="2600" dirty="0">
                          <a:solidFill>
                            <a:srgbClr val="000000"/>
                          </a:solidFill>
                          <a:latin typeface="Arial" panose="020B0604020202020204" pitchFamily="34" charset="0"/>
                          <a:cs typeface="Arial" panose="020B0604020202020204" pitchFamily="34" charset="0"/>
                        </a:rPr>
                        <a:t>Health Plan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a:r>
                        <a:rPr lang="en-US" sz="2600" dirty="0">
                          <a:solidFill>
                            <a:srgbClr val="000000"/>
                          </a:solidFill>
                          <a:latin typeface="Arial" panose="020B0604020202020204" pitchFamily="34" charset="0"/>
                          <a:cs typeface="Arial" panose="020B0604020202020204" pitchFamily="34" charset="0"/>
                        </a:rPr>
                        <a:t>Getting Needed Care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36749171"/>
                  </a:ext>
                </a:extLst>
              </a:tr>
              <a:tr h="640080">
                <a:tc>
                  <a:txBody>
                    <a:bodyPr/>
                    <a:lstStyle/>
                    <a:p>
                      <a:pPr algn="ctr"/>
                      <a:r>
                        <a:rPr lang="en-US" sz="2600" dirty="0">
                          <a:solidFill>
                            <a:srgbClr val="000000"/>
                          </a:solidFill>
                          <a:latin typeface="Arial" panose="020B0604020202020204" pitchFamily="34" charset="0"/>
                          <a:cs typeface="Arial" panose="020B0604020202020204" pitchFamily="34" charset="0"/>
                        </a:rPr>
                        <a:t>Health</a:t>
                      </a:r>
                      <a:r>
                        <a:rPr lang="en-US" sz="2600" baseline="0" dirty="0">
                          <a:solidFill>
                            <a:srgbClr val="000000"/>
                          </a:solidFill>
                          <a:latin typeface="Arial" panose="020B0604020202020204" pitchFamily="34" charset="0"/>
                          <a:cs typeface="Arial" panose="020B0604020202020204" pitchFamily="34" charset="0"/>
                        </a:rPr>
                        <a:t> Care</a:t>
                      </a:r>
                      <a:endParaRPr lang="en-US" sz="2600" dirty="0">
                        <a:solidFill>
                          <a:srgbClr val="000000"/>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a:r>
                        <a:rPr lang="en-US" sz="2600" dirty="0">
                          <a:solidFill>
                            <a:srgbClr val="000000"/>
                          </a:solidFill>
                          <a:latin typeface="Arial" panose="020B0604020202020204" pitchFamily="34" charset="0"/>
                          <a:cs typeface="Arial" panose="020B0604020202020204" pitchFamily="34" charset="0"/>
                        </a:rPr>
                        <a:t>Getting</a:t>
                      </a:r>
                      <a:r>
                        <a:rPr lang="en-US" sz="2600" baseline="0" dirty="0">
                          <a:solidFill>
                            <a:srgbClr val="000000"/>
                          </a:solidFill>
                          <a:latin typeface="Arial" panose="020B0604020202020204" pitchFamily="34" charset="0"/>
                          <a:cs typeface="Arial" panose="020B0604020202020204" pitchFamily="34" charset="0"/>
                        </a:rPr>
                        <a:t> Care Quickly</a:t>
                      </a:r>
                      <a:endParaRPr lang="en-US" sz="2600" dirty="0">
                        <a:solidFill>
                          <a:srgbClr val="000000"/>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30937195"/>
                  </a:ext>
                </a:extLst>
              </a:tr>
              <a:tr h="640080">
                <a:tc>
                  <a:txBody>
                    <a:bodyPr/>
                    <a:lstStyle/>
                    <a:p>
                      <a:pPr algn="ctr"/>
                      <a:r>
                        <a:rPr lang="en-US" sz="2600" dirty="0">
                          <a:solidFill>
                            <a:srgbClr val="000000"/>
                          </a:solidFill>
                          <a:latin typeface="Arial" panose="020B0604020202020204" pitchFamily="34" charset="0"/>
                          <a:cs typeface="Arial" panose="020B0604020202020204" pitchFamily="34" charset="0"/>
                        </a:rPr>
                        <a:t>Personal Doctor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a:r>
                        <a:rPr lang="en-US" sz="2600" dirty="0">
                          <a:solidFill>
                            <a:srgbClr val="000000"/>
                          </a:solidFill>
                          <a:latin typeface="Arial" panose="020B0604020202020204" pitchFamily="34" charset="0"/>
                          <a:cs typeface="Arial" panose="020B0604020202020204" pitchFamily="34" charset="0"/>
                        </a:rPr>
                        <a:t>Provider Communication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746514"/>
                  </a:ext>
                </a:extLst>
              </a:tr>
              <a:tr h="635370">
                <a:tc>
                  <a:txBody>
                    <a:bodyPr/>
                    <a:lstStyle/>
                    <a:p>
                      <a:pPr algn="ctr"/>
                      <a:r>
                        <a:rPr lang="en-US" sz="2600" dirty="0">
                          <a:solidFill>
                            <a:srgbClr val="000000"/>
                          </a:solidFill>
                          <a:latin typeface="Arial" panose="020B0604020202020204" pitchFamily="34" charset="0"/>
                          <a:cs typeface="Arial" panose="020B0604020202020204" pitchFamily="34" charset="0"/>
                        </a:rPr>
                        <a:t>Specialist</a:t>
                      </a:r>
                      <a:endParaRPr lang="en-US" sz="2600" baseline="0" dirty="0">
                        <a:solidFill>
                          <a:srgbClr val="000000"/>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a:r>
                        <a:rPr lang="en-US" sz="2600" dirty="0">
                          <a:solidFill>
                            <a:srgbClr val="000000"/>
                          </a:solidFill>
                          <a:latin typeface="Arial" panose="020B0604020202020204" pitchFamily="34" charset="0"/>
                          <a:cs typeface="Arial" panose="020B0604020202020204" pitchFamily="34" charset="0"/>
                        </a:rPr>
                        <a:t>Customer Service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217547"/>
                  </a:ext>
                </a:extLst>
              </a:tr>
              <a:tr h="954110">
                <a:tc>
                  <a:txBody>
                    <a:bodyPr/>
                    <a:lstStyle/>
                    <a:p>
                      <a:pPr algn="ctr"/>
                      <a:r>
                        <a:rPr lang="en-US" sz="2600" dirty="0">
                          <a:solidFill>
                            <a:srgbClr val="000000"/>
                          </a:solidFill>
                          <a:latin typeface="Arial" panose="020B0604020202020204" pitchFamily="34" charset="0"/>
                          <a:cs typeface="Arial" panose="020B0604020202020204" pitchFamily="34" charset="0"/>
                        </a:rPr>
                        <a:t>Prescription Drug Plan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a:r>
                        <a:rPr lang="en-US" sz="2600" dirty="0">
                          <a:solidFill>
                            <a:srgbClr val="000000"/>
                          </a:solidFill>
                          <a:latin typeface="Arial" panose="020B0604020202020204" pitchFamily="34" charset="0"/>
                          <a:cs typeface="Arial" panose="020B0604020202020204" pitchFamily="34" charset="0"/>
                        </a:rPr>
                        <a:t>Getting Needed Prescription Drugs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19159096"/>
                  </a:ext>
                </a:extLst>
              </a:tr>
              <a:tr h="640080">
                <a:tc>
                  <a:txBody>
                    <a:bodyPr/>
                    <a:lstStyle/>
                    <a:p>
                      <a:pPr algn="ctr"/>
                      <a:endParaRPr lang="en-US" sz="2600" dirty="0">
                        <a:solidFill>
                          <a:srgbClr val="000000"/>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600" dirty="0">
                          <a:solidFill>
                            <a:srgbClr val="000000"/>
                          </a:solidFill>
                          <a:latin typeface="Arial" panose="020B0604020202020204" pitchFamily="34" charset="0"/>
                          <a:cs typeface="Arial" panose="020B0604020202020204" pitchFamily="34" charset="0"/>
                        </a:rPr>
                        <a:t>Care Coordination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22825141"/>
                  </a:ext>
                </a:extLst>
              </a:tr>
            </a:tbl>
          </a:graphicData>
        </a:graphic>
      </p:graphicFrame>
      <p:sp>
        <p:nvSpPr>
          <p:cNvPr id="4" name="Title 3">
            <a:extLst>
              <a:ext uri="{FF2B5EF4-FFF2-40B4-BE49-F238E27FC236}">
                <a16:creationId xmlns:a16="http://schemas.microsoft.com/office/drawing/2014/main" id="{2777A426-0662-4110-B645-E6642797EA93}"/>
              </a:ext>
            </a:extLst>
          </p:cNvPr>
          <p:cNvSpPr>
            <a:spLocks noGrp="1"/>
          </p:cNvSpPr>
          <p:nvPr>
            <p:ph type="title"/>
          </p:nvPr>
        </p:nvSpPr>
        <p:spPr>
          <a:xfrm>
            <a:off x="532514" y="164230"/>
            <a:ext cx="10515600" cy="837510"/>
          </a:xfrm>
        </p:spPr>
        <p:txBody>
          <a:bodyPr>
            <a:normAutofit fontScale="90000"/>
          </a:bodyPr>
          <a:lstStyle/>
          <a:p>
            <a:r>
              <a:rPr lang="en-US" dirty="0"/>
              <a:t>Medicare Consumer Assessment of Healthcare Providers and Systems (CAHPS®) Survey</a:t>
            </a:r>
          </a:p>
        </p:txBody>
      </p:sp>
    </p:spTree>
    <p:extLst>
      <p:ext uri="{BB962C8B-B14F-4D97-AF65-F5344CB8AC3E}">
        <p14:creationId xmlns:p14="http://schemas.microsoft.com/office/powerpoint/2010/main" val="5065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D64A57-2B5C-2E4B-A84A-F24C6416EE69}"/>
              </a:ext>
            </a:extLst>
          </p:cNvPr>
          <p:cNvPicPr>
            <a:picLocks noChangeAspect="1"/>
          </p:cNvPicPr>
          <p:nvPr/>
        </p:nvPicPr>
        <p:blipFill>
          <a:blip r:embed="rId3"/>
          <a:stretch>
            <a:fillRect/>
          </a:stretch>
        </p:blipFill>
        <p:spPr>
          <a:xfrm>
            <a:off x="1102518" y="1512619"/>
            <a:ext cx="3370777" cy="3832762"/>
          </a:xfrm>
          <a:prstGeom prst="rect">
            <a:avLst/>
          </a:prstGeom>
        </p:spPr>
      </p:pic>
      <p:sp>
        <p:nvSpPr>
          <p:cNvPr id="10" name="Content Placeholder 2">
            <a:extLst>
              <a:ext uri="{FF2B5EF4-FFF2-40B4-BE49-F238E27FC236}">
                <a16:creationId xmlns:a16="http://schemas.microsoft.com/office/drawing/2014/main" id="{09D23CB8-09A7-4FBC-82FF-51EB632B1A57}"/>
              </a:ext>
            </a:extLst>
          </p:cNvPr>
          <p:cNvSpPr txBox="1">
            <a:spLocks/>
          </p:cNvSpPr>
          <p:nvPr/>
        </p:nvSpPr>
        <p:spPr>
          <a:xfrm>
            <a:off x="5312828" y="936540"/>
            <a:ext cx="6377769" cy="520269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502920">
              <a:spcAft>
                <a:spcPts val="600"/>
              </a:spcAft>
              <a:buFont typeface="Wingdings" panose="05000000000000000000" pitchFamily="2" charset="2"/>
              <a:buChar char="v"/>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Inpatient facility (hospital, skilled        nursing facility)</a:t>
            </a:r>
          </a:p>
          <a:p>
            <a:pPr lvl="1" indent="-502920">
              <a:spcAft>
                <a:spcPts val="600"/>
              </a:spcAft>
              <a:buFont typeface="Wingdings" panose="05000000000000000000" pitchFamily="2" charset="2"/>
              <a:buChar char="v"/>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Outpatient facility</a:t>
            </a:r>
          </a:p>
          <a:p>
            <a:pPr lvl="1" indent="-502920">
              <a:spcAft>
                <a:spcPts val="600"/>
              </a:spcAft>
              <a:buFont typeface="Wingdings" panose="05000000000000000000" pitchFamily="2" charset="2"/>
              <a:buChar char="v"/>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Carrier Claims (physician)</a:t>
            </a:r>
          </a:p>
          <a:p>
            <a:pPr lvl="1" indent="-502920">
              <a:spcAft>
                <a:spcPts val="600"/>
              </a:spcAft>
              <a:buFont typeface="Wingdings" panose="05000000000000000000" pitchFamily="2" charset="2"/>
              <a:buChar char="v"/>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Home health agency</a:t>
            </a:r>
          </a:p>
          <a:p>
            <a:pPr lvl="1" indent="-502920">
              <a:spcAft>
                <a:spcPts val="600"/>
              </a:spcAft>
              <a:buFont typeface="Wingdings" panose="05000000000000000000" pitchFamily="2" charset="2"/>
              <a:buChar char="v"/>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Hospice</a:t>
            </a:r>
          </a:p>
          <a:p>
            <a:pPr lvl="1" indent="-502920">
              <a:spcAft>
                <a:spcPts val="600"/>
              </a:spcAft>
              <a:buFont typeface="Wingdings" panose="05000000000000000000" pitchFamily="2" charset="2"/>
              <a:buChar char="v"/>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Durable medical equipment</a:t>
            </a:r>
          </a:p>
          <a:p>
            <a:pPr lvl="1" indent="-502920">
              <a:spcAft>
                <a:spcPts val="600"/>
              </a:spcAft>
              <a:buFont typeface="Wingdings" panose="05000000000000000000" pitchFamily="2" charset="2"/>
              <a:buChar char="v"/>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Part D</a:t>
            </a:r>
          </a:p>
        </p:txBody>
      </p:sp>
      <p:sp>
        <p:nvSpPr>
          <p:cNvPr id="4" name="Title 3">
            <a:extLst>
              <a:ext uri="{FF2B5EF4-FFF2-40B4-BE49-F238E27FC236}">
                <a16:creationId xmlns:a16="http://schemas.microsoft.com/office/drawing/2014/main" id="{DAAA84D2-D779-4BA9-A26F-F54DA06F5D4D}"/>
              </a:ext>
            </a:extLst>
          </p:cNvPr>
          <p:cNvSpPr>
            <a:spLocks noGrp="1"/>
          </p:cNvSpPr>
          <p:nvPr>
            <p:ph type="title"/>
          </p:nvPr>
        </p:nvSpPr>
        <p:spPr/>
        <p:txBody>
          <a:bodyPr>
            <a:normAutofit/>
          </a:bodyPr>
          <a:lstStyle/>
          <a:p>
            <a:r>
              <a:rPr lang="en-US" sz="3600" dirty="0"/>
              <a:t>Medicare FFS Claims</a:t>
            </a:r>
          </a:p>
        </p:txBody>
      </p:sp>
    </p:spTree>
    <p:extLst>
      <p:ext uri="{BB962C8B-B14F-4D97-AF65-F5344CB8AC3E}">
        <p14:creationId xmlns:p14="http://schemas.microsoft.com/office/powerpoint/2010/main" val="390818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6731" y="1435391"/>
            <a:ext cx="2858538" cy="748087"/>
          </a:xfrm>
          <a:prstGeom prst="rect">
            <a:avLst/>
          </a:prstGeom>
          <a:gradFill>
            <a:gsLst>
              <a:gs pos="0">
                <a:schemeClr val="tx1">
                  <a:lumMod val="40000"/>
                  <a:lumOff val="60000"/>
                </a:schemeClr>
              </a:gs>
              <a:gs pos="0">
                <a:schemeClr val="bg2">
                  <a:lumMod val="85000"/>
                </a:schemeClr>
              </a:gs>
            </a:gsLst>
          </a:gradFill>
          <a:ln w="22225">
            <a:solidFill>
              <a:schemeClr val="bg1">
                <a:lumMod val="50000"/>
              </a:schemeClr>
            </a:solidFill>
          </a:ln>
        </p:spPr>
        <p:style>
          <a:lnRef idx="0">
            <a:schemeClr val="dk1"/>
          </a:lnRef>
          <a:fillRef idx="3">
            <a:schemeClr val="dk1"/>
          </a:fillRef>
          <a:effectRef idx="3">
            <a:schemeClr val="dk1"/>
          </a:effectRef>
          <a:fontRef idx="minor">
            <a:schemeClr val="lt1"/>
          </a:fontRef>
        </p:style>
        <p:txBody>
          <a:bodyPr rtlCol="0" anchor="ctr"/>
          <a:lstStyle/>
          <a:p>
            <a:pPr algn="ctr" defTabSz="342882" fontAlgn="base">
              <a:spcBef>
                <a:spcPct val="0"/>
              </a:spcBef>
              <a:spcAft>
                <a:spcPct val="0"/>
              </a:spcAft>
            </a:pPr>
            <a:r>
              <a:rPr lang="en-US" sz="1600" b="1" kern="0" dirty="0">
                <a:solidFill>
                  <a:prstClr val="black"/>
                </a:solidFill>
                <a:latin typeface="Arial"/>
              </a:rPr>
              <a:t>Total Sample</a:t>
            </a:r>
          </a:p>
          <a:p>
            <a:pPr algn="ctr" defTabSz="342882" fontAlgn="base">
              <a:spcBef>
                <a:spcPct val="0"/>
              </a:spcBef>
              <a:spcAft>
                <a:spcPct val="0"/>
              </a:spcAft>
            </a:pPr>
            <a:r>
              <a:rPr lang="en-US" sz="1600" b="1" kern="0" dirty="0">
                <a:solidFill>
                  <a:prstClr val="black"/>
                </a:solidFill>
                <a:latin typeface="Arial"/>
              </a:rPr>
              <a:t>1,835,341</a:t>
            </a:r>
          </a:p>
        </p:txBody>
      </p:sp>
      <p:sp>
        <p:nvSpPr>
          <p:cNvPr id="5" name="Rectangle 4"/>
          <p:cNvSpPr/>
          <p:nvPr/>
        </p:nvSpPr>
        <p:spPr>
          <a:xfrm>
            <a:off x="2407478" y="2593349"/>
            <a:ext cx="3108960" cy="822960"/>
          </a:xfrm>
          <a:prstGeom prst="rect">
            <a:avLst/>
          </a:prstGeom>
          <a:gradFill>
            <a:gsLst>
              <a:gs pos="0">
                <a:schemeClr val="accent6">
                  <a:tint val="100000"/>
                  <a:shade val="100000"/>
                  <a:satMod val="130000"/>
                </a:schemeClr>
              </a:gs>
              <a:gs pos="0">
                <a:schemeClr val="bg2">
                  <a:lumMod val="85000"/>
                </a:schemeClr>
              </a:gs>
            </a:gsLst>
          </a:gradFill>
          <a:ln w="19050">
            <a:no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600" b="1" kern="0" dirty="0">
                <a:solidFill>
                  <a:prstClr val="black"/>
                </a:solidFill>
                <a:latin typeface="Arial"/>
              </a:rPr>
              <a:t>Cancer Cases</a:t>
            </a:r>
          </a:p>
          <a:p>
            <a:pPr algn="ctr" defTabSz="342882" fontAlgn="base">
              <a:spcBef>
                <a:spcPct val="0"/>
              </a:spcBef>
              <a:spcAft>
                <a:spcPct val="0"/>
              </a:spcAft>
            </a:pPr>
            <a:r>
              <a:rPr lang="en-US" sz="1600" b="1" kern="0" dirty="0">
                <a:solidFill>
                  <a:prstClr val="black"/>
                </a:solidFill>
                <a:latin typeface="Arial"/>
              </a:rPr>
              <a:t>461,508</a:t>
            </a:r>
          </a:p>
        </p:txBody>
      </p:sp>
      <p:sp>
        <p:nvSpPr>
          <p:cNvPr id="6" name="Rectangle 5"/>
          <p:cNvSpPr/>
          <p:nvPr/>
        </p:nvSpPr>
        <p:spPr>
          <a:xfrm>
            <a:off x="7543215" y="2618267"/>
            <a:ext cx="3108960" cy="822960"/>
          </a:xfrm>
          <a:prstGeom prst="rect">
            <a:avLst/>
          </a:prstGeom>
          <a:gradFill>
            <a:gsLst>
              <a:gs pos="1000">
                <a:schemeClr val="bg2">
                  <a:lumMod val="85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600" b="1" kern="0" dirty="0">
                <a:solidFill>
                  <a:prstClr val="black"/>
                </a:solidFill>
                <a:latin typeface="Arial"/>
              </a:rPr>
              <a:t>Non-Cancer Cases Residing in a SEER Region</a:t>
            </a:r>
          </a:p>
          <a:p>
            <a:pPr algn="ctr" defTabSz="342882" fontAlgn="base">
              <a:spcBef>
                <a:spcPct val="0"/>
              </a:spcBef>
              <a:spcAft>
                <a:spcPct val="0"/>
              </a:spcAft>
            </a:pPr>
            <a:r>
              <a:rPr lang="en-US" sz="1600" b="1" kern="0" dirty="0">
                <a:solidFill>
                  <a:prstClr val="black"/>
                </a:solidFill>
                <a:latin typeface="Arial"/>
              </a:rPr>
              <a:t>1,373,833</a:t>
            </a:r>
          </a:p>
        </p:txBody>
      </p:sp>
      <p:sp>
        <p:nvSpPr>
          <p:cNvPr id="7" name="Rectangle 6"/>
          <p:cNvSpPr/>
          <p:nvPr/>
        </p:nvSpPr>
        <p:spPr>
          <a:xfrm>
            <a:off x="2256918" y="3784413"/>
            <a:ext cx="1039721" cy="904233"/>
          </a:xfrm>
          <a:prstGeom prst="rect">
            <a:avLst/>
          </a:prstGeom>
          <a:gradFill>
            <a:gsLst>
              <a:gs pos="0">
                <a:schemeClr val="bg2">
                  <a:lumMod val="75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600" b="1" kern="0" dirty="0">
                <a:solidFill>
                  <a:prstClr val="black"/>
                </a:solidFill>
                <a:latin typeface="Arial"/>
              </a:rPr>
              <a:t>FFS</a:t>
            </a:r>
          </a:p>
          <a:p>
            <a:pPr algn="ctr" defTabSz="609570" fontAlgn="base">
              <a:spcBef>
                <a:spcPct val="0"/>
              </a:spcBef>
              <a:spcAft>
                <a:spcPct val="0"/>
              </a:spcAft>
            </a:pPr>
            <a:r>
              <a:rPr lang="en-US" sz="1600" b="1" dirty="0">
                <a:solidFill>
                  <a:srgbClr val="000000"/>
                </a:solidFill>
                <a:latin typeface="Arial"/>
              </a:rPr>
              <a:t>191,161</a:t>
            </a:r>
          </a:p>
        </p:txBody>
      </p:sp>
      <p:sp>
        <p:nvSpPr>
          <p:cNvPr id="8" name="Rectangle 7"/>
          <p:cNvSpPr/>
          <p:nvPr/>
        </p:nvSpPr>
        <p:spPr>
          <a:xfrm>
            <a:off x="4144765" y="3784409"/>
            <a:ext cx="1283667" cy="884052"/>
          </a:xfrm>
          <a:prstGeom prst="rect">
            <a:avLst/>
          </a:prstGeom>
          <a:gradFill>
            <a:gsLst>
              <a:gs pos="0">
                <a:schemeClr val="accent6">
                  <a:tint val="100000"/>
                  <a:shade val="100000"/>
                  <a:satMod val="130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600" b="1" kern="0" dirty="0">
                <a:solidFill>
                  <a:prstClr val="black"/>
                </a:solidFill>
                <a:latin typeface="Arial"/>
              </a:rPr>
              <a:t>MA</a:t>
            </a:r>
          </a:p>
          <a:p>
            <a:pPr algn="ctr" defTabSz="609570" fontAlgn="base">
              <a:spcBef>
                <a:spcPct val="0"/>
              </a:spcBef>
              <a:spcAft>
                <a:spcPct val="0"/>
              </a:spcAft>
            </a:pPr>
            <a:r>
              <a:rPr lang="en-US" sz="1600" b="1" dirty="0">
                <a:solidFill>
                  <a:srgbClr val="000000"/>
                </a:solidFill>
                <a:latin typeface="Arial"/>
              </a:rPr>
              <a:t>270,347</a:t>
            </a:r>
          </a:p>
        </p:txBody>
      </p:sp>
      <p:sp>
        <p:nvSpPr>
          <p:cNvPr id="13" name="Rectangle 12"/>
          <p:cNvSpPr/>
          <p:nvPr/>
        </p:nvSpPr>
        <p:spPr>
          <a:xfrm>
            <a:off x="6849606" y="4033019"/>
            <a:ext cx="2075688" cy="905256"/>
          </a:xfrm>
          <a:prstGeom prst="rect">
            <a:avLst/>
          </a:prstGeom>
          <a:gradFill>
            <a:gsLst>
              <a:gs pos="0">
                <a:schemeClr val="bg2">
                  <a:lumMod val="75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600" b="1" kern="0" dirty="0">
                <a:solidFill>
                  <a:prstClr val="black"/>
                </a:solidFill>
                <a:latin typeface="Arial"/>
              </a:rPr>
              <a:t>FFS</a:t>
            </a:r>
          </a:p>
          <a:p>
            <a:pPr algn="ctr" defTabSz="342882" fontAlgn="base">
              <a:spcBef>
                <a:spcPct val="0"/>
              </a:spcBef>
              <a:spcAft>
                <a:spcPct val="0"/>
              </a:spcAft>
            </a:pPr>
            <a:r>
              <a:rPr lang="en-US" sz="1600" b="1" kern="0" dirty="0">
                <a:solidFill>
                  <a:prstClr val="black"/>
                </a:solidFill>
                <a:latin typeface="Arial"/>
              </a:rPr>
              <a:t>546,483</a:t>
            </a:r>
          </a:p>
        </p:txBody>
      </p:sp>
      <p:sp>
        <p:nvSpPr>
          <p:cNvPr id="14" name="Rectangle 13"/>
          <p:cNvSpPr/>
          <p:nvPr/>
        </p:nvSpPr>
        <p:spPr>
          <a:xfrm>
            <a:off x="9558236" y="4024035"/>
            <a:ext cx="2074479" cy="904233"/>
          </a:xfrm>
          <a:prstGeom prst="rect">
            <a:avLst/>
          </a:prstGeom>
          <a:gradFill>
            <a:gsLst>
              <a:gs pos="0">
                <a:schemeClr val="bg2">
                  <a:lumMod val="85000"/>
                </a:schemeClr>
              </a:gs>
              <a:gs pos="0">
                <a:schemeClr val="bg2">
                  <a:lumMod val="95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533" b="1" kern="0" dirty="0">
                <a:solidFill>
                  <a:prstClr val="black"/>
                </a:solidFill>
                <a:latin typeface="Arial"/>
              </a:rPr>
              <a:t>MA</a:t>
            </a:r>
          </a:p>
          <a:p>
            <a:pPr algn="ctr" defTabSz="342882" fontAlgn="base">
              <a:spcBef>
                <a:spcPct val="0"/>
              </a:spcBef>
              <a:spcAft>
                <a:spcPct val="0"/>
              </a:spcAft>
            </a:pPr>
            <a:r>
              <a:rPr lang="en-US" sz="1533" b="1" kern="0" dirty="0">
                <a:solidFill>
                  <a:prstClr val="black"/>
                </a:solidFill>
                <a:latin typeface="Arial"/>
              </a:rPr>
              <a:t>827,350</a:t>
            </a:r>
          </a:p>
        </p:txBody>
      </p:sp>
      <p:sp>
        <p:nvSpPr>
          <p:cNvPr id="15" name="Rectangle 14"/>
          <p:cNvSpPr/>
          <p:nvPr/>
        </p:nvSpPr>
        <p:spPr>
          <a:xfrm>
            <a:off x="3864802" y="4952527"/>
            <a:ext cx="1020485" cy="1198991"/>
          </a:xfrm>
          <a:prstGeom prst="rect">
            <a:avLst/>
          </a:prstGeom>
          <a:gradFill>
            <a:gsLst>
              <a:gs pos="0">
                <a:schemeClr val="accent6">
                  <a:tint val="100000"/>
                  <a:shade val="100000"/>
                  <a:satMod val="130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endParaRPr lang="en-US" sz="1333" b="1" kern="0" dirty="0">
              <a:solidFill>
                <a:prstClr val="black"/>
              </a:solidFill>
              <a:latin typeface="Arial"/>
            </a:endParaRPr>
          </a:p>
          <a:p>
            <a:pPr algn="ctr" defTabSz="342882" fontAlgn="base">
              <a:spcBef>
                <a:spcPct val="0"/>
              </a:spcBef>
              <a:spcAft>
                <a:spcPct val="0"/>
              </a:spcAft>
            </a:pPr>
            <a:r>
              <a:rPr lang="en-US" sz="1333" b="1" kern="0" dirty="0">
                <a:solidFill>
                  <a:prstClr val="black"/>
                </a:solidFill>
                <a:latin typeface="Arial"/>
              </a:rPr>
              <a:t>Before Cancer DX</a:t>
            </a:r>
          </a:p>
          <a:p>
            <a:pPr algn="ctr" defTabSz="609570" fontAlgn="base">
              <a:spcBef>
                <a:spcPct val="0"/>
              </a:spcBef>
              <a:spcAft>
                <a:spcPct val="0"/>
              </a:spcAft>
            </a:pPr>
            <a:r>
              <a:rPr lang="en-US" sz="1333" b="1" dirty="0">
                <a:solidFill>
                  <a:srgbClr val="000000"/>
                </a:solidFill>
                <a:latin typeface="Arial"/>
              </a:rPr>
              <a:t>139,306</a:t>
            </a:r>
          </a:p>
          <a:p>
            <a:pPr algn="ctr" defTabSz="342882" fontAlgn="base">
              <a:spcBef>
                <a:spcPct val="0"/>
              </a:spcBef>
              <a:spcAft>
                <a:spcPct val="0"/>
              </a:spcAft>
            </a:pPr>
            <a:endParaRPr lang="en-US" sz="825" kern="0" dirty="0">
              <a:solidFill>
                <a:prstClr val="black"/>
              </a:solidFill>
              <a:latin typeface="Arial"/>
            </a:endParaRPr>
          </a:p>
        </p:txBody>
      </p:sp>
      <p:sp>
        <p:nvSpPr>
          <p:cNvPr id="16" name="Rectangle 15"/>
          <p:cNvSpPr/>
          <p:nvPr/>
        </p:nvSpPr>
        <p:spPr>
          <a:xfrm>
            <a:off x="2630596" y="4952523"/>
            <a:ext cx="1006512" cy="1187704"/>
          </a:xfrm>
          <a:prstGeom prst="rect">
            <a:avLst/>
          </a:prstGeom>
          <a:gradFill>
            <a:gsLst>
              <a:gs pos="0">
                <a:schemeClr val="accent6">
                  <a:tint val="100000"/>
                  <a:shade val="100000"/>
                  <a:satMod val="130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333" b="1" kern="0" dirty="0">
                <a:solidFill>
                  <a:prstClr val="black"/>
                </a:solidFill>
                <a:latin typeface="Arial"/>
              </a:rPr>
              <a:t>After Cancer DX</a:t>
            </a:r>
          </a:p>
          <a:p>
            <a:pPr algn="ctr" defTabSz="342882" fontAlgn="base">
              <a:spcBef>
                <a:spcPct val="0"/>
              </a:spcBef>
              <a:spcAft>
                <a:spcPct val="0"/>
              </a:spcAft>
            </a:pPr>
            <a:r>
              <a:rPr lang="en-US" sz="1333" b="1" kern="0" dirty="0">
                <a:solidFill>
                  <a:prstClr val="black"/>
                </a:solidFill>
                <a:latin typeface="Arial"/>
              </a:rPr>
              <a:t>111,718</a:t>
            </a:r>
          </a:p>
        </p:txBody>
      </p:sp>
      <p:sp>
        <p:nvSpPr>
          <p:cNvPr id="17" name="Rectangle 16"/>
          <p:cNvSpPr/>
          <p:nvPr/>
        </p:nvSpPr>
        <p:spPr>
          <a:xfrm>
            <a:off x="1512177" y="4963809"/>
            <a:ext cx="1010536" cy="1187704"/>
          </a:xfrm>
          <a:prstGeom prst="rect">
            <a:avLst/>
          </a:prstGeom>
          <a:gradFill>
            <a:gsLst>
              <a:gs pos="0">
                <a:schemeClr val="accent6">
                  <a:tint val="100000"/>
                  <a:shade val="100000"/>
                  <a:satMod val="130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333" b="1" kern="0" dirty="0">
                <a:solidFill>
                  <a:prstClr val="black"/>
                </a:solidFill>
                <a:latin typeface="Arial"/>
              </a:rPr>
              <a:t>Before Cancer DX</a:t>
            </a:r>
          </a:p>
          <a:p>
            <a:pPr algn="ctr" defTabSz="609570" fontAlgn="base">
              <a:spcBef>
                <a:spcPct val="0"/>
              </a:spcBef>
              <a:spcAft>
                <a:spcPct val="0"/>
              </a:spcAft>
            </a:pPr>
            <a:r>
              <a:rPr lang="en-US" sz="1333" b="1" dirty="0">
                <a:solidFill>
                  <a:srgbClr val="000000"/>
                </a:solidFill>
                <a:latin typeface="Arial"/>
              </a:rPr>
              <a:t>79,443</a:t>
            </a:r>
          </a:p>
        </p:txBody>
      </p:sp>
      <p:sp>
        <p:nvSpPr>
          <p:cNvPr id="18" name="Rectangle 17"/>
          <p:cNvSpPr/>
          <p:nvPr/>
        </p:nvSpPr>
        <p:spPr>
          <a:xfrm>
            <a:off x="4979131" y="4956084"/>
            <a:ext cx="988107" cy="1195433"/>
          </a:xfrm>
          <a:prstGeom prst="rect">
            <a:avLst/>
          </a:prstGeom>
          <a:gradFill>
            <a:gsLst>
              <a:gs pos="0">
                <a:schemeClr val="accent6">
                  <a:tint val="100000"/>
                  <a:shade val="100000"/>
                  <a:satMod val="130000"/>
                </a:schemeClr>
              </a:gs>
              <a:gs pos="0">
                <a:schemeClr val="bg2">
                  <a:lumMod val="8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defTabSz="342882" fontAlgn="base">
              <a:spcBef>
                <a:spcPct val="0"/>
              </a:spcBef>
              <a:spcAft>
                <a:spcPct val="0"/>
              </a:spcAft>
            </a:pPr>
            <a:r>
              <a:rPr lang="en-US" sz="1333" b="1" kern="0" dirty="0">
                <a:solidFill>
                  <a:prstClr val="black"/>
                </a:solidFill>
                <a:latin typeface="Arial"/>
              </a:rPr>
              <a:t>After Cancer DX</a:t>
            </a:r>
          </a:p>
          <a:p>
            <a:pPr algn="ctr" defTabSz="609570" fontAlgn="base">
              <a:spcBef>
                <a:spcPct val="0"/>
              </a:spcBef>
              <a:spcAft>
                <a:spcPct val="0"/>
              </a:spcAft>
            </a:pPr>
            <a:r>
              <a:rPr lang="en-US" sz="1333" b="1" kern="0" dirty="0">
                <a:solidFill>
                  <a:srgbClr val="000000"/>
                </a:solidFill>
                <a:latin typeface="Arial"/>
              </a:rPr>
              <a:t>131,041</a:t>
            </a:r>
          </a:p>
        </p:txBody>
      </p:sp>
      <p:cxnSp>
        <p:nvCxnSpPr>
          <p:cNvPr id="19" name="Straight Arrow Connector 18"/>
          <p:cNvCxnSpPr>
            <a:cxnSpLocks/>
            <a:stCxn id="4" idx="2"/>
            <a:endCxn id="5" idx="0"/>
          </p:cNvCxnSpPr>
          <p:nvPr/>
        </p:nvCxnSpPr>
        <p:spPr>
          <a:xfrm flipH="1">
            <a:off x="3961958" y="2183478"/>
            <a:ext cx="2134042" cy="409871"/>
          </a:xfrm>
          <a:prstGeom prst="straightConnector1">
            <a:avLst/>
          </a:prstGeom>
          <a:ln>
            <a:solidFill>
              <a:srgbClr val="000000"/>
            </a:solidFill>
            <a:headEnd type="none"/>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cxnSpLocks/>
            <a:stCxn id="4" idx="2"/>
            <a:endCxn id="6" idx="0"/>
          </p:cNvCxnSpPr>
          <p:nvPr/>
        </p:nvCxnSpPr>
        <p:spPr>
          <a:xfrm>
            <a:off x="6096000" y="2183478"/>
            <a:ext cx="3001695" cy="434789"/>
          </a:xfrm>
          <a:prstGeom prst="straightConnector1">
            <a:avLst/>
          </a:prstGeom>
          <a:ln>
            <a:solidFill>
              <a:srgbClr val="000000"/>
            </a:solidFill>
            <a:headEnd type="non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6" idx="2"/>
            <a:endCxn id="13" idx="0"/>
          </p:cNvCxnSpPr>
          <p:nvPr/>
        </p:nvCxnSpPr>
        <p:spPr>
          <a:xfrm flipH="1">
            <a:off x="7887450" y="3441227"/>
            <a:ext cx="1210245" cy="591792"/>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6" idx="2"/>
            <a:endCxn id="14" idx="0"/>
          </p:cNvCxnSpPr>
          <p:nvPr/>
        </p:nvCxnSpPr>
        <p:spPr>
          <a:xfrm>
            <a:off x="9097695" y="3441227"/>
            <a:ext cx="1497781" cy="582808"/>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a:cxnSpLocks/>
            <a:stCxn id="2" idx="2"/>
            <a:endCxn id="7" idx="0"/>
          </p:cNvCxnSpPr>
          <p:nvPr/>
        </p:nvCxnSpPr>
        <p:spPr>
          <a:xfrm flipH="1">
            <a:off x="2776779" y="3518840"/>
            <a:ext cx="1213200" cy="265573"/>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a:cxnSpLocks/>
            <a:stCxn id="2" idx="2"/>
            <a:endCxn id="8" idx="0"/>
          </p:cNvCxnSpPr>
          <p:nvPr/>
        </p:nvCxnSpPr>
        <p:spPr>
          <a:xfrm>
            <a:off x="3989979" y="3518840"/>
            <a:ext cx="796620" cy="265569"/>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7" idx="2"/>
            <a:endCxn id="17" idx="0"/>
          </p:cNvCxnSpPr>
          <p:nvPr/>
        </p:nvCxnSpPr>
        <p:spPr>
          <a:xfrm flipH="1">
            <a:off x="2017445" y="4688646"/>
            <a:ext cx="759334" cy="275163"/>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8" idx="2"/>
            <a:endCxn id="15" idx="0"/>
          </p:cNvCxnSpPr>
          <p:nvPr/>
        </p:nvCxnSpPr>
        <p:spPr>
          <a:xfrm flipH="1">
            <a:off x="4375045" y="4668461"/>
            <a:ext cx="411554" cy="284066"/>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8" idx="2"/>
            <a:endCxn id="18" idx="0"/>
          </p:cNvCxnSpPr>
          <p:nvPr/>
        </p:nvCxnSpPr>
        <p:spPr>
          <a:xfrm>
            <a:off x="4786599" y="4668461"/>
            <a:ext cx="686586" cy="287623"/>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p:cNvCxnSpPr>
            <a:stCxn id="7" idx="2"/>
            <a:endCxn id="16" idx="0"/>
          </p:cNvCxnSpPr>
          <p:nvPr/>
        </p:nvCxnSpPr>
        <p:spPr>
          <a:xfrm>
            <a:off x="2776779" y="4688646"/>
            <a:ext cx="357073" cy="263877"/>
          </a:xfrm>
          <a:prstGeom prst="straightConnector1">
            <a:avLst/>
          </a:prstGeom>
          <a:ln>
            <a:solidFill>
              <a:srgbClr val="000000"/>
            </a:solidFill>
            <a:tailEnd type="triangl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6564057" y="6111505"/>
            <a:ext cx="5535483" cy="543867"/>
          </a:xfrm>
          <a:prstGeom prst="rect">
            <a:avLst/>
          </a:prstGeom>
          <a:solidFill>
            <a:schemeClr val="bg1"/>
          </a:solidFill>
        </p:spPr>
        <p:txBody>
          <a:bodyPr wrap="square" rtlCol="0">
            <a:spAutoFit/>
          </a:bodyPr>
          <a:lstStyle/>
          <a:p>
            <a:pPr defTabSz="609570" fontAlgn="base">
              <a:spcBef>
                <a:spcPct val="0"/>
              </a:spcBef>
              <a:spcAft>
                <a:spcPct val="0"/>
              </a:spcAft>
            </a:pPr>
            <a:r>
              <a:rPr lang="en-US" sz="1467" b="1" i="1" dirty="0">
                <a:solidFill>
                  <a:srgbClr val="303030"/>
                </a:solidFill>
                <a:latin typeface="Calibri" charset="0"/>
                <a:ea typeface="ＭＳ Ｐゴシック" charset="0"/>
              </a:rPr>
              <a:t>Note: some respondents have taken more than one survey at different times. This figure reflects the first survey taken.</a:t>
            </a:r>
          </a:p>
        </p:txBody>
      </p:sp>
      <p:sp>
        <p:nvSpPr>
          <p:cNvPr id="33" name="Title 1">
            <a:extLst>
              <a:ext uri="{FF2B5EF4-FFF2-40B4-BE49-F238E27FC236}">
                <a16:creationId xmlns:a16="http://schemas.microsoft.com/office/drawing/2014/main" id="{EF35B29D-A872-4C7F-B920-E7EDD9641094}"/>
              </a:ext>
            </a:extLst>
          </p:cNvPr>
          <p:cNvSpPr txBox="1">
            <a:spLocks/>
          </p:cNvSpPr>
          <p:nvPr/>
        </p:nvSpPr>
        <p:spPr>
          <a:xfrm>
            <a:off x="153526" y="202628"/>
            <a:ext cx="11373314" cy="70741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Number of Individuals in SEER-CAHPS</a:t>
            </a:r>
            <a:endParaRPr lang="en-US" sz="4000" b="1" dirty="0">
              <a:solidFill>
                <a:schemeClr val="bg1"/>
              </a:solidFill>
            </a:endParaRPr>
          </a:p>
        </p:txBody>
      </p:sp>
      <p:sp>
        <p:nvSpPr>
          <p:cNvPr id="2" name="Rectangle: Rounded Corners 1">
            <a:extLst>
              <a:ext uri="{FF2B5EF4-FFF2-40B4-BE49-F238E27FC236}">
                <a16:creationId xmlns:a16="http://schemas.microsoft.com/office/drawing/2014/main" id="{C26F3C8C-D84F-4637-848B-D007BD8B09F7}"/>
              </a:ext>
            </a:extLst>
          </p:cNvPr>
          <p:cNvSpPr/>
          <p:nvPr/>
        </p:nvSpPr>
        <p:spPr>
          <a:xfrm>
            <a:off x="2115459" y="2491540"/>
            <a:ext cx="3749040" cy="102730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75000"/>
                  </a:schemeClr>
                </a:solidFill>
              </a:ln>
              <a:noFill/>
            </a:endParaRPr>
          </a:p>
        </p:txBody>
      </p:sp>
      <p:sp>
        <p:nvSpPr>
          <p:cNvPr id="35" name="Rectangle: Rounded Corners 34">
            <a:extLst>
              <a:ext uri="{FF2B5EF4-FFF2-40B4-BE49-F238E27FC236}">
                <a16:creationId xmlns:a16="http://schemas.microsoft.com/office/drawing/2014/main" id="{C12D10CD-81F7-4DFC-8ACB-A9DE41083629}"/>
              </a:ext>
            </a:extLst>
          </p:cNvPr>
          <p:cNvSpPr/>
          <p:nvPr/>
        </p:nvSpPr>
        <p:spPr>
          <a:xfrm>
            <a:off x="6564057" y="3978736"/>
            <a:ext cx="2631484" cy="102730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75000"/>
                  </a:schemeClr>
                </a:solidFill>
              </a:ln>
              <a:noFill/>
            </a:endParaRPr>
          </a:p>
        </p:txBody>
      </p:sp>
      <p:grpSp>
        <p:nvGrpSpPr>
          <p:cNvPr id="9" name="Group 8">
            <a:extLst>
              <a:ext uri="{FF2B5EF4-FFF2-40B4-BE49-F238E27FC236}">
                <a16:creationId xmlns:a16="http://schemas.microsoft.com/office/drawing/2014/main" id="{6C1CCE67-AC8E-4989-BCB3-885F04A5793E}"/>
              </a:ext>
            </a:extLst>
          </p:cNvPr>
          <p:cNvGrpSpPr/>
          <p:nvPr/>
        </p:nvGrpSpPr>
        <p:grpSpPr>
          <a:xfrm rot="1173202">
            <a:off x="68905" y="822265"/>
            <a:ext cx="3095851" cy="2918852"/>
            <a:chOff x="246868" y="923561"/>
            <a:chExt cx="3095851" cy="3157275"/>
          </a:xfrm>
        </p:grpSpPr>
        <p:sp>
          <p:nvSpPr>
            <p:cNvPr id="3" name="Explosion: 8 Points 2">
              <a:extLst>
                <a:ext uri="{FF2B5EF4-FFF2-40B4-BE49-F238E27FC236}">
                  <a16:creationId xmlns:a16="http://schemas.microsoft.com/office/drawing/2014/main" id="{85402037-275E-456B-9243-7E7F70C59C8C}"/>
                </a:ext>
              </a:extLst>
            </p:cNvPr>
            <p:cNvSpPr/>
            <p:nvPr/>
          </p:nvSpPr>
          <p:spPr>
            <a:xfrm rot="19980000">
              <a:off x="246868" y="923561"/>
              <a:ext cx="3095851" cy="3157275"/>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C380E2A-07E4-4CA2-B522-84CCB0E1A512}"/>
                </a:ext>
              </a:extLst>
            </p:cNvPr>
            <p:cNvSpPr txBox="1"/>
            <p:nvPr/>
          </p:nvSpPr>
          <p:spPr>
            <a:xfrm rot="18960000">
              <a:off x="913890" y="1988700"/>
              <a:ext cx="1687227" cy="923330"/>
            </a:xfrm>
            <a:prstGeom prst="rect">
              <a:avLst/>
            </a:prstGeom>
            <a:noFill/>
          </p:spPr>
          <p:txBody>
            <a:bodyPr wrap="square" rtlCol="0">
              <a:spAutoFit/>
            </a:bodyPr>
            <a:lstStyle/>
            <a:p>
              <a:pPr algn="ctr"/>
              <a:r>
                <a:rPr lang="en-US" b="1" dirty="0"/>
                <a:t>New linkage just completed in 2021!</a:t>
              </a:r>
            </a:p>
          </p:txBody>
        </p:sp>
      </p:grpSp>
    </p:spTree>
    <p:extLst>
      <p:ext uri="{BB962C8B-B14F-4D97-AF65-F5344CB8AC3E}">
        <p14:creationId xmlns:p14="http://schemas.microsoft.com/office/powerpoint/2010/main" val="26811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6F2B-E427-1C41-9AE4-11C2802281AD}"/>
              </a:ext>
            </a:extLst>
          </p:cNvPr>
          <p:cNvSpPr>
            <a:spLocks noGrp="1"/>
          </p:cNvSpPr>
          <p:nvPr>
            <p:ph type="title"/>
          </p:nvPr>
        </p:nvSpPr>
        <p:spPr>
          <a:xfrm>
            <a:off x="1668641" y="2078182"/>
            <a:ext cx="4283764" cy="2977492"/>
          </a:xfrm>
        </p:spPr>
        <p:txBody>
          <a:bodyPr>
            <a:normAutofit/>
          </a:bodyPr>
          <a:lstStyle/>
          <a:p>
            <a:r>
              <a:rPr lang="en-US" dirty="0"/>
              <a:t>Overview of the SEER-CAHPS Illness Burden Index </a:t>
            </a:r>
          </a:p>
        </p:txBody>
      </p:sp>
      <p:sp>
        <p:nvSpPr>
          <p:cNvPr id="3" name="TextBox 2">
            <a:extLst>
              <a:ext uri="{FF2B5EF4-FFF2-40B4-BE49-F238E27FC236}">
                <a16:creationId xmlns:a16="http://schemas.microsoft.com/office/drawing/2014/main" id="{BF6BA5A1-9FCE-FC46-B99B-C1DB8304D503}"/>
              </a:ext>
            </a:extLst>
          </p:cNvPr>
          <p:cNvSpPr txBox="1"/>
          <p:nvPr/>
        </p:nvSpPr>
        <p:spPr>
          <a:xfrm>
            <a:off x="6239597" y="4794064"/>
            <a:ext cx="4198586" cy="523220"/>
          </a:xfrm>
          <a:prstGeom prst="rect">
            <a:avLst/>
          </a:prstGeom>
          <a:noFill/>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Lisa M. Lines, PhD, MPH</a:t>
            </a:r>
          </a:p>
        </p:txBody>
      </p:sp>
    </p:spTree>
    <p:extLst>
      <p:ext uri="{BB962C8B-B14F-4D97-AF65-F5344CB8AC3E}">
        <p14:creationId xmlns:p14="http://schemas.microsoft.com/office/powerpoint/2010/main" val="3803454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{527412A7-7C64-5246-979F-00EFF080EE29}tf10001076</Template>
  <TotalTime>958</TotalTime>
  <Words>2414</Words>
  <Application>Microsoft Macintosh PowerPoint</Application>
  <PresentationFormat>Widescreen</PresentationFormat>
  <Paragraphs>406</Paragraphs>
  <Slides>47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Symbol</vt:lpstr>
      <vt:lpstr>Wingdings</vt:lpstr>
      <vt:lpstr>Office Theme</vt:lpstr>
      <vt:lpstr>Introducing the SEER-CAHPS Illness Burden Index (SCIBI)</vt:lpstr>
      <vt:lpstr>Presenters</vt:lpstr>
      <vt:lpstr>Overview </vt:lpstr>
      <vt:lpstr>Background </vt:lpstr>
      <vt:lpstr>PowerPoint Presentation</vt:lpstr>
      <vt:lpstr>Medicare Consumer Assessment of Healthcare Providers and Systems (CAHPS®) Survey</vt:lpstr>
      <vt:lpstr>Medicare FFS Claims</vt:lpstr>
      <vt:lpstr>PowerPoint Presentation</vt:lpstr>
      <vt:lpstr>Overview of the SEER-CAHPS Illness Burden Index </vt:lpstr>
      <vt:lpstr>Comorbidity, Multimorbidity, and Illness Burden</vt:lpstr>
      <vt:lpstr>Measures of Illness Burden in SEER-CAHPS</vt:lpstr>
      <vt:lpstr>Selected prior research using SEER-CAHPS data</vt:lpstr>
      <vt:lpstr>Mortality by GHS</vt:lpstr>
      <vt:lpstr>Mortality by number of comorbidities</vt:lpstr>
      <vt:lpstr>Study Question and Approach</vt:lpstr>
      <vt:lpstr>Conceptual Models</vt:lpstr>
      <vt:lpstr>Study Periods</vt:lpstr>
      <vt:lpstr>Score Development Overview</vt:lpstr>
      <vt:lpstr>SEER-CAHPS Methods Paper: Cohorts and Groups</vt:lpstr>
      <vt:lpstr>Ability of SCIBI-CC Scores to Differentiate 12-month Mortality Risk</vt:lpstr>
      <vt:lpstr>Ability of SCIBI-CB Scores to Differentiate 12-month Mortality Risk</vt:lpstr>
      <vt:lpstr>Mortality by SCIBI-CC percentile by group</vt:lpstr>
      <vt:lpstr>Caveats and limitations</vt:lpstr>
      <vt:lpstr>Conclusions</vt:lpstr>
      <vt:lpstr>Random Survival Forest – Model Mechanics</vt:lpstr>
      <vt:lpstr>Overview of Random Forest</vt:lpstr>
      <vt:lpstr>Overview of Survival Analysis</vt:lpstr>
      <vt:lpstr>Advantages of Random (Survival) Forest</vt:lpstr>
      <vt:lpstr>Disadvantages of Random (Survival) Forest</vt:lpstr>
      <vt:lpstr>Features of Random (Survival) Forest</vt:lpstr>
      <vt:lpstr>Variable Importance</vt:lpstr>
      <vt:lpstr>Variable Importance (continued)</vt:lpstr>
      <vt:lpstr>Accuracy and Error Rates</vt:lpstr>
      <vt:lpstr>Calibrating the SCIBI RSF Model</vt:lpstr>
      <vt:lpstr>SCIBI in Action</vt:lpstr>
      <vt:lpstr>SCIBI Scores, Illness Burden, and  Care Experiences</vt:lpstr>
      <vt:lpstr>SCIBI-CB Scores</vt:lpstr>
      <vt:lpstr>Care Experience Variables (DVs)</vt:lpstr>
      <vt:lpstr>Other Predictors: Survey Year &amp; CMA Variables</vt:lpstr>
      <vt:lpstr>Modeling Approaches</vt:lpstr>
      <vt:lpstr>Results: Differences in SCIBI Scores</vt:lpstr>
      <vt:lpstr>Results: Illness Burden and Care Experiences (OLS Model)</vt:lpstr>
      <vt:lpstr>Results: Illness Burden and Care Experiences  (BMA Model)</vt:lpstr>
      <vt:lpstr>Forgone care</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Spitzel, Ryan</dc:creator>
  <cp:lastModifiedBy>Medel, Joshua (NIH/NCI) [E]</cp:lastModifiedBy>
  <cp:revision>116</cp:revision>
  <dcterms:created xsi:type="dcterms:W3CDTF">2021-05-06T16:56:00Z</dcterms:created>
  <dcterms:modified xsi:type="dcterms:W3CDTF">2021-08-26T20:35:36Z</dcterms:modified>
</cp:coreProperties>
</file>