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8" r:id="rId2"/>
    <p:sldMasterId id="2147483683" r:id="rId3"/>
  </p:sldMasterIdLst>
  <p:notesMasterIdLst>
    <p:notesMasterId r:id="rId25"/>
  </p:notesMasterIdLst>
  <p:sldIdLst>
    <p:sldId id="2656" r:id="rId4"/>
    <p:sldId id="2613" r:id="rId5"/>
    <p:sldId id="256" r:id="rId6"/>
    <p:sldId id="258" r:id="rId7"/>
    <p:sldId id="281" r:id="rId8"/>
    <p:sldId id="260" r:id="rId9"/>
    <p:sldId id="262" r:id="rId10"/>
    <p:sldId id="263" r:id="rId11"/>
    <p:sldId id="264" r:id="rId12"/>
    <p:sldId id="280" r:id="rId13"/>
    <p:sldId id="265" r:id="rId14"/>
    <p:sldId id="266" r:id="rId15"/>
    <p:sldId id="267" r:id="rId16"/>
    <p:sldId id="268" r:id="rId17"/>
    <p:sldId id="269" r:id="rId18"/>
    <p:sldId id="270" r:id="rId19"/>
    <p:sldId id="271" r:id="rId20"/>
    <p:sldId id="272" r:id="rId21"/>
    <p:sldId id="273" r:id="rId22"/>
    <p:sldId id="279" r:id="rId23"/>
    <p:sldId id="2615"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33"/>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42" autoAdjust="0"/>
    <p:restoredTop sz="93712" autoAdjust="0"/>
  </p:normalViewPr>
  <p:slideViewPr>
    <p:cSldViewPr snapToGrid="0">
      <p:cViewPr varScale="1">
        <p:scale>
          <a:sx n="147" d="100"/>
          <a:sy n="147" d="100"/>
        </p:scale>
        <p:origin x="588" y="132"/>
      </p:cViewPr>
      <p:guideLst/>
    </p:cSldViewPr>
  </p:slideViewPr>
  <p:outlineViewPr>
    <p:cViewPr>
      <p:scale>
        <a:sx n="33" d="100"/>
        <a:sy n="33" d="100"/>
      </p:scale>
      <p:origin x="0" y="-4509"/>
    </p:cViewPr>
  </p:outlineViewPr>
  <p:notesTextViewPr>
    <p:cViewPr>
      <p:scale>
        <a:sx n="1" d="1"/>
        <a:sy n="1" d="1"/>
      </p:scale>
      <p:origin x="0" y="0"/>
    </p:cViewPr>
  </p:notesTextViewPr>
  <p:sorterViewPr>
    <p:cViewPr varScale="1">
      <p:scale>
        <a:sx n="100" d="100"/>
        <a:sy n="100" d="100"/>
      </p:scale>
      <p:origin x="0" y="-54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33" Type="http://schemas.openxmlformats.org/officeDocument/2006/relationships/customXml" Target="../customXml/item3.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customXml" Target="../customXml/item2.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customXml" Target="../customXml/item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 Id="rId30" Type="http://schemas.microsoft.com/office/2016/11/relationships/changesInfo" Target="changesInfos/changesInfo1.xml"/><Relationship Id="rId8"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terson, Anita" userId="f81a05c2-270c-427b-8f21-5d730437610a" providerId="ADAL" clId="{A34C0B44-39C9-4788-8DA7-3DF6F65E2817}"/>
    <pc:docChg chg="delSld">
      <pc:chgData name="Peterson, Anita" userId="f81a05c2-270c-427b-8f21-5d730437610a" providerId="ADAL" clId="{A34C0B44-39C9-4788-8DA7-3DF6F65E2817}" dt="2022-05-03T21:15:14.343" v="0" actId="47"/>
      <pc:docMkLst>
        <pc:docMk/>
      </pc:docMkLst>
      <pc:sldChg chg="del">
        <pc:chgData name="Peterson, Anita" userId="f81a05c2-270c-427b-8f21-5d730437610a" providerId="ADAL" clId="{A34C0B44-39C9-4788-8DA7-3DF6F65E2817}" dt="2022-05-03T21:15:14.343" v="0" actId="47"/>
        <pc:sldMkLst>
          <pc:docMk/>
          <pc:sldMk cId="1039268302" sldId="27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8EA518-A71D-48D2-BD3D-63B4806174C8}" type="datetimeFigureOut">
              <a:rPr lang="en-US" smtClean="0"/>
              <a:t>5/3/2022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BF610D-2C9E-4A10-894E-0B0359E135C7}" type="slidenum">
              <a:rPr lang="en-US" smtClean="0"/>
              <a:t>‹#›</a:t>
            </a:fld>
            <a:endParaRPr lang="en-US"/>
          </a:p>
        </p:txBody>
      </p:sp>
    </p:spTree>
    <p:extLst>
      <p:ext uri="{BB962C8B-B14F-4D97-AF65-F5344CB8AC3E}">
        <p14:creationId xmlns:p14="http://schemas.microsoft.com/office/powerpoint/2010/main" val="28314251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7725C38-BB90-470C-8699-3471BA6835D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891360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713F25-4B01-4757-AF0B-5574FCF4DB8E}" type="slidenum">
              <a:rPr lang="en-US" smtClean="0"/>
              <a:t>2</a:t>
            </a:fld>
            <a:endParaRPr lang="en-US" dirty="0"/>
          </a:p>
        </p:txBody>
      </p:sp>
    </p:spTree>
    <p:extLst>
      <p:ext uri="{BB962C8B-B14F-4D97-AF65-F5344CB8AC3E}">
        <p14:creationId xmlns:p14="http://schemas.microsoft.com/office/powerpoint/2010/main" val="28988501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5140C-60B2-4E7F-AA9A-16C5CAF1E9F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A1141C2-BDDC-43F0-80B7-1F6B0C26CC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F38740E-9529-446E-88BD-FFBE86AE5FEA}"/>
              </a:ext>
            </a:extLst>
          </p:cNvPr>
          <p:cNvSpPr>
            <a:spLocks noGrp="1"/>
          </p:cNvSpPr>
          <p:nvPr>
            <p:ph type="dt" sz="half" idx="10"/>
          </p:nvPr>
        </p:nvSpPr>
        <p:spPr/>
        <p:txBody>
          <a:bodyPr/>
          <a:lstStyle/>
          <a:p>
            <a:fld id="{E977BB40-503C-4886-B9ED-1D88769BDEB2}" type="datetimeFigureOut">
              <a:rPr lang="en-US" smtClean="0"/>
              <a:t>5/3/2022</a:t>
            </a:fld>
            <a:endParaRPr lang="en-US"/>
          </a:p>
        </p:txBody>
      </p:sp>
      <p:sp>
        <p:nvSpPr>
          <p:cNvPr id="5" name="Footer Placeholder 4">
            <a:extLst>
              <a:ext uri="{FF2B5EF4-FFF2-40B4-BE49-F238E27FC236}">
                <a16:creationId xmlns:a16="http://schemas.microsoft.com/office/drawing/2014/main" id="{2B77D6A2-6C41-495C-80C6-4C8107DAFB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57329B-724E-4382-BB9D-69F858DE1B1C}"/>
              </a:ext>
            </a:extLst>
          </p:cNvPr>
          <p:cNvSpPr>
            <a:spLocks noGrp="1"/>
          </p:cNvSpPr>
          <p:nvPr>
            <p:ph type="sldNum" sz="quarter" idx="12"/>
          </p:nvPr>
        </p:nvSpPr>
        <p:spPr/>
        <p:txBody>
          <a:bodyPr/>
          <a:lstStyle/>
          <a:p>
            <a:fld id="{5BDA4201-C244-4D69-8F43-53826A6C62F7}" type="slidenum">
              <a:rPr lang="en-US" smtClean="0"/>
              <a:t>‹#›</a:t>
            </a:fld>
            <a:endParaRPr lang="en-US"/>
          </a:p>
        </p:txBody>
      </p:sp>
    </p:spTree>
    <p:extLst>
      <p:ext uri="{BB962C8B-B14F-4D97-AF65-F5344CB8AC3E}">
        <p14:creationId xmlns:p14="http://schemas.microsoft.com/office/powerpoint/2010/main" val="30241851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A1A53-417A-40EF-B7FE-D6C522F777D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7B6E95C-A183-40C2-A7CA-8E4F8D675E7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FC66C1-B010-4F2B-A372-F50B7210C15B}"/>
              </a:ext>
            </a:extLst>
          </p:cNvPr>
          <p:cNvSpPr>
            <a:spLocks noGrp="1"/>
          </p:cNvSpPr>
          <p:nvPr>
            <p:ph type="dt" sz="half" idx="10"/>
          </p:nvPr>
        </p:nvSpPr>
        <p:spPr/>
        <p:txBody>
          <a:bodyPr/>
          <a:lstStyle/>
          <a:p>
            <a:fld id="{E977BB40-503C-4886-B9ED-1D88769BDEB2}" type="datetimeFigureOut">
              <a:rPr lang="en-US" smtClean="0"/>
              <a:t>5/3/2022</a:t>
            </a:fld>
            <a:endParaRPr lang="en-US"/>
          </a:p>
        </p:txBody>
      </p:sp>
      <p:sp>
        <p:nvSpPr>
          <p:cNvPr id="5" name="Footer Placeholder 4">
            <a:extLst>
              <a:ext uri="{FF2B5EF4-FFF2-40B4-BE49-F238E27FC236}">
                <a16:creationId xmlns:a16="http://schemas.microsoft.com/office/drawing/2014/main" id="{3A49E3DC-657A-49FE-BDD3-BF2848B49C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1A9188-241C-446F-BDF1-411738C5BB75}"/>
              </a:ext>
            </a:extLst>
          </p:cNvPr>
          <p:cNvSpPr>
            <a:spLocks noGrp="1"/>
          </p:cNvSpPr>
          <p:nvPr>
            <p:ph type="sldNum" sz="quarter" idx="12"/>
          </p:nvPr>
        </p:nvSpPr>
        <p:spPr/>
        <p:txBody>
          <a:bodyPr/>
          <a:lstStyle/>
          <a:p>
            <a:fld id="{5BDA4201-C244-4D69-8F43-53826A6C62F7}" type="slidenum">
              <a:rPr lang="en-US" smtClean="0"/>
              <a:t>‹#›</a:t>
            </a:fld>
            <a:endParaRPr lang="en-US"/>
          </a:p>
        </p:txBody>
      </p:sp>
    </p:spTree>
    <p:extLst>
      <p:ext uri="{BB962C8B-B14F-4D97-AF65-F5344CB8AC3E}">
        <p14:creationId xmlns:p14="http://schemas.microsoft.com/office/powerpoint/2010/main" val="3345083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CE5D1C5-E270-405B-851E-1B55044662D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E977353-5135-43DA-8EAB-7D185C1CFF9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D7EFA7-D2CF-4F97-B124-EAF0F1776DBA}"/>
              </a:ext>
            </a:extLst>
          </p:cNvPr>
          <p:cNvSpPr>
            <a:spLocks noGrp="1"/>
          </p:cNvSpPr>
          <p:nvPr>
            <p:ph type="dt" sz="half" idx="10"/>
          </p:nvPr>
        </p:nvSpPr>
        <p:spPr/>
        <p:txBody>
          <a:bodyPr/>
          <a:lstStyle/>
          <a:p>
            <a:fld id="{E977BB40-503C-4886-B9ED-1D88769BDEB2}" type="datetimeFigureOut">
              <a:rPr lang="en-US" smtClean="0"/>
              <a:t>5/3/2022</a:t>
            </a:fld>
            <a:endParaRPr lang="en-US"/>
          </a:p>
        </p:txBody>
      </p:sp>
      <p:sp>
        <p:nvSpPr>
          <p:cNvPr id="5" name="Footer Placeholder 4">
            <a:extLst>
              <a:ext uri="{FF2B5EF4-FFF2-40B4-BE49-F238E27FC236}">
                <a16:creationId xmlns:a16="http://schemas.microsoft.com/office/drawing/2014/main" id="{70F17C9D-7E3E-436F-ADCD-44D8D2CEA7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DE0C03-0BC2-4A0B-A480-671750A3E5B1}"/>
              </a:ext>
            </a:extLst>
          </p:cNvPr>
          <p:cNvSpPr>
            <a:spLocks noGrp="1"/>
          </p:cNvSpPr>
          <p:nvPr>
            <p:ph type="sldNum" sz="quarter" idx="12"/>
          </p:nvPr>
        </p:nvSpPr>
        <p:spPr/>
        <p:txBody>
          <a:bodyPr/>
          <a:lstStyle/>
          <a:p>
            <a:fld id="{5BDA4201-C244-4D69-8F43-53826A6C62F7}" type="slidenum">
              <a:rPr lang="en-US" smtClean="0"/>
              <a:t>‹#›</a:t>
            </a:fld>
            <a:endParaRPr lang="en-US"/>
          </a:p>
        </p:txBody>
      </p:sp>
    </p:spTree>
    <p:extLst>
      <p:ext uri="{BB962C8B-B14F-4D97-AF65-F5344CB8AC3E}">
        <p14:creationId xmlns:p14="http://schemas.microsoft.com/office/powerpoint/2010/main" val="231476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Slide with Image">
    <p:spTree>
      <p:nvGrpSpPr>
        <p:cNvPr id="1" name=""/>
        <p:cNvGrpSpPr/>
        <p:nvPr/>
      </p:nvGrpSpPr>
      <p:grpSpPr>
        <a:xfrm>
          <a:off x="0" y="0"/>
          <a:ext cx="0" cy="0"/>
          <a:chOff x="0" y="0"/>
          <a:chExt cx="0" cy="0"/>
        </a:xfrm>
      </p:grpSpPr>
      <p:sp>
        <p:nvSpPr>
          <p:cNvPr id="7"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0"/>
          </p:nvPr>
        </p:nvSpPr>
        <p:spPr>
          <a:xfrm>
            <a:off x="0" y="4288"/>
            <a:ext cx="12192000" cy="4618512"/>
          </a:xfrm>
          <a:solidFill>
            <a:schemeClr val="bg1">
              <a:lumMod val="95000"/>
            </a:schemeClr>
          </a:solidFill>
        </p:spPr>
        <p:txBody>
          <a:bodyPr/>
          <a:lstStyle/>
          <a:p>
            <a:r>
              <a:rPr lang="en-US"/>
              <a:t>Click icon to add picture</a:t>
            </a:r>
          </a:p>
        </p:txBody>
      </p:sp>
      <p:sp>
        <p:nvSpPr>
          <p:cNvPr id="2" name="Rectangle 1">
            <a:extLst>
              <a:ext uri="{FF2B5EF4-FFF2-40B4-BE49-F238E27FC236}">
                <a16:creationId xmlns:a16="http://schemas.microsoft.com/office/drawing/2014/main" id="{BB940F57-02B1-4B56-8BA7-24557BFCBB01}"/>
              </a:ext>
            </a:extLst>
          </p:cNvPr>
          <p:cNvSpPr/>
          <p:nvPr userDrawn="1"/>
        </p:nvSpPr>
        <p:spPr>
          <a:xfrm>
            <a:off x="0" y="4622800"/>
            <a:ext cx="12192000" cy="2230912"/>
          </a:xfrm>
          <a:prstGeom prst="rect">
            <a:avLst/>
          </a:prstGeom>
          <a:solidFill>
            <a:srgbClr val="7411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1">
            <a:extLst>
              <a:ext uri="{FF2B5EF4-FFF2-40B4-BE49-F238E27FC236}">
                <a16:creationId xmlns:a16="http://schemas.microsoft.com/office/drawing/2014/main" id="{AA99C074-A230-B944-8FEA-870A76765C60}"/>
              </a:ext>
            </a:extLst>
          </p:cNvPr>
          <p:cNvSpPr>
            <a:spLocks noGrp="1"/>
          </p:cNvSpPr>
          <p:nvPr>
            <p:ph type="title" hasCustomPrompt="1"/>
          </p:nvPr>
        </p:nvSpPr>
        <p:spPr>
          <a:xfrm>
            <a:off x="838199" y="5037721"/>
            <a:ext cx="9575801" cy="891250"/>
          </a:xfrm>
        </p:spPr>
        <p:txBody>
          <a:bodyPr anchor="t">
            <a:noAutofit/>
          </a:bodyPr>
          <a:lstStyle>
            <a:lvl1pPr>
              <a:defRPr sz="5000" b="1">
                <a:solidFill>
                  <a:schemeClr val="bg1"/>
                </a:solidFill>
                <a:latin typeface="+mj-lt"/>
              </a:defRPr>
            </a:lvl1pPr>
          </a:lstStyle>
          <a:p>
            <a:r>
              <a:rPr lang="en-US"/>
              <a:t>CLICK TO ADD TITLE</a:t>
            </a:r>
          </a:p>
        </p:txBody>
      </p:sp>
      <p:sp>
        <p:nvSpPr>
          <p:cNvPr id="13" name="Text Placeholder 12">
            <a:extLst>
              <a:ext uri="{FF2B5EF4-FFF2-40B4-BE49-F238E27FC236}">
                <a16:creationId xmlns:a16="http://schemas.microsoft.com/office/drawing/2014/main" id="{1221857D-ECFA-4D4D-91DF-E36500791501}"/>
              </a:ext>
            </a:extLst>
          </p:cNvPr>
          <p:cNvSpPr>
            <a:spLocks noGrp="1"/>
          </p:cNvSpPr>
          <p:nvPr>
            <p:ph type="body" sz="quarter" idx="14" hasCustomPrompt="1"/>
          </p:nvPr>
        </p:nvSpPr>
        <p:spPr>
          <a:xfrm>
            <a:off x="838200" y="6125744"/>
            <a:ext cx="9575800" cy="338549"/>
          </a:xfrm>
        </p:spPr>
        <p:txBody>
          <a:bodyPr>
            <a:normAutofit/>
          </a:bodyPr>
          <a:lstStyle>
            <a:lvl1pPr marL="0" indent="0">
              <a:buNone/>
              <a:defRPr sz="1600" spc="300">
                <a:solidFill>
                  <a:schemeClr val="bg1"/>
                </a:solidFill>
                <a:latin typeface="+mn-lt"/>
                <a:cs typeface="Arial" panose="020B0604020202020204" pitchFamily="34" charset="0"/>
              </a:defRPr>
            </a:lvl1pPr>
          </a:lstStyle>
          <a:p>
            <a:pPr lvl="0"/>
            <a:r>
              <a:rPr lang="en-US"/>
              <a:t>SUBTITLE GOES HERE</a:t>
            </a:r>
          </a:p>
        </p:txBody>
      </p:sp>
    </p:spTree>
    <p:extLst>
      <p:ext uri="{BB962C8B-B14F-4D97-AF65-F5344CB8AC3E}">
        <p14:creationId xmlns:p14="http://schemas.microsoft.com/office/powerpoint/2010/main" val="29071642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6_Custom Layout">
    <p:bg>
      <p:bgPr>
        <a:solidFill>
          <a:schemeClr val="bg1"/>
        </a:solidFill>
        <a:effectLst/>
      </p:bgPr>
    </p:bg>
    <p:spTree>
      <p:nvGrpSpPr>
        <p:cNvPr id="1" name=""/>
        <p:cNvGrpSpPr/>
        <p:nvPr/>
      </p:nvGrpSpPr>
      <p:grpSpPr>
        <a:xfrm>
          <a:off x="0" y="0"/>
          <a:ext cx="0" cy="0"/>
          <a:chOff x="0" y="0"/>
          <a:chExt cx="0" cy="0"/>
        </a:xfrm>
      </p:grpSpPr>
      <p:sp>
        <p:nvSpPr>
          <p:cNvPr id="16" name="Rectangle 15" title="Decorative">
            <a:extLst>
              <a:ext uri="{FF2B5EF4-FFF2-40B4-BE49-F238E27FC236}">
                <a16:creationId xmlns:a16="http://schemas.microsoft.com/office/drawing/2014/main" id="{E0729B41-53A1-4BDC-BF75-A9E553C70D89}"/>
              </a:ext>
            </a:extLst>
          </p:cNvPr>
          <p:cNvSpPr/>
          <p:nvPr userDrawn="1"/>
        </p:nvSpPr>
        <p:spPr>
          <a:xfrm>
            <a:off x="0" y="1405466"/>
            <a:ext cx="12192000" cy="3657601"/>
          </a:xfrm>
          <a:prstGeom prst="rect">
            <a:avLst/>
          </a:prstGeom>
          <a:solidFill>
            <a:srgbClr val="4B11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7C2A57E-453E-4CB0-8392-79C88345290A}"/>
              </a:ext>
            </a:extLst>
          </p:cNvPr>
          <p:cNvSpPr>
            <a:spLocks noGrp="1"/>
          </p:cNvSpPr>
          <p:nvPr>
            <p:ph type="title" hasCustomPrompt="1"/>
          </p:nvPr>
        </p:nvSpPr>
        <p:spPr>
          <a:xfrm>
            <a:off x="838199" y="1906059"/>
            <a:ext cx="7882467" cy="1694180"/>
          </a:xfrm>
        </p:spPr>
        <p:txBody>
          <a:bodyPr lIns="0" anchor="t">
            <a:noAutofit/>
          </a:bodyPr>
          <a:lstStyle>
            <a:lvl1pPr>
              <a:defRPr sz="6600" b="1">
                <a:solidFill>
                  <a:schemeClr val="bg1"/>
                </a:solidFill>
                <a:latin typeface="+mj-lt"/>
              </a:defRPr>
            </a:lvl1pPr>
          </a:lstStyle>
          <a:p>
            <a:r>
              <a:rPr lang="en-US"/>
              <a:t>Section Header</a:t>
            </a:r>
          </a:p>
        </p:txBody>
      </p:sp>
      <p:sp>
        <p:nvSpPr>
          <p:cNvPr id="18" name="Text Placeholder 3">
            <a:extLst>
              <a:ext uri="{FF2B5EF4-FFF2-40B4-BE49-F238E27FC236}">
                <a16:creationId xmlns:a16="http://schemas.microsoft.com/office/drawing/2014/main" id="{6E820AC0-D6D8-48F9-9D9F-A17400A404BB}"/>
              </a:ext>
            </a:extLst>
          </p:cNvPr>
          <p:cNvSpPr>
            <a:spLocks noGrp="1"/>
          </p:cNvSpPr>
          <p:nvPr>
            <p:ph type="body" sz="quarter" idx="10" hasCustomPrompt="1"/>
          </p:nvPr>
        </p:nvSpPr>
        <p:spPr>
          <a:xfrm>
            <a:off x="8530361" y="4554447"/>
            <a:ext cx="2489200" cy="3124198"/>
          </a:xfrm>
          <a:solidFill>
            <a:srgbClr val="9F6573"/>
          </a:solidFill>
        </p:spPr>
        <p:txBody>
          <a:bodyPr bIns="0" anchor="b">
            <a:noAutofit/>
          </a:bodyPr>
          <a:lstStyle>
            <a:lvl1pPr marL="0" indent="0" algn="ctr">
              <a:buNone/>
              <a:defRPr sz="25000">
                <a:solidFill>
                  <a:schemeClr val="bg1"/>
                </a:solidFill>
                <a:latin typeface="+mj-lt"/>
                <a:cs typeface="Arial" panose="020B0604020202020204" pitchFamily="34" charset="0"/>
              </a:defRPr>
            </a:lvl1pPr>
          </a:lstStyle>
          <a:p>
            <a:pPr lvl="0"/>
            <a:r>
              <a:rPr lang="en-US"/>
              <a:t>2</a:t>
            </a:r>
          </a:p>
        </p:txBody>
      </p:sp>
    </p:spTree>
    <p:extLst>
      <p:ext uri="{BB962C8B-B14F-4D97-AF65-F5344CB8AC3E}">
        <p14:creationId xmlns:p14="http://schemas.microsoft.com/office/powerpoint/2010/main" val="21510811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0494208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7250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30E33-203B-4FF1-B8D7-849EB29F63D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15F768A-B24B-4F62-B57E-14FED5E549A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763CEE-5B57-4ED8-BE3E-B17D93035E54}"/>
              </a:ext>
            </a:extLst>
          </p:cNvPr>
          <p:cNvSpPr>
            <a:spLocks noGrp="1"/>
          </p:cNvSpPr>
          <p:nvPr>
            <p:ph type="dt" sz="half" idx="10"/>
          </p:nvPr>
        </p:nvSpPr>
        <p:spPr/>
        <p:txBody>
          <a:bodyPr/>
          <a:lstStyle/>
          <a:p>
            <a:fld id="{E977BB40-503C-4886-B9ED-1D88769BDEB2}" type="datetimeFigureOut">
              <a:rPr lang="en-US" smtClean="0"/>
              <a:t>5/3/2022</a:t>
            </a:fld>
            <a:endParaRPr lang="en-US"/>
          </a:p>
        </p:txBody>
      </p:sp>
      <p:sp>
        <p:nvSpPr>
          <p:cNvPr id="5" name="Footer Placeholder 4">
            <a:extLst>
              <a:ext uri="{FF2B5EF4-FFF2-40B4-BE49-F238E27FC236}">
                <a16:creationId xmlns:a16="http://schemas.microsoft.com/office/drawing/2014/main" id="{93FB7A9E-6327-4CF9-BABE-BDF6FE6A16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5CF903-ED3C-4B21-B0CE-F903FE50A753}"/>
              </a:ext>
            </a:extLst>
          </p:cNvPr>
          <p:cNvSpPr>
            <a:spLocks noGrp="1"/>
          </p:cNvSpPr>
          <p:nvPr>
            <p:ph type="sldNum" sz="quarter" idx="12"/>
          </p:nvPr>
        </p:nvSpPr>
        <p:spPr/>
        <p:txBody>
          <a:bodyPr/>
          <a:lstStyle/>
          <a:p>
            <a:fld id="{5BDA4201-C244-4D69-8F43-53826A6C62F7}" type="slidenum">
              <a:rPr lang="en-US" smtClean="0"/>
              <a:t>‹#›</a:t>
            </a:fld>
            <a:endParaRPr lang="en-US"/>
          </a:p>
        </p:txBody>
      </p:sp>
    </p:spTree>
    <p:extLst>
      <p:ext uri="{BB962C8B-B14F-4D97-AF65-F5344CB8AC3E}">
        <p14:creationId xmlns:p14="http://schemas.microsoft.com/office/powerpoint/2010/main" val="1123092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A956E-82E8-4E04-9895-0F43C7BCB86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E6783B0-480A-4B10-9AB6-BA8D500D69F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3ED65AD-1600-4B52-9DD8-17F0F972D972}"/>
              </a:ext>
            </a:extLst>
          </p:cNvPr>
          <p:cNvSpPr>
            <a:spLocks noGrp="1"/>
          </p:cNvSpPr>
          <p:nvPr>
            <p:ph type="dt" sz="half" idx="10"/>
          </p:nvPr>
        </p:nvSpPr>
        <p:spPr/>
        <p:txBody>
          <a:bodyPr/>
          <a:lstStyle/>
          <a:p>
            <a:fld id="{E977BB40-503C-4886-B9ED-1D88769BDEB2}" type="datetimeFigureOut">
              <a:rPr lang="en-US" smtClean="0"/>
              <a:t>5/3/2022</a:t>
            </a:fld>
            <a:endParaRPr lang="en-US"/>
          </a:p>
        </p:txBody>
      </p:sp>
      <p:sp>
        <p:nvSpPr>
          <p:cNvPr id="5" name="Footer Placeholder 4">
            <a:extLst>
              <a:ext uri="{FF2B5EF4-FFF2-40B4-BE49-F238E27FC236}">
                <a16:creationId xmlns:a16="http://schemas.microsoft.com/office/drawing/2014/main" id="{29377382-0208-44A2-8525-C32D753654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6A1A01-CAB5-4F6D-A0AD-8DAEA59746FB}"/>
              </a:ext>
            </a:extLst>
          </p:cNvPr>
          <p:cNvSpPr>
            <a:spLocks noGrp="1"/>
          </p:cNvSpPr>
          <p:nvPr>
            <p:ph type="sldNum" sz="quarter" idx="12"/>
          </p:nvPr>
        </p:nvSpPr>
        <p:spPr/>
        <p:txBody>
          <a:bodyPr/>
          <a:lstStyle/>
          <a:p>
            <a:fld id="{5BDA4201-C244-4D69-8F43-53826A6C62F7}" type="slidenum">
              <a:rPr lang="en-US" smtClean="0"/>
              <a:t>‹#›</a:t>
            </a:fld>
            <a:endParaRPr lang="en-US"/>
          </a:p>
        </p:txBody>
      </p:sp>
    </p:spTree>
    <p:extLst>
      <p:ext uri="{BB962C8B-B14F-4D97-AF65-F5344CB8AC3E}">
        <p14:creationId xmlns:p14="http://schemas.microsoft.com/office/powerpoint/2010/main" val="818413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FF5EFA-E860-4282-AC71-91BA2024259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A4B2AFF-737A-425C-B25B-366686EECF0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8FB97F6-FB22-4B0B-802B-FEC86FEC568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52B581-452C-4CE4-BA58-F87ED34EB1DA}"/>
              </a:ext>
            </a:extLst>
          </p:cNvPr>
          <p:cNvSpPr>
            <a:spLocks noGrp="1"/>
          </p:cNvSpPr>
          <p:nvPr>
            <p:ph type="dt" sz="half" idx="10"/>
          </p:nvPr>
        </p:nvSpPr>
        <p:spPr/>
        <p:txBody>
          <a:bodyPr/>
          <a:lstStyle/>
          <a:p>
            <a:fld id="{E977BB40-503C-4886-B9ED-1D88769BDEB2}" type="datetimeFigureOut">
              <a:rPr lang="en-US" smtClean="0"/>
              <a:t>5/3/2022</a:t>
            </a:fld>
            <a:endParaRPr lang="en-US"/>
          </a:p>
        </p:txBody>
      </p:sp>
      <p:sp>
        <p:nvSpPr>
          <p:cNvPr id="6" name="Footer Placeholder 5">
            <a:extLst>
              <a:ext uri="{FF2B5EF4-FFF2-40B4-BE49-F238E27FC236}">
                <a16:creationId xmlns:a16="http://schemas.microsoft.com/office/drawing/2014/main" id="{1EF242F4-D35D-4300-9AE7-299920637D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3EE6D3-76FD-4745-B4F0-4670D70992E6}"/>
              </a:ext>
            </a:extLst>
          </p:cNvPr>
          <p:cNvSpPr>
            <a:spLocks noGrp="1"/>
          </p:cNvSpPr>
          <p:nvPr>
            <p:ph type="sldNum" sz="quarter" idx="12"/>
          </p:nvPr>
        </p:nvSpPr>
        <p:spPr/>
        <p:txBody>
          <a:bodyPr/>
          <a:lstStyle/>
          <a:p>
            <a:fld id="{5BDA4201-C244-4D69-8F43-53826A6C62F7}" type="slidenum">
              <a:rPr lang="en-US" smtClean="0"/>
              <a:t>‹#›</a:t>
            </a:fld>
            <a:endParaRPr lang="en-US"/>
          </a:p>
        </p:txBody>
      </p:sp>
    </p:spTree>
    <p:extLst>
      <p:ext uri="{BB962C8B-B14F-4D97-AF65-F5344CB8AC3E}">
        <p14:creationId xmlns:p14="http://schemas.microsoft.com/office/powerpoint/2010/main" val="2968896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C1403D-F123-48C0-B0B6-E17A476CFB4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99F960-6CDF-47E7-A9E0-DFDA7E64EF0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2B7ABE7-DD02-43F3-85C9-3F195ACA88A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351E18B-8D59-41AA-94FB-6418B616A6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4C50FAF-E1A9-4B84-82FD-287E974C36A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C048786-437A-408C-A975-96B416818F53}"/>
              </a:ext>
            </a:extLst>
          </p:cNvPr>
          <p:cNvSpPr>
            <a:spLocks noGrp="1"/>
          </p:cNvSpPr>
          <p:nvPr>
            <p:ph type="dt" sz="half" idx="10"/>
          </p:nvPr>
        </p:nvSpPr>
        <p:spPr/>
        <p:txBody>
          <a:bodyPr/>
          <a:lstStyle/>
          <a:p>
            <a:fld id="{E977BB40-503C-4886-B9ED-1D88769BDEB2}" type="datetimeFigureOut">
              <a:rPr lang="en-US" smtClean="0"/>
              <a:t>5/3/2022</a:t>
            </a:fld>
            <a:endParaRPr lang="en-US"/>
          </a:p>
        </p:txBody>
      </p:sp>
      <p:sp>
        <p:nvSpPr>
          <p:cNvPr id="8" name="Footer Placeholder 7">
            <a:extLst>
              <a:ext uri="{FF2B5EF4-FFF2-40B4-BE49-F238E27FC236}">
                <a16:creationId xmlns:a16="http://schemas.microsoft.com/office/drawing/2014/main" id="{7C4A09B0-E3D4-4ECA-9DB2-2EA6585BB95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1D69D15-BAAC-4080-9673-0525A677F725}"/>
              </a:ext>
            </a:extLst>
          </p:cNvPr>
          <p:cNvSpPr>
            <a:spLocks noGrp="1"/>
          </p:cNvSpPr>
          <p:nvPr>
            <p:ph type="sldNum" sz="quarter" idx="12"/>
          </p:nvPr>
        </p:nvSpPr>
        <p:spPr/>
        <p:txBody>
          <a:bodyPr/>
          <a:lstStyle/>
          <a:p>
            <a:fld id="{5BDA4201-C244-4D69-8F43-53826A6C62F7}" type="slidenum">
              <a:rPr lang="en-US" smtClean="0"/>
              <a:t>‹#›</a:t>
            </a:fld>
            <a:endParaRPr lang="en-US"/>
          </a:p>
        </p:txBody>
      </p:sp>
    </p:spTree>
    <p:extLst>
      <p:ext uri="{BB962C8B-B14F-4D97-AF65-F5344CB8AC3E}">
        <p14:creationId xmlns:p14="http://schemas.microsoft.com/office/powerpoint/2010/main" val="3235135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367EC-BDB2-4F26-8B5F-FE9B28DC1A4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429C4EF-8339-49DF-B855-410BF82DB9B8}"/>
              </a:ext>
            </a:extLst>
          </p:cNvPr>
          <p:cNvSpPr>
            <a:spLocks noGrp="1"/>
          </p:cNvSpPr>
          <p:nvPr>
            <p:ph type="dt" sz="half" idx="10"/>
          </p:nvPr>
        </p:nvSpPr>
        <p:spPr/>
        <p:txBody>
          <a:bodyPr/>
          <a:lstStyle/>
          <a:p>
            <a:fld id="{E977BB40-503C-4886-B9ED-1D88769BDEB2}" type="datetimeFigureOut">
              <a:rPr lang="en-US" smtClean="0"/>
              <a:t>5/3/2022</a:t>
            </a:fld>
            <a:endParaRPr lang="en-US"/>
          </a:p>
        </p:txBody>
      </p:sp>
      <p:sp>
        <p:nvSpPr>
          <p:cNvPr id="4" name="Footer Placeholder 3">
            <a:extLst>
              <a:ext uri="{FF2B5EF4-FFF2-40B4-BE49-F238E27FC236}">
                <a16:creationId xmlns:a16="http://schemas.microsoft.com/office/drawing/2014/main" id="{E94FE554-D6FF-4C03-99A0-A5F11DADD4F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6EB94C8-C153-4F7D-8910-A632AE5DA3FA}"/>
              </a:ext>
            </a:extLst>
          </p:cNvPr>
          <p:cNvSpPr>
            <a:spLocks noGrp="1"/>
          </p:cNvSpPr>
          <p:nvPr>
            <p:ph type="sldNum" sz="quarter" idx="12"/>
          </p:nvPr>
        </p:nvSpPr>
        <p:spPr/>
        <p:txBody>
          <a:bodyPr/>
          <a:lstStyle/>
          <a:p>
            <a:fld id="{5BDA4201-C244-4D69-8F43-53826A6C62F7}" type="slidenum">
              <a:rPr lang="en-US" smtClean="0"/>
              <a:t>‹#›</a:t>
            </a:fld>
            <a:endParaRPr lang="en-US"/>
          </a:p>
        </p:txBody>
      </p:sp>
    </p:spTree>
    <p:extLst>
      <p:ext uri="{BB962C8B-B14F-4D97-AF65-F5344CB8AC3E}">
        <p14:creationId xmlns:p14="http://schemas.microsoft.com/office/powerpoint/2010/main" val="1082115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19129D-1A70-4106-842E-5096CBC6AC04}"/>
              </a:ext>
            </a:extLst>
          </p:cNvPr>
          <p:cNvSpPr>
            <a:spLocks noGrp="1"/>
          </p:cNvSpPr>
          <p:nvPr>
            <p:ph type="dt" sz="half" idx="10"/>
          </p:nvPr>
        </p:nvSpPr>
        <p:spPr/>
        <p:txBody>
          <a:bodyPr/>
          <a:lstStyle/>
          <a:p>
            <a:fld id="{E977BB40-503C-4886-B9ED-1D88769BDEB2}" type="datetimeFigureOut">
              <a:rPr lang="en-US" smtClean="0"/>
              <a:t>5/3/2022</a:t>
            </a:fld>
            <a:endParaRPr lang="en-US"/>
          </a:p>
        </p:txBody>
      </p:sp>
      <p:sp>
        <p:nvSpPr>
          <p:cNvPr id="3" name="Footer Placeholder 2">
            <a:extLst>
              <a:ext uri="{FF2B5EF4-FFF2-40B4-BE49-F238E27FC236}">
                <a16:creationId xmlns:a16="http://schemas.microsoft.com/office/drawing/2014/main" id="{4502FADC-7887-4098-AC9E-5113D44ADAD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0E40DCD-15A3-4257-9E17-CB18BAC691D6}"/>
              </a:ext>
            </a:extLst>
          </p:cNvPr>
          <p:cNvSpPr>
            <a:spLocks noGrp="1"/>
          </p:cNvSpPr>
          <p:nvPr>
            <p:ph type="sldNum" sz="quarter" idx="12"/>
          </p:nvPr>
        </p:nvSpPr>
        <p:spPr/>
        <p:txBody>
          <a:bodyPr/>
          <a:lstStyle/>
          <a:p>
            <a:fld id="{5BDA4201-C244-4D69-8F43-53826A6C62F7}" type="slidenum">
              <a:rPr lang="en-US" smtClean="0"/>
              <a:t>‹#›</a:t>
            </a:fld>
            <a:endParaRPr lang="en-US"/>
          </a:p>
        </p:txBody>
      </p:sp>
    </p:spTree>
    <p:extLst>
      <p:ext uri="{BB962C8B-B14F-4D97-AF65-F5344CB8AC3E}">
        <p14:creationId xmlns:p14="http://schemas.microsoft.com/office/powerpoint/2010/main" val="75423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35563-72BA-4498-ABAB-D310651B1FE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B1D50FD-3B68-465C-BC73-4820A7A8B2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6300122-4DF2-4B52-B902-62B13A85A5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651F05-B058-433E-9D59-43D75153498D}"/>
              </a:ext>
            </a:extLst>
          </p:cNvPr>
          <p:cNvSpPr>
            <a:spLocks noGrp="1"/>
          </p:cNvSpPr>
          <p:nvPr>
            <p:ph type="dt" sz="half" idx="10"/>
          </p:nvPr>
        </p:nvSpPr>
        <p:spPr/>
        <p:txBody>
          <a:bodyPr/>
          <a:lstStyle/>
          <a:p>
            <a:fld id="{E977BB40-503C-4886-B9ED-1D88769BDEB2}" type="datetimeFigureOut">
              <a:rPr lang="en-US" smtClean="0"/>
              <a:t>5/3/2022</a:t>
            </a:fld>
            <a:endParaRPr lang="en-US"/>
          </a:p>
        </p:txBody>
      </p:sp>
      <p:sp>
        <p:nvSpPr>
          <p:cNvPr id="6" name="Footer Placeholder 5">
            <a:extLst>
              <a:ext uri="{FF2B5EF4-FFF2-40B4-BE49-F238E27FC236}">
                <a16:creationId xmlns:a16="http://schemas.microsoft.com/office/drawing/2014/main" id="{DE42E20F-ED35-41B3-BBA5-F6D5BDA3A0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9B8884-7B92-465A-A99A-609D74107175}"/>
              </a:ext>
            </a:extLst>
          </p:cNvPr>
          <p:cNvSpPr>
            <a:spLocks noGrp="1"/>
          </p:cNvSpPr>
          <p:nvPr>
            <p:ph type="sldNum" sz="quarter" idx="12"/>
          </p:nvPr>
        </p:nvSpPr>
        <p:spPr/>
        <p:txBody>
          <a:bodyPr/>
          <a:lstStyle/>
          <a:p>
            <a:fld id="{5BDA4201-C244-4D69-8F43-53826A6C62F7}" type="slidenum">
              <a:rPr lang="en-US" smtClean="0"/>
              <a:t>‹#›</a:t>
            </a:fld>
            <a:endParaRPr lang="en-US"/>
          </a:p>
        </p:txBody>
      </p:sp>
    </p:spTree>
    <p:extLst>
      <p:ext uri="{BB962C8B-B14F-4D97-AF65-F5344CB8AC3E}">
        <p14:creationId xmlns:p14="http://schemas.microsoft.com/office/powerpoint/2010/main" val="1923585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B847B-5276-4D13-934E-F6AA6DE1E54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FB7C723-767B-4E6E-A6D0-AE9CB99DED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AD876A2-B3CA-4042-911D-CAC42D4362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CF6A445-CCD0-4C39-857E-039288E464F9}"/>
              </a:ext>
            </a:extLst>
          </p:cNvPr>
          <p:cNvSpPr>
            <a:spLocks noGrp="1"/>
          </p:cNvSpPr>
          <p:nvPr>
            <p:ph type="dt" sz="half" idx="10"/>
          </p:nvPr>
        </p:nvSpPr>
        <p:spPr/>
        <p:txBody>
          <a:bodyPr/>
          <a:lstStyle/>
          <a:p>
            <a:fld id="{E977BB40-503C-4886-B9ED-1D88769BDEB2}" type="datetimeFigureOut">
              <a:rPr lang="en-US" smtClean="0"/>
              <a:t>5/3/2022</a:t>
            </a:fld>
            <a:endParaRPr lang="en-US"/>
          </a:p>
        </p:txBody>
      </p:sp>
      <p:sp>
        <p:nvSpPr>
          <p:cNvPr id="6" name="Footer Placeholder 5">
            <a:extLst>
              <a:ext uri="{FF2B5EF4-FFF2-40B4-BE49-F238E27FC236}">
                <a16:creationId xmlns:a16="http://schemas.microsoft.com/office/drawing/2014/main" id="{B8A19AD8-24F6-4A35-8D19-19ACF435A9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692D50-4A1D-4F93-969F-5221F09DADF8}"/>
              </a:ext>
            </a:extLst>
          </p:cNvPr>
          <p:cNvSpPr>
            <a:spLocks noGrp="1"/>
          </p:cNvSpPr>
          <p:nvPr>
            <p:ph type="sldNum" sz="quarter" idx="12"/>
          </p:nvPr>
        </p:nvSpPr>
        <p:spPr/>
        <p:txBody>
          <a:bodyPr/>
          <a:lstStyle/>
          <a:p>
            <a:fld id="{5BDA4201-C244-4D69-8F43-53826A6C62F7}" type="slidenum">
              <a:rPr lang="en-US" smtClean="0"/>
              <a:t>‹#›</a:t>
            </a:fld>
            <a:endParaRPr lang="en-US"/>
          </a:p>
        </p:txBody>
      </p:sp>
    </p:spTree>
    <p:extLst>
      <p:ext uri="{BB962C8B-B14F-4D97-AF65-F5344CB8AC3E}">
        <p14:creationId xmlns:p14="http://schemas.microsoft.com/office/powerpoint/2010/main" val="4128411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2.xml"/><Relationship Id="rId1" Type="http://schemas.openxmlformats.org/officeDocument/2006/relationships/slideLayout" Target="../slideLayouts/slideLayout14.xml"/><Relationship Id="rId5" Type="http://schemas.openxmlformats.org/officeDocument/2006/relationships/image" Target="../media/image3.emf"/><Relationship Id="rId4" Type="http://schemas.openxmlformats.org/officeDocument/2006/relationships/image" Target="../media/image2.emf"/></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3.xml"/><Relationship Id="rId1" Type="http://schemas.openxmlformats.org/officeDocument/2006/relationships/slideLayout" Target="../slideLayouts/slideLayout15.xml"/><Relationship Id="rId5" Type="http://schemas.openxmlformats.org/officeDocument/2006/relationships/image" Target="../media/image3.emf"/><Relationship Id="rId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627E1BC-5782-40C0-B20B-16E13336CC7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0E8B2CC-CF4F-4627-80D8-00528A1B93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5C6AFC-6096-436E-A5DD-0CAE79B642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77BB40-503C-4886-B9ED-1D88769BDEB2}" type="datetimeFigureOut">
              <a:rPr lang="en-US" smtClean="0"/>
              <a:t>5/3/2022</a:t>
            </a:fld>
            <a:endParaRPr lang="en-US"/>
          </a:p>
        </p:txBody>
      </p:sp>
      <p:sp>
        <p:nvSpPr>
          <p:cNvPr id="5" name="Footer Placeholder 4">
            <a:extLst>
              <a:ext uri="{FF2B5EF4-FFF2-40B4-BE49-F238E27FC236}">
                <a16:creationId xmlns:a16="http://schemas.microsoft.com/office/drawing/2014/main" id="{97A93765-99CC-401F-93C5-D1FB0B9D34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5D8F10C-FAFF-499D-9C55-3C3B852B23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DA4201-C244-4D69-8F43-53826A6C62F7}" type="slidenum">
              <a:rPr lang="en-US" smtClean="0"/>
              <a:t>‹#›</a:t>
            </a:fld>
            <a:endParaRPr lang="en-US"/>
          </a:p>
        </p:txBody>
      </p:sp>
    </p:spTree>
    <p:extLst>
      <p:ext uri="{BB962C8B-B14F-4D97-AF65-F5344CB8AC3E}">
        <p14:creationId xmlns:p14="http://schemas.microsoft.com/office/powerpoint/2010/main" val="26928830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85"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5805282"/>
            <a:ext cx="12192000" cy="1052718"/>
          </a:xfrm>
          <a:prstGeom prst="rect">
            <a:avLst/>
          </a:prstGeom>
          <a:solidFill>
            <a:schemeClr val="tx1"/>
          </a:solidFill>
          <a:ln>
            <a:noFill/>
          </a:ln>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sz="1800"/>
          </a:p>
        </p:txBody>
      </p:sp>
      <p:sp>
        <p:nvSpPr>
          <p:cNvPr id="8" name="Rectangle 7"/>
          <p:cNvSpPr/>
          <p:nvPr/>
        </p:nvSpPr>
        <p:spPr>
          <a:xfrm flipV="1">
            <a:off x="0" y="5778500"/>
            <a:ext cx="12192000" cy="50800"/>
          </a:xfrm>
          <a:prstGeom prst="rect">
            <a:avLst/>
          </a:prstGeom>
          <a:solidFill>
            <a:srgbClr val="FFCC00"/>
          </a:solidFill>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sz="1800"/>
          </a:p>
        </p:txBody>
      </p:sp>
      <p:pic>
        <p:nvPicPr>
          <p:cNvPr id="11" name="Picture 10" descr="Small Use Shield_GoldOnTrans.eps"/>
          <p:cNvPicPr>
            <a:picLocks noChangeAspect="1"/>
          </p:cNvPicPr>
          <p:nvPr/>
        </p:nvPicPr>
        <p:blipFill>
          <a:blip r:embed="rId3"/>
          <a:stretch>
            <a:fillRect/>
          </a:stretch>
        </p:blipFill>
        <p:spPr>
          <a:xfrm>
            <a:off x="10934703" y="238128"/>
            <a:ext cx="997652" cy="748239"/>
          </a:xfrm>
          <a:prstGeom prst="rect">
            <a:avLst/>
          </a:prstGeom>
        </p:spPr>
      </p:pic>
      <p:pic>
        <p:nvPicPr>
          <p:cNvPr id="9" name="Picture 8" descr="1-lineWordmark_GoldOnCard_NoBG.eps"/>
          <p:cNvPicPr>
            <a:picLocks noChangeAspect="1"/>
          </p:cNvPicPr>
          <p:nvPr/>
        </p:nvPicPr>
        <p:blipFill>
          <a:blip r:embed="rId4"/>
          <a:stretch>
            <a:fillRect/>
          </a:stretch>
        </p:blipFill>
        <p:spPr>
          <a:xfrm>
            <a:off x="9330267" y="6457797"/>
            <a:ext cx="2429501" cy="154821"/>
          </a:xfrm>
          <a:prstGeom prst="rect">
            <a:avLst/>
          </a:prstGeom>
        </p:spPr>
      </p:pic>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3025" y="6163018"/>
            <a:ext cx="4614793" cy="406303"/>
          </a:xfrm>
          <a:prstGeom prst="rect">
            <a:avLst/>
          </a:prstGeom>
        </p:spPr>
      </p:pic>
    </p:spTree>
    <p:extLst>
      <p:ext uri="{BB962C8B-B14F-4D97-AF65-F5344CB8AC3E}">
        <p14:creationId xmlns:p14="http://schemas.microsoft.com/office/powerpoint/2010/main" val="1246687639"/>
      </p:ext>
    </p:extLst>
  </p:cSld>
  <p:clrMap bg1="lt1" tx1="dk1" bg2="lt2" tx2="dk2" accent1="accent1" accent2="accent2" accent3="accent3" accent4="accent4" accent5="accent5" accent6="accent6" hlink="hlink" folHlink="folHlink"/>
  <p:sldLayoutIdLst>
    <p:sldLayoutId id="2147483679"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5805282"/>
            <a:ext cx="12192000" cy="1052718"/>
          </a:xfrm>
          <a:prstGeom prst="rect">
            <a:avLst/>
          </a:prstGeom>
          <a:solidFill>
            <a:schemeClr val="tx1"/>
          </a:solidFill>
          <a:ln>
            <a:noFill/>
          </a:ln>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sz="1800"/>
          </a:p>
        </p:txBody>
      </p:sp>
      <p:sp>
        <p:nvSpPr>
          <p:cNvPr id="8" name="Rectangle 7"/>
          <p:cNvSpPr/>
          <p:nvPr/>
        </p:nvSpPr>
        <p:spPr>
          <a:xfrm flipV="1">
            <a:off x="0" y="5778500"/>
            <a:ext cx="12192000" cy="50800"/>
          </a:xfrm>
          <a:prstGeom prst="rect">
            <a:avLst/>
          </a:prstGeom>
          <a:solidFill>
            <a:srgbClr val="FFCC00"/>
          </a:solidFill>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sz="1800"/>
          </a:p>
        </p:txBody>
      </p:sp>
      <p:pic>
        <p:nvPicPr>
          <p:cNvPr id="11" name="Picture 10" descr="Small Use Shield_GoldOnTrans.eps"/>
          <p:cNvPicPr>
            <a:picLocks noChangeAspect="1"/>
          </p:cNvPicPr>
          <p:nvPr/>
        </p:nvPicPr>
        <p:blipFill>
          <a:blip r:embed="rId3"/>
          <a:stretch>
            <a:fillRect/>
          </a:stretch>
        </p:blipFill>
        <p:spPr>
          <a:xfrm>
            <a:off x="10934703" y="238128"/>
            <a:ext cx="997652" cy="748239"/>
          </a:xfrm>
          <a:prstGeom prst="rect">
            <a:avLst/>
          </a:prstGeom>
        </p:spPr>
      </p:pic>
      <p:pic>
        <p:nvPicPr>
          <p:cNvPr id="9" name="Picture 8" descr="1-lineWordmark_GoldOnCard_NoBG.eps"/>
          <p:cNvPicPr>
            <a:picLocks noChangeAspect="1"/>
          </p:cNvPicPr>
          <p:nvPr/>
        </p:nvPicPr>
        <p:blipFill>
          <a:blip r:embed="rId4"/>
          <a:stretch>
            <a:fillRect/>
          </a:stretch>
        </p:blipFill>
        <p:spPr>
          <a:xfrm>
            <a:off x="9330267" y="6457797"/>
            <a:ext cx="2429501" cy="154821"/>
          </a:xfrm>
          <a:prstGeom prst="rect">
            <a:avLst/>
          </a:prstGeom>
        </p:spPr>
      </p:pic>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3025" y="6163018"/>
            <a:ext cx="4614793" cy="406303"/>
          </a:xfrm>
          <a:prstGeom prst="rect">
            <a:avLst/>
          </a:prstGeom>
        </p:spPr>
      </p:pic>
    </p:spTree>
    <p:extLst>
      <p:ext uri="{BB962C8B-B14F-4D97-AF65-F5344CB8AC3E}">
        <p14:creationId xmlns:p14="http://schemas.microsoft.com/office/powerpoint/2010/main" val="78008974"/>
      </p:ext>
    </p:extLst>
  </p:cSld>
  <p:clrMap bg1="lt1" tx1="dk1" bg2="lt2" tx2="dk2" accent1="accent1" accent2="accent2" accent3="accent3" accent4="accent4" accent5="accent5" accent6="accent6" hlink="hlink" folHlink="folHlink"/>
  <p:sldLayoutIdLst>
    <p:sldLayoutId id="2147483684"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23991-6F5F-45D3-883F-8179BE10396D}"/>
              </a:ext>
            </a:extLst>
          </p:cNvPr>
          <p:cNvSpPr>
            <a:spLocks noGrp="1"/>
          </p:cNvSpPr>
          <p:nvPr>
            <p:ph type="title"/>
          </p:nvPr>
        </p:nvSpPr>
        <p:spPr>
          <a:xfrm>
            <a:off x="213696" y="4659508"/>
            <a:ext cx="12070546" cy="1341242"/>
          </a:xfrm>
          <a:prstGeom prst="rect">
            <a:avLst/>
          </a:prstGeom>
        </p:spPr>
        <p:txBody>
          <a:bodyPr anchor="t">
            <a:normAutofit fontScale="90000"/>
          </a:bodyPr>
          <a:lstStyle/>
          <a:p>
            <a:pPr algn="ctr"/>
            <a:br>
              <a:rPr lang="en-US" dirty="0"/>
            </a:br>
            <a:r>
              <a:rPr lang="en-US" dirty="0">
                <a:latin typeface="Adobe Devanagari" panose="02040503050201020203" pitchFamily="18" charset="0"/>
                <a:cs typeface="Adobe Devanagari" panose="02040503050201020203" pitchFamily="18" charset="0"/>
              </a:rPr>
              <a:t>2022  Multilevel Intervention Training Institute </a:t>
            </a:r>
          </a:p>
        </p:txBody>
      </p:sp>
      <p:sp>
        <p:nvSpPr>
          <p:cNvPr id="3" name="Text Placeholder 2">
            <a:extLst>
              <a:ext uri="{FF2B5EF4-FFF2-40B4-BE49-F238E27FC236}">
                <a16:creationId xmlns:a16="http://schemas.microsoft.com/office/drawing/2014/main" id="{7555E40E-3256-4272-A29D-F2438D5C136F}"/>
              </a:ext>
            </a:extLst>
          </p:cNvPr>
          <p:cNvSpPr>
            <a:spLocks noGrp="1"/>
          </p:cNvSpPr>
          <p:nvPr>
            <p:ph type="body" sz="quarter" idx="14"/>
          </p:nvPr>
        </p:nvSpPr>
        <p:spPr>
          <a:xfrm>
            <a:off x="4014299" y="6315719"/>
            <a:ext cx="4163397" cy="338549"/>
          </a:xfrm>
          <a:prstGeom prst="rect">
            <a:avLst/>
          </a:prstGeom>
        </p:spPr>
        <p:txBody>
          <a:bodyPr>
            <a:noAutofit/>
          </a:bodyPr>
          <a:lstStyle/>
          <a:p>
            <a:pPr algn="ctr"/>
            <a:r>
              <a:rPr lang="en-US" sz="2000" dirty="0">
                <a:latin typeface="Adobe Devanagari" panose="02040503050201020203" pitchFamily="18" charset="0"/>
                <a:ea typeface="Tahoma" panose="020B0604030504040204" pitchFamily="34" charset="0"/>
                <a:cs typeface="Adobe Devanagari" panose="02040503050201020203" pitchFamily="18" charset="0"/>
              </a:rPr>
              <a:t>May 5, 2022</a:t>
            </a:r>
          </a:p>
        </p:txBody>
      </p:sp>
      <p:pic>
        <p:nvPicPr>
          <p:cNvPr id="6" name="Picture 5">
            <a:extLst>
              <a:ext uri="{FF2B5EF4-FFF2-40B4-BE49-F238E27FC236}">
                <a16:creationId xmlns:a16="http://schemas.microsoft.com/office/drawing/2014/main" id="{C1F7C2F5-9B83-41FB-87CF-3C07BF8B84FC}"/>
              </a:ext>
            </a:extLst>
          </p:cNvPr>
          <p:cNvPicPr>
            <a:picLocks noChangeAspect="1"/>
          </p:cNvPicPr>
          <p:nvPr/>
        </p:nvPicPr>
        <p:blipFill rotWithShape="1">
          <a:blip r:embed="rId3">
            <a:extLst>
              <a:ext uri="{28A0092B-C50C-407E-A947-70E740481C1C}">
                <a14:useLocalDpi xmlns:a14="http://schemas.microsoft.com/office/drawing/2010/main" val="0"/>
              </a:ext>
            </a:extLst>
          </a:blip>
          <a:srcRect t="18818" r="1" b="16860"/>
          <a:stretch/>
        </p:blipFill>
        <p:spPr>
          <a:xfrm>
            <a:off x="243839" y="373006"/>
            <a:ext cx="11704320" cy="3575539"/>
          </a:xfrm>
          <a:prstGeom prst="rect">
            <a:avLst/>
          </a:prstGeom>
        </p:spPr>
      </p:pic>
      <p:sp>
        <p:nvSpPr>
          <p:cNvPr id="7" name="Shape 62" title="Decorative">
            <a:extLst>
              <a:ext uri="{FF2B5EF4-FFF2-40B4-BE49-F238E27FC236}">
                <a16:creationId xmlns:a16="http://schemas.microsoft.com/office/drawing/2014/main" id="{5B1A07F9-DA7D-45BB-9873-5D908ED3C0FA}"/>
              </a:ext>
            </a:extLst>
          </p:cNvPr>
          <p:cNvSpPr/>
          <p:nvPr/>
        </p:nvSpPr>
        <p:spPr>
          <a:xfrm rot="16200000" flipV="1">
            <a:off x="6096000" y="4889576"/>
            <a:ext cx="0" cy="2188805"/>
          </a:xfrm>
          <a:prstGeom prst="line">
            <a:avLst/>
          </a:prstGeom>
          <a:ln w="76200">
            <a:solidFill>
              <a:schemeClr val="bg1"/>
            </a:solidFill>
            <a:miter lim="400000"/>
          </a:ln>
        </p:spPr>
        <p:txBody>
          <a:bodyPr lIns="19050" tIns="19050" rIns="19050" bIns="19050" anchor="ctr"/>
          <a:lstStyle/>
          <a:p>
            <a:pPr marL="0" marR="0" lvl="0" indent="0" algn="ctr" defTabSz="914400" rtl="0" eaLnBrk="1" fontAlgn="auto" latinLnBrk="0" hangingPunct="1">
              <a:lnSpc>
                <a:spcPct val="100000"/>
              </a:lnSpc>
              <a:spcBef>
                <a:spcPts val="0"/>
              </a:spcBef>
              <a:spcAft>
                <a:spcPts val="0"/>
              </a:spcAft>
              <a:buClrTx/>
              <a:buSzTx/>
              <a:buFontTx/>
              <a:buNone/>
              <a:tabLst/>
              <a:defRPr sz="3000">
                <a:solidFill>
                  <a:srgbClr val="000000"/>
                </a:solidFill>
                <a:latin typeface="Helvetica Light"/>
                <a:ea typeface="Helvetica Light"/>
                <a:cs typeface="Helvetica Light"/>
                <a:sym typeface="Helvetica Light"/>
              </a:defRPr>
            </a:pPr>
            <a:endParaRPr kumimoji="0" sz="1500" b="0" i="0" u="none" strike="noStrike" kern="1200" cap="none" spc="0" normalizeH="0" baseline="0" noProof="0">
              <a:ln>
                <a:noFill/>
              </a:ln>
              <a:solidFill>
                <a:srgbClr val="000000"/>
              </a:solidFill>
              <a:effectLst/>
              <a:uLnTx/>
              <a:uFillTx/>
              <a:latin typeface="Helvetica Light"/>
              <a:sym typeface="Helvetica Light"/>
            </a:endParaRPr>
          </a:p>
        </p:txBody>
      </p:sp>
    </p:spTree>
    <p:extLst>
      <p:ext uri="{BB962C8B-B14F-4D97-AF65-F5344CB8AC3E}">
        <p14:creationId xmlns:p14="http://schemas.microsoft.com/office/powerpoint/2010/main" val="675937195"/>
      </p:ext>
    </p:extLst>
  </p:cSld>
  <p:clrMapOvr>
    <a:masterClrMapping/>
  </p:clrMapOvr>
  <mc:AlternateContent xmlns:mc="http://schemas.openxmlformats.org/markup-compatibility/2006" xmlns:p14="http://schemas.microsoft.com/office/powerpoint/2010/main">
    <mc:Choice Requires="p14">
      <p:transition spd="slow" p14:dur="2000" advTm="89039"/>
    </mc:Choice>
    <mc:Fallback xmlns="">
      <p:transition spd="slow" advTm="89039"/>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Rectangle 156">
            <a:extLst>
              <a:ext uri="{FF2B5EF4-FFF2-40B4-BE49-F238E27FC236}">
                <a16:creationId xmlns:a16="http://schemas.microsoft.com/office/drawing/2014/main" id="{74217C31-FC04-4C58-8516-FF8F1387FCC1}"/>
              </a:ext>
            </a:extLst>
          </p:cNvPr>
          <p:cNvSpPr/>
          <p:nvPr/>
        </p:nvSpPr>
        <p:spPr>
          <a:xfrm>
            <a:off x="2697856" y="88210"/>
            <a:ext cx="7915419" cy="6670843"/>
          </a:xfrm>
          <a:prstGeom prst="rect">
            <a:avLst/>
          </a:prstGeom>
          <a:noFill/>
          <a:ln w="349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7109BD42-3AF7-4D19-BD29-41013D8892ED}"/>
              </a:ext>
            </a:extLst>
          </p:cNvPr>
          <p:cNvSpPr txBox="1"/>
          <p:nvPr/>
        </p:nvSpPr>
        <p:spPr>
          <a:xfrm>
            <a:off x="4353223" y="77694"/>
            <a:ext cx="5670892" cy="369332"/>
          </a:xfrm>
          <a:prstGeom prst="rect">
            <a:avLst/>
          </a:prstGeom>
          <a:noFill/>
        </p:spPr>
        <p:txBody>
          <a:bodyPr wrap="square" rtlCol="0">
            <a:spAutoFit/>
          </a:bodyPr>
          <a:lstStyle/>
          <a:p>
            <a:pPr algn="ctr"/>
            <a:r>
              <a:rPr lang="en-US" b="1" dirty="0"/>
              <a:t>VA Lean Multilevel Intervention – “Simplified”</a:t>
            </a:r>
          </a:p>
        </p:txBody>
      </p:sp>
      <p:sp>
        <p:nvSpPr>
          <p:cNvPr id="73" name="Rectangle 72"/>
          <p:cNvSpPr/>
          <p:nvPr/>
        </p:nvSpPr>
        <p:spPr>
          <a:xfrm>
            <a:off x="6268665" y="884194"/>
            <a:ext cx="960599" cy="74662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Alignment Across the Organization</a:t>
            </a:r>
          </a:p>
        </p:txBody>
      </p:sp>
      <p:cxnSp>
        <p:nvCxnSpPr>
          <p:cNvPr id="84" name="Straight Arrow Connector 83"/>
          <p:cNvCxnSpPr>
            <a:cxnSpLocks/>
            <a:stCxn id="65" idx="3"/>
            <a:endCxn id="71" idx="1"/>
          </p:cNvCxnSpPr>
          <p:nvPr/>
        </p:nvCxnSpPr>
        <p:spPr>
          <a:xfrm>
            <a:off x="4746852" y="3553335"/>
            <a:ext cx="1523048" cy="8579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a:cxnSpLocks/>
          </p:cNvCxnSpPr>
          <p:nvPr/>
        </p:nvCxnSpPr>
        <p:spPr>
          <a:xfrm>
            <a:off x="8996359" y="3960826"/>
            <a:ext cx="1" cy="46039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6" name="Straight Arrow Connector 95"/>
          <p:cNvCxnSpPr>
            <a:cxnSpLocks/>
            <a:stCxn id="58" idx="2"/>
            <a:endCxn id="64" idx="0"/>
          </p:cNvCxnSpPr>
          <p:nvPr/>
        </p:nvCxnSpPr>
        <p:spPr>
          <a:xfrm flipH="1">
            <a:off x="8996361" y="2751362"/>
            <a:ext cx="6686" cy="4484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a:cxnSpLocks/>
            <a:stCxn id="59" idx="2"/>
            <a:endCxn id="65" idx="0"/>
          </p:cNvCxnSpPr>
          <p:nvPr/>
        </p:nvCxnSpPr>
        <p:spPr>
          <a:xfrm>
            <a:off x="4260992" y="2759721"/>
            <a:ext cx="5561" cy="4203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a:cxnSpLocks/>
            <a:stCxn id="62" idx="1"/>
          </p:cNvCxnSpPr>
          <p:nvPr/>
        </p:nvCxnSpPr>
        <p:spPr>
          <a:xfrm flipH="1" flipV="1">
            <a:off x="7203341" y="4735261"/>
            <a:ext cx="1286440" cy="11778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7" name="Straight Arrow Connector 106"/>
          <p:cNvCxnSpPr>
            <a:cxnSpLocks/>
            <a:stCxn id="71" idx="3"/>
            <a:endCxn id="63" idx="1"/>
          </p:cNvCxnSpPr>
          <p:nvPr/>
        </p:nvCxnSpPr>
        <p:spPr>
          <a:xfrm>
            <a:off x="7230499" y="4411292"/>
            <a:ext cx="1261017" cy="4019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2" name="Straight Arrow Connector 111"/>
          <p:cNvCxnSpPr>
            <a:cxnSpLocks/>
            <a:stCxn id="70" idx="3"/>
          </p:cNvCxnSpPr>
          <p:nvPr/>
        </p:nvCxnSpPr>
        <p:spPr>
          <a:xfrm>
            <a:off x="7226789" y="3277027"/>
            <a:ext cx="1275328" cy="1683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5" name="Straight Arrow Connector 114"/>
          <p:cNvCxnSpPr>
            <a:cxnSpLocks/>
            <a:endCxn id="58" idx="1"/>
          </p:cNvCxnSpPr>
          <p:nvPr/>
        </p:nvCxnSpPr>
        <p:spPr>
          <a:xfrm>
            <a:off x="7201065" y="1191275"/>
            <a:ext cx="1321682" cy="11867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 name="Straight Arrow Connector 3">
            <a:extLst>
              <a:ext uri="{FF2B5EF4-FFF2-40B4-BE49-F238E27FC236}">
                <a16:creationId xmlns:a16="http://schemas.microsoft.com/office/drawing/2014/main" id="{37DAB3ED-DB6E-47E7-91FA-5B34CCE991E9}"/>
              </a:ext>
            </a:extLst>
          </p:cNvPr>
          <p:cNvCxnSpPr>
            <a:cxnSpLocks/>
            <a:stCxn id="67" idx="3"/>
          </p:cNvCxnSpPr>
          <p:nvPr/>
        </p:nvCxnSpPr>
        <p:spPr>
          <a:xfrm flipV="1">
            <a:off x="4729316" y="4735260"/>
            <a:ext cx="1583904" cy="117786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872B9957-4C7D-487E-8969-FF20342D9075}"/>
              </a:ext>
            </a:extLst>
          </p:cNvPr>
          <p:cNvCxnSpPr>
            <a:cxnSpLocks/>
          </p:cNvCxnSpPr>
          <p:nvPr/>
        </p:nvCxnSpPr>
        <p:spPr>
          <a:xfrm flipV="1">
            <a:off x="4751941" y="1059066"/>
            <a:ext cx="1503776" cy="10803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A40F0D03-507F-4C87-970B-F3CC4F7B6CEE}"/>
              </a:ext>
            </a:extLst>
          </p:cNvPr>
          <p:cNvCxnSpPr>
            <a:cxnSpLocks/>
            <a:stCxn id="59" idx="3"/>
          </p:cNvCxnSpPr>
          <p:nvPr/>
        </p:nvCxnSpPr>
        <p:spPr>
          <a:xfrm flipV="1">
            <a:off x="4741291" y="2038945"/>
            <a:ext cx="1514426" cy="3474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583E0C2B-B1EF-48B7-AB3D-961A9831D9F4}"/>
              </a:ext>
            </a:extLst>
          </p:cNvPr>
          <p:cNvCxnSpPr>
            <a:cxnSpLocks/>
          </p:cNvCxnSpPr>
          <p:nvPr/>
        </p:nvCxnSpPr>
        <p:spPr>
          <a:xfrm>
            <a:off x="4583689" y="2751362"/>
            <a:ext cx="1913831" cy="13005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EFE09890-9DD1-420A-89B8-F2960FBC4A58}"/>
              </a:ext>
            </a:extLst>
          </p:cNvPr>
          <p:cNvCxnSpPr>
            <a:cxnSpLocks/>
          </p:cNvCxnSpPr>
          <p:nvPr/>
        </p:nvCxnSpPr>
        <p:spPr>
          <a:xfrm>
            <a:off x="3295104" y="2385160"/>
            <a:ext cx="22425" cy="3393796"/>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379E761C-0BCC-4BC7-9E83-0181BF4B63CD}"/>
              </a:ext>
            </a:extLst>
          </p:cNvPr>
          <p:cNvCxnSpPr>
            <a:cxnSpLocks/>
            <a:endCxn id="59" idx="1"/>
          </p:cNvCxnSpPr>
          <p:nvPr/>
        </p:nvCxnSpPr>
        <p:spPr>
          <a:xfrm>
            <a:off x="3317528" y="2385160"/>
            <a:ext cx="463164" cy="1251"/>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6359D7DE-4F81-4FD4-BD12-21920214CBBA}"/>
              </a:ext>
            </a:extLst>
          </p:cNvPr>
          <p:cNvCxnSpPr>
            <a:cxnSpLocks/>
          </p:cNvCxnSpPr>
          <p:nvPr/>
        </p:nvCxnSpPr>
        <p:spPr>
          <a:xfrm>
            <a:off x="3318204" y="5778956"/>
            <a:ext cx="46248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E1C59D4E-28E8-45B7-B46B-2F31E06C16DB}"/>
              </a:ext>
            </a:extLst>
          </p:cNvPr>
          <p:cNvCxnSpPr>
            <a:cxnSpLocks/>
          </p:cNvCxnSpPr>
          <p:nvPr/>
        </p:nvCxnSpPr>
        <p:spPr>
          <a:xfrm flipV="1">
            <a:off x="7201065" y="3732174"/>
            <a:ext cx="1288716" cy="43234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a:cxnSpLocks/>
          </p:cNvCxnSpPr>
          <p:nvPr/>
        </p:nvCxnSpPr>
        <p:spPr>
          <a:xfrm>
            <a:off x="7203340" y="3625917"/>
            <a:ext cx="1286441" cy="10132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7C787D0C-829E-4A5C-AE1A-6B3B07C51454}"/>
              </a:ext>
            </a:extLst>
          </p:cNvPr>
          <p:cNvCxnSpPr>
            <a:cxnSpLocks/>
          </p:cNvCxnSpPr>
          <p:nvPr/>
        </p:nvCxnSpPr>
        <p:spPr>
          <a:xfrm>
            <a:off x="5950223" y="3987483"/>
            <a:ext cx="332635" cy="2035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a:cxnSpLocks/>
          </p:cNvCxnSpPr>
          <p:nvPr/>
        </p:nvCxnSpPr>
        <p:spPr>
          <a:xfrm>
            <a:off x="7239036" y="1513256"/>
            <a:ext cx="1408911" cy="16720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Straight Connector 5"/>
          <p:cNvCxnSpPr>
            <a:cxnSpLocks/>
          </p:cNvCxnSpPr>
          <p:nvPr/>
        </p:nvCxnSpPr>
        <p:spPr>
          <a:xfrm flipV="1">
            <a:off x="4336427" y="741832"/>
            <a:ext cx="16795" cy="126291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a:cxnSpLocks/>
          </p:cNvCxnSpPr>
          <p:nvPr/>
        </p:nvCxnSpPr>
        <p:spPr>
          <a:xfrm flipV="1">
            <a:off x="4336887" y="711595"/>
            <a:ext cx="5488790" cy="31253"/>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a:cxnSpLocks/>
          </p:cNvCxnSpPr>
          <p:nvPr/>
        </p:nvCxnSpPr>
        <p:spPr>
          <a:xfrm flipV="1">
            <a:off x="9817280" y="711595"/>
            <a:ext cx="0" cy="2672558"/>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cxnSpLocks/>
          </p:cNvCxnSpPr>
          <p:nvPr/>
        </p:nvCxnSpPr>
        <p:spPr>
          <a:xfrm flipH="1">
            <a:off x="9450381" y="3375435"/>
            <a:ext cx="36689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cxnSpLocks/>
          </p:cNvCxnSpPr>
          <p:nvPr/>
        </p:nvCxnSpPr>
        <p:spPr>
          <a:xfrm flipH="1" flipV="1">
            <a:off x="4741294" y="2543775"/>
            <a:ext cx="1525859" cy="523559"/>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a:cxnSpLocks/>
          </p:cNvCxnSpPr>
          <p:nvPr/>
        </p:nvCxnSpPr>
        <p:spPr>
          <a:xfrm>
            <a:off x="9483346" y="3625917"/>
            <a:ext cx="33393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9817280" y="3616934"/>
            <a:ext cx="0" cy="2162022"/>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cxnSpLocks/>
          </p:cNvCxnSpPr>
          <p:nvPr/>
        </p:nvCxnSpPr>
        <p:spPr>
          <a:xfrm flipH="1">
            <a:off x="9437702" y="5778956"/>
            <a:ext cx="36690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cxnSpLocks/>
            <a:stCxn id="56" idx="3"/>
          </p:cNvCxnSpPr>
          <p:nvPr/>
        </p:nvCxnSpPr>
        <p:spPr>
          <a:xfrm>
            <a:off x="7220987" y="2227371"/>
            <a:ext cx="1290737" cy="1089685"/>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cxnSpLocks/>
          </p:cNvCxnSpPr>
          <p:nvPr/>
        </p:nvCxnSpPr>
        <p:spPr>
          <a:xfrm>
            <a:off x="4729316" y="6258963"/>
            <a:ext cx="3760464"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56" name="Rectangle 55">
            <a:extLst>
              <a:ext uri="{FF2B5EF4-FFF2-40B4-BE49-F238E27FC236}">
                <a16:creationId xmlns:a16="http://schemas.microsoft.com/office/drawing/2014/main" id="{29279E15-15AB-4254-AC69-25AED2F204D5}"/>
              </a:ext>
            </a:extLst>
          </p:cNvPr>
          <p:cNvSpPr/>
          <p:nvPr/>
        </p:nvSpPr>
        <p:spPr>
          <a:xfrm>
            <a:off x="6260388" y="1854061"/>
            <a:ext cx="960599" cy="74662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Integration across Internal Boundaries</a:t>
            </a:r>
          </a:p>
        </p:txBody>
      </p:sp>
      <p:sp>
        <p:nvSpPr>
          <p:cNvPr id="58" name="Rectangle 57">
            <a:extLst>
              <a:ext uri="{FF2B5EF4-FFF2-40B4-BE49-F238E27FC236}">
                <a16:creationId xmlns:a16="http://schemas.microsoft.com/office/drawing/2014/main" id="{25A5EB06-737F-47BE-8B2E-CB3863683459}"/>
              </a:ext>
            </a:extLst>
          </p:cNvPr>
          <p:cNvSpPr/>
          <p:nvPr/>
        </p:nvSpPr>
        <p:spPr>
          <a:xfrm>
            <a:off x="8522747" y="2004742"/>
            <a:ext cx="960599" cy="74662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Informed Decision Making</a:t>
            </a:r>
          </a:p>
        </p:txBody>
      </p:sp>
      <p:sp>
        <p:nvSpPr>
          <p:cNvPr id="59" name="Rectangle 58">
            <a:extLst>
              <a:ext uri="{FF2B5EF4-FFF2-40B4-BE49-F238E27FC236}">
                <a16:creationId xmlns:a16="http://schemas.microsoft.com/office/drawing/2014/main" id="{4A1FDBEB-A35B-452C-B458-84045D39FC75}"/>
              </a:ext>
            </a:extLst>
          </p:cNvPr>
          <p:cNvSpPr/>
          <p:nvPr/>
        </p:nvSpPr>
        <p:spPr>
          <a:xfrm>
            <a:off x="3780692" y="2013101"/>
            <a:ext cx="960599" cy="74662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Leadership Commitment to Quality</a:t>
            </a:r>
          </a:p>
        </p:txBody>
      </p:sp>
      <p:sp>
        <p:nvSpPr>
          <p:cNvPr id="62" name="Rectangle 61">
            <a:extLst>
              <a:ext uri="{FF2B5EF4-FFF2-40B4-BE49-F238E27FC236}">
                <a16:creationId xmlns:a16="http://schemas.microsoft.com/office/drawing/2014/main" id="{5E1549C3-0C0C-47E9-8D5F-63F32020E172}"/>
              </a:ext>
            </a:extLst>
          </p:cNvPr>
          <p:cNvSpPr/>
          <p:nvPr/>
        </p:nvSpPr>
        <p:spPr>
          <a:xfrm>
            <a:off x="8489781" y="5539811"/>
            <a:ext cx="960599" cy="74662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Communication</a:t>
            </a:r>
          </a:p>
        </p:txBody>
      </p:sp>
      <p:sp>
        <p:nvSpPr>
          <p:cNvPr id="63" name="Rectangle 62">
            <a:extLst>
              <a:ext uri="{FF2B5EF4-FFF2-40B4-BE49-F238E27FC236}">
                <a16:creationId xmlns:a16="http://schemas.microsoft.com/office/drawing/2014/main" id="{487E4E09-F87D-4C97-B24F-BE7EACB8ACF0}"/>
              </a:ext>
            </a:extLst>
          </p:cNvPr>
          <p:cNvSpPr/>
          <p:nvPr/>
        </p:nvSpPr>
        <p:spPr>
          <a:xfrm>
            <a:off x="8491516" y="4439898"/>
            <a:ext cx="960599" cy="74662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Capability Development</a:t>
            </a:r>
          </a:p>
        </p:txBody>
      </p:sp>
      <p:sp>
        <p:nvSpPr>
          <p:cNvPr id="64" name="Rectangle 63">
            <a:extLst>
              <a:ext uri="{FF2B5EF4-FFF2-40B4-BE49-F238E27FC236}">
                <a16:creationId xmlns:a16="http://schemas.microsoft.com/office/drawing/2014/main" id="{08E01E6D-FEFA-4C4F-BCA9-7BCD69ACE224}"/>
              </a:ext>
            </a:extLst>
          </p:cNvPr>
          <p:cNvSpPr/>
          <p:nvPr/>
        </p:nvSpPr>
        <p:spPr>
          <a:xfrm>
            <a:off x="8516061" y="3199847"/>
            <a:ext cx="960599" cy="74662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Improvement Initiatives</a:t>
            </a:r>
          </a:p>
        </p:txBody>
      </p:sp>
      <p:sp>
        <p:nvSpPr>
          <p:cNvPr id="65" name="Rectangle 64">
            <a:extLst>
              <a:ext uri="{FF2B5EF4-FFF2-40B4-BE49-F238E27FC236}">
                <a16:creationId xmlns:a16="http://schemas.microsoft.com/office/drawing/2014/main" id="{7753D58C-744C-40C1-9D88-22935D2CD91C}"/>
              </a:ext>
            </a:extLst>
          </p:cNvPr>
          <p:cNvSpPr/>
          <p:nvPr/>
        </p:nvSpPr>
        <p:spPr>
          <a:xfrm>
            <a:off x="3786253" y="3180025"/>
            <a:ext cx="960599" cy="74662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Impetus to Transform</a:t>
            </a:r>
          </a:p>
        </p:txBody>
      </p:sp>
      <p:sp>
        <p:nvSpPr>
          <p:cNvPr id="67" name="Rectangle 66">
            <a:extLst>
              <a:ext uri="{FF2B5EF4-FFF2-40B4-BE49-F238E27FC236}">
                <a16:creationId xmlns:a16="http://schemas.microsoft.com/office/drawing/2014/main" id="{F74AB65C-4A3E-4C47-9AC7-E4AE8DE37A5F}"/>
              </a:ext>
            </a:extLst>
          </p:cNvPr>
          <p:cNvSpPr/>
          <p:nvPr/>
        </p:nvSpPr>
        <p:spPr>
          <a:xfrm>
            <a:off x="3768717" y="5539811"/>
            <a:ext cx="960599" cy="74662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Organization Culture</a:t>
            </a:r>
          </a:p>
        </p:txBody>
      </p:sp>
      <p:cxnSp>
        <p:nvCxnSpPr>
          <p:cNvPr id="108" name="Straight Connector 107">
            <a:extLst>
              <a:ext uri="{FF2B5EF4-FFF2-40B4-BE49-F238E27FC236}">
                <a16:creationId xmlns:a16="http://schemas.microsoft.com/office/drawing/2014/main" id="{66061E95-CD42-4ADD-A232-5000D9663298}"/>
              </a:ext>
            </a:extLst>
          </p:cNvPr>
          <p:cNvCxnSpPr>
            <a:cxnSpLocks/>
          </p:cNvCxnSpPr>
          <p:nvPr/>
        </p:nvCxnSpPr>
        <p:spPr>
          <a:xfrm>
            <a:off x="5958136" y="2419823"/>
            <a:ext cx="0" cy="1574543"/>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F4F1FF91-E647-4858-86F2-AB54FCDA8B77}"/>
              </a:ext>
            </a:extLst>
          </p:cNvPr>
          <p:cNvCxnSpPr>
            <a:cxnSpLocks/>
          </p:cNvCxnSpPr>
          <p:nvPr/>
        </p:nvCxnSpPr>
        <p:spPr>
          <a:xfrm>
            <a:off x="5958136" y="2418799"/>
            <a:ext cx="29758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4138448" y="634314"/>
            <a:ext cx="0" cy="1359521"/>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4138448" y="576649"/>
            <a:ext cx="5829336" cy="57665"/>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9967784" y="576649"/>
            <a:ext cx="0" cy="5432783"/>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flipH="1" flipV="1">
            <a:off x="9428828" y="6005242"/>
            <a:ext cx="538956" cy="41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a:extLst>
              <a:ext uri="{FF2B5EF4-FFF2-40B4-BE49-F238E27FC236}">
                <a16:creationId xmlns:a16="http://schemas.microsoft.com/office/drawing/2014/main" id="{440810D8-7AAE-40D4-9D05-37AA455B3BAF}"/>
              </a:ext>
            </a:extLst>
          </p:cNvPr>
          <p:cNvCxnSpPr>
            <a:cxnSpLocks/>
          </p:cNvCxnSpPr>
          <p:nvPr/>
        </p:nvCxnSpPr>
        <p:spPr>
          <a:xfrm flipH="1">
            <a:off x="7149955" y="2400053"/>
            <a:ext cx="1393266" cy="16407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0" name="Rectangle 69">
            <a:extLst>
              <a:ext uri="{FF2B5EF4-FFF2-40B4-BE49-F238E27FC236}">
                <a16:creationId xmlns:a16="http://schemas.microsoft.com/office/drawing/2014/main" id="{25A5EB06-737F-47BE-8B2E-CB3863683459}"/>
              </a:ext>
            </a:extLst>
          </p:cNvPr>
          <p:cNvSpPr/>
          <p:nvPr/>
        </p:nvSpPr>
        <p:spPr>
          <a:xfrm>
            <a:off x="6266190" y="2903717"/>
            <a:ext cx="960599" cy="74662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Use of Experts (Sensei)</a:t>
            </a:r>
          </a:p>
        </p:txBody>
      </p:sp>
      <p:sp>
        <p:nvSpPr>
          <p:cNvPr id="71" name="Rectangle 70">
            <a:extLst>
              <a:ext uri="{FF2B5EF4-FFF2-40B4-BE49-F238E27FC236}">
                <a16:creationId xmlns:a16="http://schemas.microsoft.com/office/drawing/2014/main" id="{25A5EB06-737F-47BE-8B2E-CB3863683459}"/>
              </a:ext>
            </a:extLst>
          </p:cNvPr>
          <p:cNvSpPr/>
          <p:nvPr/>
        </p:nvSpPr>
        <p:spPr>
          <a:xfrm>
            <a:off x="6269900" y="4037982"/>
            <a:ext cx="960599" cy="74662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Staff </a:t>
            </a:r>
            <a:r>
              <a:rPr lang="en-US" sz="1100" dirty="0">
                <a:solidFill>
                  <a:schemeClr val="bg1"/>
                </a:solidFill>
              </a:rPr>
              <a:t>Engagement</a:t>
            </a:r>
          </a:p>
        </p:txBody>
      </p:sp>
      <p:sp>
        <p:nvSpPr>
          <p:cNvPr id="42" name="Rectangle 41"/>
          <p:cNvSpPr/>
          <p:nvPr/>
        </p:nvSpPr>
        <p:spPr>
          <a:xfrm>
            <a:off x="874950" y="3553335"/>
            <a:ext cx="1486716" cy="177645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p:cNvSpPr txBox="1"/>
          <p:nvPr/>
        </p:nvSpPr>
        <p:spPr>
          <a:xfrm>
            <a:off x="876434" y="3634119"/>
            <a:ext cx="1452347" cy="369332"/>
          </a:xfrm>
          <a:prstGeom prst="rect">
            <a:avLst/>
          </a:prstGeom>
          <a:solidFill>
            <a:srgbClr val="7030A0"/>
          </a:solidFill>
        </p:spPr>
        <p:txBody>
          <a:bodyPr wrap="square" rtlCol="0">
            <a:spAutoFit/>
          </a:bodyPr>
          <a:lstStyle/>
          <a:p>
            <a:r>
              <a:rPr lang="en-US" dirty="0">
                <a:solidFill>
                  <a:schemeClr val="bg1"/>
                </a:solidFill>
              </a:rPr>
              <a:t>Organization</a:t>
            </a:r>
          </a:p>
        </p:txBody>
      </p:sp>
      <p:sp>
        <p:nvSpPr>
          <p:cNvPr id="45" name="TextBox 44"/>
          <p:cNvSpPr txBox="1"/>
          <p:nvPr/>
        </p:nvSpPr>
        <p:spPr>
          <a:xfrm>
            <a:off x="862573" y="4051888"/>
            <a:ext cx="1466208" cy="369332"/>
          </a:xfrm>
          <a:prstGeom prst="rect">
            <a:avLst/>
          </a:prstGeom>
          <a:solidFill>
            <a:srgbClr val="00B050"/>
          </a:solidFill>
        </p:spPr>
        <p:txBody>
          <a:bodyPr wrap="square" rtlCol="0">
            <a:spAutoFit/>
          </a:bodyPr>
          <a:lstStyle/>
          <a:p>
            <a:r>
              <a:rPr lang="en-US" dirty="0">
                <a:solidFill>
                  <a:schemeClr val="bg1"/>
                </a:solidFill>
              </a:rPr>
              <a:t>Service/VS</a:t>
            </a:r>
          </a:p>
        </p:txBody>
      </p:sp>
      <p:sp>
        <p:nvSpPr>
          <p:cNvPr id="81" name="TextBox 80"/>
          <p:cNvSpPr txBox="1"/>
          <p:nvPr/>
        </p:nvSpPr>
        <p:spPr>
          <a:xfrm>
            <a:off x="877140" y="4485337"/>
            <a:ext cx="1437074" cy="369332"/>
          </a:xfrm>
          <a:prstGeom prst="rect">
            <a:avLst/>
          </a:prstGeom>
          <a:solidFill>
            <a:srgbClr val="00B0F0"/>
          </a:solidFill>
        </p:spPr>
        <p:txBody>
          <a:bodyPr wrap="square" rtlCol="0">
            <a:spAutoFit/>
          </a:bodyPr>
          <a:lstStyle/>
          <a:p>
            <a:r>
              <a:rPr lang="en-US" dirty="0">
                <a:solidFill>
                  <a:schemeClr val="bg1"/>
                </a:solidFill>
              </a:rPr>
              <a:t>Individual</a:t>
            </a:r>
          </a:p>
        </p:txBody>
      </p:sp>
      <p:sp>
        <p:nvSpPr>
          <p:cNvPr id="82" name="TextBox 81"/>
          <p:cNvSpPr txBox="1"/>
          <p:nvPr/>
        </p:nvSpPr>
        <p:spPr>
          <a:xfrm>
            <a:off x="891707" y="4944318"/>
            <a:ext cx="1437074" cy="369332"/>
          </a:xfrm>
          <a:prstGeom prst="rect">
            <a:avLst/>
          </a:prstGeom>
          <a:solidFill>
            <a:srgbClr val="002060"/>
          </a:solidFill>
        </p:spPr>
        <p:txBody>
          <a:bodyPr wrap="square" rtlCol="0">
            <a:spAutoFit/>
          </a:bodyPr>
          <a:lstStyle/>
          <a:p>
            <a:r>
              <a:rPr lang="en-US" dirty="0">
                <a:solidFill>
                  <a:schemeClr val="bg1"/>
                </a:solidFill>
              </a:rPr>
              <a:t>Multi</a:t>
            </a:r>
          </a:p>
        </p:txBody>
      </p:sp>
    </p:spTree>
    <p:extLst>
      <p:ext uri="{BB962C8B-B14F-4D97-AF65-F5344CB8AC3E}">
        <p14:creationId xmlns:p14="http://schemas.microsoft.com/office/powerpoint/2010/main" val="24762548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Measures of Leadership</a:t>
            </a:r>
          </a:p>
        </p:txBody>
      </p:sp>
      <p:sp>
        <p:nvSpPr>
          <p:cNvPr id="3" name="Content Placeholder 2"/>
          <p:cNvSpPr>
            <a:spLocks noGrp="1"/>
          </p:cNvSpPr>
          <p:nvPr>
            <p:ph idx="1"/>
          </p:nvPr>
        </p:nvSpPr>
        <p:spPr/>
        <p:txBody>
          <a:bodyPr/>
          <a:lstStyle/>
          <a:p>
            <a:r>
              <a:rPr lang="en-US" dirty="0"/>
              <a:t>Many, many theories and survey measures of leadership</a:t>
            </a:r>
          </a:p>
          <a:p>
            <a:r>
              <a:rPr lang="en-US" dirty="0"/>
              <a:t>We have found strong relationships between Transformational Leadership (</a:t>
            </a:r>
            <a:r>
              <a:rPr lang="en-US" dirty="0" err="1"/>
              <a:t>Avolio</a:t>
            </a:r>
            <a:r>
              <a:rPr lang="en-US" dirty="0"/>
              <a:t> et al., 1999) and Implementation of EBP</a:t>
            </a:r>
          </a:p>
          <a:p>
            <a:r>
              <a:rPr lang="en-US" dirty="0"/>
              <a:t>Aarons et al., 2015</a:t>
            </a:r>
          </a:p>
          <a:p>
            <a:r>
              <a:rPr lang="en-US" dirty="0"/>
              <a:t>Be careful about referent in using surveys</a:t>
            </a:r>
          </a:p>
          <a:p>
            <a:pPr lvl="1"/>
            <a:r>
              <a:rPr lang="en-US" dirty="0"/>
              <a:t>“Leaders (or managers) in my organization” covers a wide range and does not tell what level leaders</a:t>
            </a:r>
          </a:p>
          <a:p>
            <a:pPr lvl="1"/>
            <a:r>
              <a:rPr lang="en-US" dirty="0"/>
              <a:t>“My supervisor” or “Senior leaders” tells who is being referred to</a:t>
            </a:r>
          </a:p>
          <a:p>
            <a:r>
              <a:rPr lang="en-US" dirty="0"/>
              <a:t>Interviews can provide rich descriptions of what leaders do</a:t>
            </a:r>
          </a:p>
        </p:txBody>
      </p:sp>
    </p:spTree>
    <p:extLst>
      <p:ext uri="{BB962C8B-B14F-4D97-AF65-F5344CB8AC3E}">
        <p14:creationId xmlns:p14="http://schemas.microsoft.com/office/powerpoint/2010/main" val="33466553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Integration Across Internal Boundaries</a:t>
            </a:r>
          </a:p>
        </p:txBody>
      </p:sp>
      <p:sp>
        <p:nvSpPr>
          <p:cNvPr id="3" name="Content Placeholder 2"/>
          <p:cNvSpPr>
            <a:spLocks noGrp="1"/>
          </p:cNvSpPr>
          <p:nvPr>
            <p:ph idx="1"/>
          </p:nvPr>
        </p:nvSpPr>
        <p:spPr>
          <a:xfrm>
            <a:off x="838200" y="1690688"/>
            <a:ext cx="10515600" cy="5105357"/>
          </a:xfrm>
        </p:spPr>
        <p:txBody>
          <a:bodyPr>
            <a:normAutofit fontScale="92500" lnSpcReduction="20000"/>
          </a:bodyPr>
          <a:lstStyle/>
          <a:p>
            <a:r>
              <a:rPr lang="en-US" dirty="0"/>
              <a:t>What is the interdependence between departments (or units) that has to be addressed for implementation of a new practice?</a:t>
            </a:r>
          </a:p>
          <a:p>
            <a:pPr lvl="1"/>
            <a:r>
              <a:rPr lang="en-US" dirty="0"/>
              <a:t>Will vary by what is being implemented</a:t>
            </a:r>
          </a:p>
          <a:p>
            <a:pPr lvl="1"/>
            <a:r>
              <a:rPr lang="en-US" dirty="0"/>
              <a:t>In some instances, it may be none, but where there is interdependence, it needs to be addressed or implementation is at risk of failure</a:t>
            </a:r>
          </a:p>
          <a:p>
            <a:pPr lvl="1"/>
            <a:endParaRPr lang="en-US" dirty="0"/>
          </a:p>
          <a:p>
            <a:r>
              <a:rPr lang="en-US" dirty="0"/>
              <a:t>In organizations in general, integration across internal boundaries is a major challenge and highly related to organization performance</a:t>
            </a:r>
          </a:p>
          <a:p>
            <a:endParaRPr lang="en-US" dirty="0"/>
          </a:p>
          <a:p>
            <a:r>
              <a:rPr lang="en-US" dirty="0"/>
              <a:t>Why is integration so difficult?</a:t>
            </a:r>
          </a:p>
          <a:p>
            <a:pPr lvl="1"/>
            <a:r>
              <a:rPr lang="en-US" dirty="0"/>
              <a:t>A priority for one department not necessarily a priority for another</a:t>
            </a:r>
          </a:p>
          <a:p>
            <a:pPr lvl="1"/>
            <a:r>
              <a:rPr lang="en-US" dirty="0"/>
              <a:t>Departments have different goals and timeframes</a:t>
            </a:r>
          </a:p>
          <a:p>
            <a:pPr lvl="1"/>
            <a:r>
              <a:rPr lang="en-US" dirty="0"/>
              <a:t>Departments have different performance measures that may conflict with other departments and are amplified by the organization’s performance management system</a:t>
            </a:r>
          </a:p>
          <a:p>
            <a:pPr lvl="1"/>
            <a:r>
              <a:rPr lang="en-US" dirty="0"/>
              <a:t>Resource constraints further affect each department’s responsiveness to others</a:t>
            </a:r>
          </a:p>
          <a:p>
            <a:pPr lvl="1"/>
            <a:endParaRPr lang="en-US" dirty="0"/>
          </a:p>
        </p:txBody>
      </p:sp>
    </p:spTree>
    <p:extLst>
      <p:ext uri="{BB962C8B-B14F-4D97-AF65-F5344CB8AC3E}">
        <p14:creationId xmlns:p14="http://schemas.microsoft.com/office/powerpoint/2010/main" val="33596372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Integration in Health Care Organizations</a:t>
            </a:r>
          </a:p>
        </p:txBody>
      </p:sp>
      <p:sp>
        <p:nvSpPr>
          <p:cNvPr id="3" name="Content Placeholder 2"/>
          <p:cNvSpPr>
            <a:spLocks noGrp="1"/>
          </p:cNvSpPr>
          <p:nvPr>
            <p:ph idx="1"/>
          </p:nvPr>
        </p:nvSpPr>
        <p:spPr/>
        <p:txBody>
          <a:bodyPr/>
          <a:lstStyle/>
          <a:p>
            <a:r>
              <a:rPr lang="en-US" dirty="0"/>
              <a:t>Professional departments in health care organizations are highly differentiated, IMHO more so than departments in other sectors</a:t>
            </a:r>
          </a:p>
          <a:p>
            <a:pPr lvl="1"/>
            <a:r>
              <a:rPr lang="en-US" dirty="0"/>
              <a:t>Differences among professions in perspective, conceptual frameworks, even in language</a:t>
            </a:r>
          </a:p>
          <a:p>
            <a:pPr lvl="1"/>
            <a:r>
              <a:rPr lang="en-US" dirty="0"/>
              <a:t>Professional turf reinforced by professional organizations</a:t>
            </a:r>
          </a:p>
          <a:p>
            <a:pPr lvl="1"/>
            <a:r>
              <a:rPr lang="en-US" dirty="0"/>
              <a:t>This makes integration even more challenging</a:t>
            </a:r>
          </a:p>
          <a:p>
            <a:pPr lvl="1"/>
            <a:r>
              <a:rPr lang="en-US" dirty="0"/>
              <a:t>See Ferlie et al., 2005</a:t>
            </a:r>
          </a:p>
          <a:p>
            <a:r>
              <a:rPr lang="en-US" dirty="0"/>
              <a:t>Does the “other” department have any ownership of the change being implemented?</a:t>
            </a:r>
          </a:p>
          <a:p>
            <a:endParaRPr lang="en-US" dirty="0"/>
          </a:p>
        </p:txBody>
      </p:sp>
    </p:spTree>
    <p:extLst>
      <p:ext uri="{BB962C8B-B14F-4D97-AF65-F5344CB8AC3E}">
        <p14:creationId xmlns:p14="http://schemas.microsoft.com/office/powerpoint/2010/main" val="13007931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Measures of Integration/Coordination</a:t>
            </a:r>
          </a:p>
        </p:txBody>
      </p:sp>
      <p:sp>
        <p:nvSpPr>
          <p:cNvPr id="3" name="Content Placeholder 2"/>
          <p:cNvSpPr>
            <a:spLocks noGrp="1"/>
          </p:cNvSpPr>
          <p:nvPr>
            <p:ph idx="1"/>
          </p:nvPr>
        </p:nvSpPr>
        <p:spPr/>
        <p:txBody>
          <a:bodyPr>
            <a:normAutofit fontScale="92500" lnSpcReduction="20000"/>
          </a:bodyPr>
          <a:lstStyle/>
          <a:p>
            <a:r>
              <a:rPr lang="en-US" dirty="0"/>
              <a:t>Integration is a more macro construct than coordination</a:t>
            </a:r>
          </a:p>
          <a:p>
            <a:r>
              <a:rPr lang="en-US" dirty="0"/>
              <a:t>Can assess “quality of relationships” among departments with a survey but still have to identify what departments are relevant</a:t>
            </a:r>
          </a:p>
          <a:p>
            <a:pPr marL="0" indent="0">
              <a:buNone/>
            </a:pPr>
            <a:endParaRPr lang="en-US" dirty="0"/>
          </a:p>
          <a:p>
            <a:r>
              <a:rPr lang="en-US" dirty="0"/>
              <a:t>Interviews can focus on the specific inter-departmental relationships of relevance (might also surface in a stakeholder analysis)</a:t>
            </a:r>
          </a:p>
          <a:p>
            <a:pPr marL="0" indent="0">
              <a:buNone/>
            </a:pPr>
            <a:endParaRPr lang="en-US" dirty="0"/>
          </a:p>
          <a:p>
            <a:r>
              <a:rPr lang="en-US" dirty="0"/>
              <a:t>Many general measures of coordination</a:t>
            </a:r>
          </a:p>
          <a:p>
            <a:pPr lvl="1"/>
            <a:r>
              <a:rPr lang="en-US" dirty="0"/>
              <a:t>AHRQ Atlas (McDonald et al., 2014)</a:t>
            </a:r>
          </a:p>
          <a:p>
            <a:pPr lvl="1"/>
            <a:r>
              <a:rPr lang="en-US" dirty="0"/>
              <a:t>JGIM Special issue on coordination May,2019</a:t>
            </a:r>
          </a:p>
          <a:p>
            <a:pPr lvl="1"/>
            <a:r>
              <a:rPr lang="en-US" dirty="0"/>
              <a:t>Generally, these are staff surveys</a:t>
            </a:r>
          </a:p>
          <a:p>
            <a:pPr lvl="1"/>
            <a:r>
              <a:rPr lang="en-US" dirty="0"/>
              <a:t>Singer et al., 2013 PPIC is patient survey</a:t>
            </a:r>
          </a:p>
        </p:txBody>
      </p:sp>
    </p:spTree>
    <p:extLst>
      <p:ext uri="{BB962C8B-B14F-4D97-AF65-F5344CB8AC3E}">
        <p14:creationId xmlns:p14="http://schemas.microsoft.com/office/powerpoint/2010/main" val="12729482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Cautions</a:t>
            </a:r>
          </a:p>
        </p:txBody>
      </p:sp>
      <p:sp>
        <p:nvSpPr>
          <p:cNvPr id="3" name="Content Placeholder 2"/>
          <p:cNvSpPr>
            <a:spLocks noGrp="1"/>
          </p:cNvSpPr>
          <p:nvPr>
            <p:ph idx="1"/>
          </p:nvPr>
        </p:nvSpPr>
        <p:spPr/>
        <p:txBody>
          <a:bodyPr/>
          <a:lstStyle/>
          <a:p>
            <a:r>
              <a:rPr lang="en-US" dirty="0"/>
              <a:t>Aggregating individual-level survey responses to measure higher-level construct</a:t>
            </a:r>
          </a:p>
          <a:p>
            <a:r>
              <a:rPr lang="en-US" dirty="0"/>
              <a:t>Agreement among respondents (ICC)</a:t>
            </a:r>
          </a:p>
          <a:p>
            <a:r>
              <a:rPr lang="en-US" dirty="0"/>
              <a:t>Referent – what is the construct being measured and what is being asked?</a:t>
            </a:r>
          </a:p>
          <a:p>
            <a:r>
              <a:rPr lang="en-US" dirty="0"/>
              <a:t>Does it makes sense that the construct applies to a whole organization (e.g., culture) or are there actually meaningful differences among parts of the organization (e.g., sub-cultures)?</a:t>
            </a:r>
          </a:p>
        </p:txBody>
      </p:sp>
    </p:spTree>
    <p:extLst>
      <p:ext uri="{BB962C8B-B14F-4D97-AF65-F5344CB8AC3E}">
        <p14:creationId xmlns:p14="http://schemas.microsoft.com/office/powerpoint/2010/main" val="11788549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Implementation of Whole Health in VA</a:t>
            </a:r>
          </a:p>
        </p:txBody>
      </p:sp>
      <p:sp>
        <p:nvSpPr>
          <p:cNvPr id="3" name="Content Placeholder 2"/>
          <p:cNvSpPr>
            <a:spLocks noGrp="1"/>
          </p:cNvSpPr>
          <p:nvPr>
            <p:ph idx="1"/>
          </p:nvPr>
        </p:nvSpPr>
        <p:spPr/>
        <p:txBody>
          <a:bodyPr/>
          <a:lstStyle/>
          <a:p>
            <a:r>
              <a:rPr lang="en-US" dirty="0"/>
              <a:t>Patient-centered care</a:t>
            </a:r>
          </a:p>
          <a:p>
            <a:r>
              <a:rPr lang="en-US" dirty="0"/>
              <a:t>Use of complementary and integrative health</a:t>
            </a:r>
          </a:p>
          <a:p>
            <a:r>
              <a:rPr lang="en-US" dirty="0"/>
              <a:t>Change approach from “What is the matter with you” to “What matters to you” </a:t>
            </a:r>
          </a:p>
          <a:p>
            <a:r>
              <a:rPr lang="en-US" dirty="0"/>
              <a:t>Based on Veteran – clinician partnership</a:t>
            </a:r>
          </a:p>
          <a:p>
            <a:r>
              <a:rPr lang="en-US" dirty="0"/>
              <a:t>Led by VA Office of Patient-Centered Care and Cultural Transformation</a:t>
            </a:r>
          </a:p>
          <a:p>
            <a:r>
              <a:rPr lang="en-US" dirty="0"/>
              <a:t>Evaluation led by CHOIR (Bokhour et al., 2020)</a:t>
            </a:r>
          </a:p>
        </p:txBody>
      </p:sp>
    </p:spTree>
    <p:extLst>
      <p:ext uri="{BB962C8B-B14F-4D97-AF65-F5344CB8AC3E}">
        <p14:creationId xmlns:p14="http://schemas.microsoft.com/office/powerpoint/2010/main" val="8988002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WH Multi-level Intervention</a:t>
            </a:r>
          </a:p>
        </p:txBody>
      </p:sp>
      <p:sp>
        <p:nvSpPr>
          <p:cNvPr id="3" name="Content Placeholder 2"/>
          <p:cNvSpPr>
            <a:spLocks noGrp="1"/>
          </p:cNvSpPr>
          <p:nvPr>
            <p:ph idx="1"/>
          </p:nvPr>
        </p:nvSpPr>
        <p:spPr/>
        <p:txBody>
          <a:bodyPr>
            <a:normAutofit fontScale="85000" lnSpcReduction="10000"/>
          </a:bodyPr>
          <a:lstStyle/>
          <a:p>
            <a:r>
              <a:rPr lang="en-US" dirty="0"/>
              <a:t>National program: Convince other leaders of importance, priority</a:t>
            </a:r>
          </a:p>
          <a:p>
            <a:r>
              <a:rPr lang="en-US" dirty="0"/>
              <a:t>Medical center: Infrastructure (including training program, budget, program leadership, coaches, well-being classes, CIH services, clinic stop codes in EHR) and executive leadership support at each participating medical center</a:t>
            </a:r>
          </a:p>
          <a:p>
            <a:r>
              <a:rPr lang="en-US" dirty="0"/>
              <a:t>Service in medical center (e.g., primary care): (Service chief support, expert support on use of tools, information on use &amp; ordering, expectations for use)</a:t>
            </a:r>
          </a:p>
          <a:p>
            <a:r>
              <a:rPr lang="en-US" dirty="0"/>
              <a:t>Individual provider (Target of intervention) – attend training, encourage use of personal health plan and referrals to CIH</a:t>
            </a:r>
          </a:p>
          <a:p>
            <a:pPr lvl="1"/>
            <a:r>
              <a:rPr lang="en-US" dirty="0"/>
              <a:t>Most importantly embrace WH as approach to care, including partnership with Veteran</a:t>
            </a:r>
          </a:p>
          <a:p>
            <a:r>
              <a:rPr lang="en-US" dirty="0"/>
              <a:t>Veterans (Target of intervention) – engage in personal health planning, use of CIH, well-being practices</a:t>
            </a:r>
          </a:p>
          <a:p>
            <a:endParaRPr lang="en-US" dirty="0"/>
          </a:p>
        </p:txBody>
      </p:sp>
    </p:spTree>
    <p:extLst>
      <p:ext uri="{BB962C8B-B14F-4D97-AF65-F5344CB8AC3E}">
        <p14:creationId xmlns:p14="http://schemas.microsoft.com/office/powerpoint/2010/main" val="26995030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WH Multi-level Measures</a:t>
            </a:r>
          </a:p>
        </p:txBody>
      </p:sp>
      <p:sp>
        <p:nvSpPr>
          <p:cNvPr id="3" name="Content Placeholder 2"/>
          <p:cNvSpPr>
            <a:spLocks noGrp="1"/>
          </p:cNvSpPr>
          <p:nvPr>
            <p:ph idx="1"/>
          </p:nvPr>
        </p:nvSpPr>
        <p:spPr/>
        <p:txBody>
          <a:bodyPr>
            <a:normAutofit fontScale="92500" lnSpcReduction="20000"/>
          </a:bodyPr>
          <a:lstStyle/>
          <a:p>
            <a:r>
              <a:rPr lang="en-US" dirty="0"/>
              <a:t>Medical center: </a:t>
            </a:r>
          </a:p>
          <a:p>
            <a:pPr lvl="1"/>
            <a:r>
              <a:rPr lang="en-US" dirty="0"/>
              <a:t>Stage of implementation (1-4) based on amount of infrastructure/training accomplished (interviews)</a:t>
            </a:r>
          </a:p>
          <a:p>
            <a:pPr lvl="1"/>
            <a:r>
              <a:rPr lang="en-US" dirty="0"/>
              <a:t>Executive leadership support (interviews)</a:t>
            </a:r>
          </a:p>
          <a:p>
            <a:pPr lvl="1"/>
            <a:r>
              <a:rPr lang="en-US" dirty="0"/>
              <a:t>Extent of staff engagement (survey)</a:t>
            </a:r>
          </a:p>
          <a:p>
            <a:pPr lvl="1"/>
            <a:r>
              <a:rPr lang="en-US" dirty="0"/>
              <a:t>Proportion of providers using WH (administrative data)</a:t>
            </a:r>
          </a:p>
          <a:p>
            <a:pPr lvl="1"/>
            <a:r>
              <a:rPr lang="en-US" dirty="0"/>
              <a:t>Barriers and facilitators (interviews)</a:t>
            </a:r>
          </a:p>
          <a:p>
            <a:pPr marL="457200" lvl="1" indent="0">
              <a:buNone/>
            </a:pPr>
            <a:endParaRPr lang="en-US" dirty="0"/>
          </a:p>
          <a:p>
            <a:r>
              <a:rPr lang="en-US" dirty="0"/>
              <a:t>Service/clinic:</a:t>
            </a:r>
          </a:p>
          <a:p>
            <a:pPr lvl="1"/>
            <a:r>
              <a:rPr lang="en-US" dirty="0"/>
              <a:t>What services are engaged? (interviews)</a:t>
            </a:r>
          </a:p>
          <a:p>
            <a:pPr lvl="1"/>
            <a:r>
              <a:rPr lang="en-US" dirty="0"/>
              <a:t>Service chief support (interviews)</a:t>
            </a:r>
          </a:p>
          <a:p>
            <a:pPr lvl="1"/>
            <a:r>
              <a:rPr lang="en-US" dirty="0"/>
              <a:t>Extent of staff engagement (survey) </a:t>
            </a:r>
          </a:p>
          <a:p>
            <a:pPr lvl="1"/>
            <a:r>
              <a:rPr lang="en-US" dirty="0"/>
              <a:t>Proportion of providers using WH (administrative data; survey)</a:t>
            </a:r>
          </a:p>
          <a:p>
            <a:pPr lvl="1"/>
            <a:r>
              <a:rPr lang="en-US" dirty="0"/>
              <a:t>Barriers and facilitators (interviews)</a:t>
            </a:r>
          </a:p>
        </p:txBody>
      </p:sp>
    </p:spTree>
    <p:extLst>
      <p:ext uri="{BB962C8B-B14F-4D97-AF65-F5344CB8AC3E}">
        <p14:creationId xmlns:p14="http://schemas.microsoft.com/office/powerpoint/2010/main" val="23150556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WH Multi-level Measures</a:t>
            </a:r>
          </a:p>
        </p:txBody>
      </p:sp>
      <p:sp>
        <p:nvSpPr>
          <p:cNvPr id="3" name="Content Placeholder 2"/>
          <p:cNvSpPr>
            <a:spLocks noGrp="1"/>
          </p:cNvSpPr>
          <p:nvPr>
            <p:ph idx="1"/>
          </p:nvPr>
        </p:nvSpPr>
        <p:spPr/>
        <p:txBody>
          <a:bodyPr>
            <a:normAutofit fontScale="92500" lnSpcReduction="10000"/>
          </a:bodyPr>
          <a:lstStyle/>
          <a:p>
            <a:r>
              <a:rPr lang="en-US" dirty="0"/>
              <a:t>Provider</a:t>
            </a:r>
          </a:p>
          <a:p>
            <a:pPr lvl="1"/>
            <a:r>
              <a:rPr lang="en-US" dirty="0"/>
              <a:t>Extent of engagement (Survey)</a:t>
            </a:r>
          </a:p>
          <a:p>
            <a:pPr lvl="1"/>
            <a:r>
              <a:rPr lang="en-US" dirty="0"/>
              <a:t>Level of use of WH (Admin data aggregated from Veterans nested by provider; survey)</a:t>
            </a:r>
          </a:p>
          <a:p>
            <a:pPr lvl="1"/>
            <a:r>
              <a:rPr lang="en-US" dirty="0"/>
              <a:t>Satisfaction (Survey)</a:t>
            </a:r>
          </a:p>
          <a:p>
            <a:pPr lvl="1"/>
            <a:r>
              <a:rPr lang="en-US" dirty="0"/>
              <a:t>Burnout (Survey)</a:t>
            </a:r>
          </a:p>
          <a:p>
            <a:pPr marL="457200" lvl="1" indent="0">
              <a:buNone/>
            </a:pPr>
            <a:endParaRPr lang="en-US" dirty="0"/>
          </a:p>
          <a:p>
            <a:r>
              <a:rPr lang="en-US" dirty="0"/>
              <a:t>Veteran</a:t>
            </a:r>
          </a:p>
          <a:p>
            <a:pPr lvl="1"/>
            <a:r>
              <a:rPr lang="en-US" dirty="0"/>
              <a:t>Extent of use of WH (Admin data)</a:t>
            </a:r>
          </a:p>
          <a:p>
            <a:pPr lvl="1"/>
            <a:r>
              <a:rPr lang="en-US" dirty="0"/>
              <a:t>(Change in) use of opioids (pharmacy data)</a:t>
            </a:r>
          </a:p>
          <a:p>
            <a:pPr lvl="1"/>
            <a:r>
              <a:rPr lang="en-US" dirty="0"/>
              <a:t>Stress (Survey)</a:t>
            </a:r>
          </a:p>
          <a:p>
            <a:pPr lvl="1"/>
            <a:r>
              <a:rPr lang="en-US" dirty="0"/>
              <a:t>Satisfaction (Survey)</a:t>
            </a:r>
          </a:p>
        </p:txBody>
      </p:sp>
    </p:spTree>
    <p:extLst>
      <p:ext uri="{BB962C8B-B14F-4D97-AF65-F5344CB8AC3E}">
        <p14:creationId xmlns:p14="http://schemas.microsoft.com/office/powerpoint/2010/main" val="2310945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626F8-5FCA-4E66-AAAF-F3809A37AE87}"/>
              </a:ext>
            </a:extLst>
          </p:cNvPr>
          <p:cNvSpPr>
            <a:spLocks noGrp="1"/>
          </p:cNvSpPr>
          <p:nvPr>
            <p:ph type="title"/>
          </p:nvPr>
        </p:nvSpPr>
        <p:spPr>
          <a:xfrm>
            <a:off x="2925290" y="1798317"/>
            <a:ext cx="9427102" cy="2058669"/>
          </a:xfrm>
          <a:noFill/>
        </p:spPr>
        <p:txBody>
          <a:bodyPr/>
          <a:lstStyle/>
          <a:p>
            <a:r>
              <a:rPr lang="en-US" sz="4800" b="0" i="1" dirty="0"/>
              <a:t>Measures and Measurement</a:t>
            </a:r>
            <a:br>
              <a:rPr lang="en-US" dirty="0"/>
            </a:br>
            <a:br>
              <a:rPr lang="en-US" dirty="0"/>
            </a:br>
            <a:br>
              <a:rPr lang="en-US" dirty="0"/>
            </a:br>
            <a:br>
              <a:rPr lang="en-US" dirty="0"/>
            </a:br>
            <a:endParaRPr lang="en-US" sz="2800" dirty="0"/>
          </a:p>
        </p:txBody>
      </p:sp>
      <p:sp>
        <p:nvSpPr>
          <p:cNvPr id="3" name="AutoShape 2">
            <a:extLst>
              <a:ext uri="{FF2B5EF4-FFF2-40B4-BE49-F238E27FC236}">
                <a16:creationId xmlns:a16="http://schemas.microsoft.com/office/drawing/2014/main" id="{2D506165-D175-42C1-896B-39360A1698FE}"/>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8" name="Picture 7">
            <a:extLst>
              <a:ext uri="{FF2B5EF4-FFF2-40B4-BE49-F238E27FC236}">
                <a16:creationId xmlns:a16="http://schemas.microsoft.com/office/drawing/2014/main" id="{EBECFF0D-F446-437B-9BE4-A825B176472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7699" y="2002971"/>
            <a:ext cx="1837204" cy="1723387"/>
          </a:xfrm>
          <a:prstGeom prst="rect">
            <a:avLst/>
          </a:prstGeom>
          <a:ln w="47625">
            <a:solidFill>
              <a:schemeClr val="bg1"/>
            </a:solidFill>
          </a:ln>
        </p:spPr>
      </p:pic>
      <p:sp>
        <p:nvSpPr>
          <p:cNvPr id="9" name="Rectangle 8">
            <a:extLst>
              <a:ext uri="{FF2B5EF4-FFF2-40B4-BE49-F238E27FC236}">
                <a16:creationId xmlns:a16="http://schemas.microsoft.com/office/drawing/2014/main" id="{57460CAB-EB0A-4599-8941-EE16021CA263}"/>
              </a:ext>
            </a:extLst>
          </p:cNvPr>
          <p:cNvSpPr/>
          <p:nvPr/>
        </p:nvSpPr>
        <p:spPr>
          <a:xfrm>
            <a:off x="9601" y="3856986"/>
            <a:ext cx="3073401"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Martin Charns, Ph.D.</a:t>
            </a:r>
          </a:p>
          <a:p>
            <a:pPr algn="ctr"/>
            <a:r>
              <a:rPr lang="en-US" sz="2000" dirty="0"/>
              <a:t>Boston University</a:t>
            </a:r>
          </a:p>
        </p:txBody>
      </p:sp>
    </p:spTree>
    <p:extLst>
      <p:ext uri="{BB962C8B-B14F-4D97-AF65-F5344CB8AC3E}">
        <p14:creationId xmlns:p14="http://schemas.microsoft.com/office/powerpoint/2010/main" val="18513122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WH Item on All-employee Survey</a:t>
            </a:r>
          </a:p>
        </p:txBody>
      </p:sp>
      <p:sp>
        <p:nvSpPr>
          <p:cNvPr id="3" name="Content Placeholder 2"/>
          <p:cNvSpPr>
            <a:spLocks noGrp="1"/>
          </p:cNvSpPr>
          <p:nvPr>
            <p:ph idx="1"/>
          </p:nvPr>
        </p:nvSpPr>
        <p:spPr/>
        <p:txBody>
          <a:bodyPr>
            <a:normAutofit fontScale="77500" lnSpcReduction="20000"/>
          </a:bodyPr>
          <a:lstStyle/>
          <a:p>
            <a:pPr marL="0" indent="0">
              <a:buNone/>
            </a:pPr>
            <a:r>
              <a:rPr lang="en-US" dirty="0"/>
              <a:t>The Whole Health System of Care is a new initiative rolling out across VA. During the past twelve months, in what ways have you been involved with your facility’s Whole Health (WH) approach to care? (Check all that apply)</a:t>
            </a:r>
          </a:p>
          <a:p>
            <a:pPr marL="514350" indent="-514350">
              <a:buFont typeface="+mj-lt"/>
              <a:buAutoNum type="arabicPeriod"/>
            </a:pPr>
            <a:r>
              <a:rPr lang="en-US" dirty="0"/>
              <a:t>I am not familiar with Whole Health approach to care</a:t>
            </a:r>
          </a:p>
          <a:p>
            <a:pPr marL="514350" indent="-514350">
              <a:buFont typeface="+mj-lt"/>
              <a:buAutoNum type="arabicPeriod"/>
            </a:pPr>
            <a:r>
              <a:rPr lang="en-US" dirty="0"/>
              <a:t>I have participated in training about Whole Health.</a:t>
            </a:r>
          </a:p>
          <a:p>
            <a:pPr marL="514350" indent="-514350">
              <a:buFont typeface="+mj-lt"/>
              <a:buAutoNum type="arabicPeriod"/>
            </a:pPr>
            <a:r>
              <a:rPr lang="en-US" dirty="0"/>
              <a:t>I have discussed how to incorporate Whole Health approaches with my co-workers</a:t>
            </a:r>
          </a:p>
          <a:p>
            <a:pPr marL="514350" indent="-514350">
              <a:buFont typeface="+mj-lt"/>
              <a:buAutoNum type="arabicPeriod"/>
            </a:pPr>
            <a:r>
              <a:rPr lang="en-US" dirty="0"/>
              <a:t>I have incorporated a Whole Health approach into my work with patients</a:t>
            </a:r>
          </a:p>
          <a:p>
            <a:pPr marL="514350" indent="-514350">
              <a:buFont typeface="+mj-lt"/>
              <a:buAutoNum type="arabicPeriod"/>
            </a:pPr>
            <a:r>
              <a:rPr lang="en-US" dirty="0"/>
              <a:t>I have worked with patients to develop a Personal Health Plan</a:t>
            </a:r>
          </a:p>
          <a:p>
            <a:pPr marL="514350" indent="-514350">
              <a:buFont typeface="+mj-lt"/>
              <a:buAutoNum type="arabicPeriod"/>
            </a:pPr>
            <a:r>
              <a:rPr lang="en-US" dirty="0"/>
              <a:t>I have referred patients to a Whole Health service or approach (e.g., Whole Health coaching, Whole Health well-being classes, Complimentary Integrative Health or alternative medicine services)</a:t>
            </a:r>
          </a:p>
          <a:p>
            <a:pPr marL="514350" indent="-514350">
              <a:buFont typeface="+mj-lt"/>
              <a:buAutoNum type="arabicPeriod"/>
            </a:pPr>
            <a:r>
              <a:rPr lang="en-US" dirty="0"/>
              <a:t>I have participated in planning for implementation of Whole Health approaches </a:t>
            </a:r>
          </a:p>
          <a:p>
            <a:endParaRPr lang="en-US" dirty="0"/>
          </a:p>
        </p:txBody>
      </p:sp>
    </p:spTree>
    <p:extLst>
      <p:ext uri="{BB962C8B-B14F-4D97-AF65-F5344CB8AC3E}">
        <p14:creationId xmlns:p14="http://schemas.microsoft.com/office/powerpoint/2010/main" val="39276552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1F7C2F5-9B83-41FB-87CF-3C07BF8B84FC}"/>
              </a:ext>
            </a:extLst>
          </p:cNvPr>
          <p:cNvPicPr>
            <a:picLocks noChangeAspect="1"/>
          </p:cNvPicPr>
          <p:nvPr/>
        </p:nvPicPr>
        <p:blipFill rotWithShape="1">
          <a:blip r:embed="rId2">
            <a:extLst>
              <a:ext uri="{28A0092B-C50C-407E-A947-70E740481C1C}">
                <a14:useLocalDpi xmlns:a14="http://schemas.microsoft.com/office/drawing/2010/main" val="0"/>
              </a:ext>
            </a:extLst>
          </a:blip>
          <a:srcRect t="18818" r="1" b="16860"/>
          <a:stretch/>
        </p:blipFill>
        <p:spPr>
          <a:xfrm>
            <a:off x="1034143" y="601606"/>
            <a:ext cx="10123714" cy="3575539"/>
          </a:xfrm>
          <a:prstGeom prst="rect">
            <a:avLst/>
          </a:prstGeom>
        </p:spPr>
      </p:pic>
    </p:spTree>
    <p:extLst>
      <p:ext uri="{BB962C8B-B14F-4D97-AF65-F5344CB8AC3E}">
        <p14:creationId xmlns:p14="http://schemas.microsoft.com/office/powerpoint/2010/main" val="1892556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77701" y="1479036"/>
            <a:ext cx="8910918" cy="3899928"/>
          </a:xfrm>
        </p:spPr>
        <p:txBody>
          <a:bodyPr>
            <a:normAutofit fontScale="90000"/>
          </a:bodyPr>
          <a:lstStyle/>
          <a:p>
            <a:r>
              <a:rPr lang="en-US" dirty="0"/>
              <a:t>Measures and Measurement</a:t>
            </a:r>
            <a:br>
              <a:rPr lang="en-US" dirty="0"/>
            </a:br>
            <a:r>
              <a:rPr lang="en-US" sz="3600" b="1" dirty="0">
                <a:latin typeface="+mn-lt"/>
              </a:rPr>
              <a:t>Martin P. Charns, MBA, DBA</a:t>
            </a:r>
            <a:br>
              <a:rPr lang="en-US" sz="3600" dirty="0">
                <a:latin typeface="+mn-lt"/>
              </a:rPr>
            </a:br>
            <a:br>
              <a:rPr lang="en-US" sz="3600" dirty="0">
                <a:latin typeface="+mn-lt"/>
              </a:rPr>
            </a:br>
            <a:r>
              <a:rPr lang="en-US" sz="3600" dirty="0">
                <a:latin typeface="+mn-lt"/>
              </a:rPr>
              <a:t>Professor of Health Policy &amp; Management</a:t>
            </a:r>
            <a:br>
              <a:rPr lang="en-US" sz="3600" dirty="0">
                <a:latin typeface="+mn-lt"/>
              </a:rPr>
            </a:br>
            <a:r>
              <a:rPr lang="en-US" sz="3600" dirty="0">
                <a:latin typeface="+mn-lt"/>
              </a:rPr>
              <a:t>Boston University School of Public Health</a:t>
            </a:r>
            <a:br>
              <a:rPr lang="en-US" sz="3600" dirty="0">
                <a:latin typeface="+mn-lt"/>
              </a:rPr>
            </a:br>
            <a:br>
              <a:rPr lang="en-US" sz="3600" dirty="0">
                <a:latin typeface="+mn-lt"/>
              </a:rPr>
            </a:br>
            <a:r>
              <a:rPr lang="en-US" sz="3600" dirty="0">
                <a:latin typeface="+mn-lt"/>
              </a:rPr>
              <a:t>Director Emeritus</a:t>
            </a:r>
            <a:br>
              <a:rPr lang="en-US" sz="3600" dirty="0">
                <a:latin typeface="+mn-lt"/>
              </a:rPr>
            </a:br>
            <a:r>
              <a:rPr lang="en-US" sz="3600" dirty="0">
                <a:latin typeface="+mn-lt"/>
              </a:rPr>
              <a:t>Center for Healthcare Organization and Implementation Research</a:t>
            </a:r>
            <a:br>
              <a:rPr lang="en-US" sz="3600" dirty="0">
                <a:latin typeface="+mn-lt"/>
              </a:rPr>
            </a:br>
            <a:r>
              <a:rPr lang="en-US" sz="3600" dirty="0">
                <a:latin typeface="+mn-lt"/>
              </a:rPr>
              <a:t>Department of Veterans Affairs</a:t>
            </a:r>
            <a:endParaRPr lang="en-US" sz="5300" dirty="0">
              <a:latin typeface="+mn-lt"/>
            </a:endParaRPr>
          </a:p>
        </p:txBody>
      </p:sp>
    </p:spTree>
    <p:extLst>
      <p:ext uri="{BB962C8B-B14F-4D97-AF65-F5344CB8AC3E}">
        <p14:creationId xmlns:p14="http://schemas.microsoft.com/office/powerpoint/2010/main" val="2413474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Where I’m Coming From</a:t>
            </a:r>
          </a:p>
        </p:txBody>
      </p:sp>
      <p:sp>
        <p:nvSpPr>
          <p:cNvPr id="3" name="Content Placeholder 2"/>
          <p:cNvSpPr>
            <a:spLocks noGrp="1"/>
          </p:cNvSpPr>
          <p:nvPr>
            <p:ph idx="1"/>
          </p:nvPr>
        </p:nvSpPr>
        <p:spPr/>
        <p:txBody>
          <a:bodyPr/>
          <a:lstStyle/>
          <a:p>
            <a:r>
              <a:rPr lang="en-US" dirty="0"/>
              <a:t>Most of my work has focused on the effects of organizational factors on quality of care (quality in terms of IoM 6 aims)</a:t>
            </a:r>
          </a:p>
          <a:p>
            <a:r>
              <a:rPr lang="en-US" dirty="0"/>
              <a:t>Changing organizations to improve quality at both the macro-level (e.g., changing the national organization of the VHA or changing the culture of a private-sector hospital) and the </a:t>
            </a:r>
            <a:r>
              <a:rPr lang="en-US" dirty="0" err="1"/>
              <a:t>meso</a:t>
            </a:r>
            <a:r>
              <a:rPr lang="en-US" dirty="0"/>
              <a:t>-level (e.g., improving teamwork in a clinic or department)</a:t>
            </a:r>
          </a:p>
          <a:p>
            <a:r>
              <a:rPr lang="en-US" dirty="0"/>
              <a:t>Often, I’m a member of a team, bringing the perspective of organizational context to implement an EBP</a:t>
            </a:r>
          </a:p>
          <a:p>
            <a:r>
              <a:rPr lang="en-US" dirty="0"/>
              <a:t>What you get from me is an organizational perspective</a:t>
            </a:r>
          </a:p>
        </p:txBody>
      </p:sp>
    </p:spTree>
    <p:extLst>
      <p:ext uri="{BB962C8B-B14F-4D97-AF65-F5344CB8AC3E}">
        <p14:creationId xmlns:p14="http://schemas.microsoft.com/office/powerpoint/2010/main" val="3616420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Today’s Session</a:t>
            </a:r>
          </a:p>
        </p:txBody>
      </p:sp>
      <p:sp>
        <p:nvSpPr>
          <p:cNvPr id="3" name="Content Placeholder 2"/>
          <p:cNvSpPr>
            <a:spLocks noGrp="1"/>
          </p:cNvSpPr>
          <p:nvPr>
            <p:ph idx="1"/>
          </p:nvPr>
        </p:nvSpPr>
        <p:spPr/>
        <p:txBody>
          <a:bodyPr/>
          <a:lstStyle/>
          <a:p>
            <a:r>
              <a:rPr lang="en-US" dirty="0"/>
              <a:t>Use of a multi-level model that addresses both implementation and organizational change (Azevedo et al., 2020)</a:t>
            </a:r>
          </a:p>
          <a:p>
            <a:pPr lvl="1"/>
            <a:r>
              <a:rPr lang="en-US" dirty="0"/>
              <a:t>We will focus on staff engagement (SL), leadership (ML), interdepartmental integration (SL)</a:t>
            </a:r>
          </a:p>
          <a:p>
            <a:pPr lvl="1"/>
            <a:r>
              <a:rPr lang="en-US" dirty="0"/>
              <a:t>Examples of specific measures of aspects of the model</a:t>
            </a:r>
          </a:p>
          <a:p>
            <a:pPr lvl="1"/>
            <a:r>
              <a:rPr lang="en-US" dirty="0"/>
              <a:t>Think about using the model for implementation of innovative practice and changing organization to be more capable of implementing innovative practices</a:t>
            </a:r>
          </a:p>
          <a:p>
            <a:r>
              <a:rPr lang="en-US" dirty="0"/>
              <a:t>Measurement in evaluation of Whole Health Implementation in VA</a:t>
            </a:r>
          </a:p>
          <a:p>
            <a:endParaRPr lang="en-US" dirty="0"/>
          </a:p>
          <a:p>
            <a:endParaRPr lang="en-US" dirty="0"/>
          </a:p>
        </p:txBody>
      </p:sp>
    </p:spTree>
    <p:extLst>
      <p:ext uri="{BB962C8B-B14F-4D97-AF65-F5344CB8AC3E}">
        <p14:creationId xmlns:p14="http://schemas.microsoft.com/office/powerpoint/2010/main" val="3888900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Rectangle 156">
            <a:extLst>
              <a:ext uri="{FF2B5EF4-FFF2-40B4-BE49-F238E27FC236}">
                <a16:creationId xmlns:a16="http://schemas.microsoft.com/office/drawing/2014/main" id="{74217C31-FC04-4C58-8516-FF8F1387FCC1}"/>
              </a:ext>
            </a:extLst>
          </p:cNvPr>
          <p:cNvSpPr/>
          <p:nvPr/>
        </p:nvSpPr>
        <p:spPr>
          <a:xfrm>
            <a:off x="2697856" y="88210"/>
            <a:ext cx="7915419" cy="6670843"/>
          </a:xfrm>
          <a:prstGeom prst="rect">
            <a:avLst/>
          </a:prstGeom>
          <a:noFill/>
          <a:ln w="349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7109BD42-3AF7-4D19-BD29-41013D8892ED}"/>
              </a:ext>
            </a:extLst>
          </p:cNvPr>
          <p:cNvSpPr txBox="1"/>
          <p:nvPr/>
        </p:nvSpPr>
        <p:spPr>
          <a:xfrm>
            <a:off x="4990671" y="77694"/>
            <a:ext cx="3313357" cy="369332"/>
          </a:xfrm>
          <a:prstGeom prst="rect">
            <a:avLst/>
          </a:prstGeom>
          <a:noFill/>
        </p:spPr>
        <p:txBody>
          <a:bodyPr wrap="square" rtlCol="0">
            <a:spAutoFit/>
          </a:bodyPr>
          <a:lstStyle/>
          <a:p>
            <a:pPr algn="ctr"/>
            <a:r>
              <a:rPr lang="en-US" b="1" dirty="0"/>
              <a:t>VA Lean Multilevel Intervention</a:t>
            </a:r>
          </a:p>
        </p:txBody>
      </p:sp>
      <p:sp>
        <p:nvSpPr>
          <p:cNvPr id="73" name="Rectangle 72"/>
          <p:cNvSpPr/>
          <p:nvPr/>
        </p:nvSpPr>
        <p:spPr>
          <a:xfrm>
            <a:off x="6268665" y="884194"/>
            <a:ext cx="960599" cy="74662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Alignment Across the Organization</a:t>
            </a:r>
          </a:p>
        </p:txBody>
      </p:sp>
      <p:cxnSp>
        <p:nvCxnSpPr>
          <p:cNvPr id="84" name="Straight Arrow Connector 83"/>
          <p:cNvCxnSpPr>
            <a:cxnSpLocks/>
            <a:stCxn id="65" idx="3"/>
            <a:endCxn id="71" idx="1"/>
          </p:cNvCxnSpPr>
          <p:nvPr/>
        </p:nvCxnSpPr>
        <p:spPr>
          <a:xfrm>
            <a:off x="4746852" y="3553335"/>
            <a:ext cx="1523048" cy="8579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2" name="Straight Arrow Connector 91"/>
          <p:cNvCxnSpPr>
            <a:stCxn id="72" idx="0"/>
          </p:cNvCxnSpPr>
          <p:nvPr/>
        </p:nvCxnSpPr>
        <p:spPr>
          <a:xfrm flipH="1" flipV="1">
            <a:off x="6742500" y="4755208"/>
            <a:ext cx="6464" cy="3785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a:cxnSpLocks/>
          </p:cNvCxnSpPr>
          <p:nvPr/>
        </p:nvCxnSpPr>
        <p:spPr>
          <a:xfrm>
            <a:off x="8996359" y="3960826"/>
            <a:ext cx="1" cy="46039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6" name="Straight Arrow Connector 95"/>
          <p:cNvCxnSpPr>
            <a:cxnSpLocks/>
            <a:stCxn id="58" idx="2"/>
            <a:endCxn id="64" idx="0"/>
          </p:cNvCxnSpPr>
          <p:nvPr/>
        </p:nvCxnSpPr>
        <p:spPr>
          <a:xfrm flipH="1">
            <a:off x="8996361" y="2751362"/>
            <a:ext cx="6686" cy="4484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a:cxnSpLocks/>
            <a:stCxn id="59" idx="2"/>
            <a:endCxn id="65" idx="0"/>
          </p:cNvCxnSpPr>
          <p:nvPr/>
        </p:nvCxnSpPr>
        <p:spPr>
          <a:xfrm>
            <a:off x="4260992" y="2759721"/>
            <a:ext cx="5561" cy="4203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a:cxnSpLocks/>
            <a:stCxn id="66" idx="0"/>
            <a:endCxn id="65" idx="2"/>
          </p:cNvCxnSpPr>
          <p:nvPr/>
        </p:nvCxnSpPr>
        <p:spPr>
          <a:xfrm flipV="1">
            <a:off x="4266552" y="3926645"/>
            <a:ext cx="1" cy="4850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a:cxnSpLocks/>
            <a:stCxn id="66" idx="3"/>
          </p:cNvCxnSpPr>
          <p:nvPr/>
        </p:nvCxnSpPr>
        <p:spPr>
          <a:xfrm flipV="1">
            <a:off x="4746851" y="4643580"/>
            <a:ext cx="1516011" cy="1414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a:cxnSpLocks/>
            <a:stCxn id="62" idx="1"/>
          </p:cNvCxnSpPr>
          <p:nvPr/>
        </p:nvCxnSpPr>
        <p:spPr>
          <a:xfrm flipH="1" flipV="1">
            <a:off x="7203341" y="4735261"/>
            <a:ext cx="1286440" cy="11778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7" name="Straight Arrow Connector 106"/>
          <p:cNvCxnSpPr>
            <a:cxnSpLocks/>
            <a:stCxn id="71" idx="3"/>
            <a:endCxn id="63" idx="1"/>
          </p:cNvCxnSpPr>
          <p:nvPr/>
        </p:nvCxnSpPr>
        <p:spPr>
          <a:xfrm>
            <a:off x="7230499" y="4411292"/>
            <a:ext cx="1261017" cy="4019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2" name="Straight Arrow Connector 111"/>
          <p:cNvCxnSpPr>
            <a:cxnSpLocks/>
            <a:stCxn id="70" idx="3"/>
          </p:cNvCxnSpPr>
          <p:nvPr/>
        </p:nvCxnSpPr>
        <p:spPr>
          <a:xfrm>
            <a:off x="7226789" y="3277027"/>
            <a:ext cx="1275328" cy="1683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5" name="Straight Arrow Connector 114"/>
          <p:cNvCxnSpPr>
            <a:cxnSpLocks/>
            <a:endCxn id="58" idx="1"/>
          </p:cNvCxnSpPr>
          <p:nvPr/>
        </p:nvCxnSpPr>
        <p:spPr>
          <a:xfrm>
            <a:off x="7201065" y="1191275"/>
            <a:ext cx="1321682" cy="11867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 name="Straight Arrow Connector 3">
            <a:extLst>
              <a:ext uri="{FF2B5EF4-FFF2-40B4-BE49-F238E27FC236}">
                <a16:creationId xmlns:a16="http://schemas.microsoft.com/office/drawing/2014/main" id="{37DAB3ED-DB6E-47E7-91FA-5B34CCE991E9}"/>
              </a:ext>
            </a:extLst>
          </p:cNvPr>
          <p:cNvCxnSpPr>
            <a:cxnSpLocks/>
            <a:stCxn id="67" idx="3"/>
          </p:cNvCxnSpPr>
          <p:nvPr/>
        </p:nvCxnSpPr>
        <p:spPr>
          <a:xfrm flipV="1">
            <a:off x="4729316" y="4735260"/>
            <a:ext cx="1583904" cy="117786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872B9957-4C7D-487E-8969-FF20342D9075}"/>
              </a:ext>
            </a:extLst>
          </p:cNvPr>
          <p:cNvCxnSpPr>
            <a:cxnSpLocks/>
          </p:cNvCxnSpPr>
          <p:nvPr/>
        </p:nvCxnSpPr>
        <p:spPr>
          <a:xfrm flipV="1">
            <a:off x="4751941" y="1059066"/>
            <a:ext cx="1503776" cy="10803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A40F0D03-507F-4C87-970B-F3CC4F7B6CEE}"/>
              </a:ext>
            </a:extLst>
          </p:cNvPr>
          <p:cNvCxnSpPr>
            <a:cxnSpLocks/>
            <a:stCxn id="59" idx="3"/>
          </p:cNvCxnSpPr>
          <p:nvPr/>
        </p:nvCxnSpPr>
        <p:spPr>
          <a:xfrm flipV="1">
            <a:off x="4741291" y="2038945"/>
            <a:ext cx="1514426" cy="3474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583E0C2B-B1EF-48B7-AB3D-961A9831D9F4}"/>
              </a:ext>
            </a:extLst>
          </p:cNvPr>
          <p:cNvCxnSpPr>
            <a:cxnSpLocks/>
          </p:cNvCxnSpPr>
          <p:nvPr/>
        </p:nvCxnSpPr>
        <p:spPr>
          <a:xfrm>
            <a:off x="4583689" y="2751362"/>
            <a:ext cx="1913831" cy="13005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EFE09890-9DD1-420A-89B8-F2960FBC4A58}"/>
              </a:ext>
            </a:extLst>
          </p:cNvPr>
          <p:cNvCxnSpPr>
            <a:cxnSpLocks/>
          </p:cNvCxnSpPr>
          <p:nvPr/>
        </p:nvCxnSpPr>
        <p:spPr>
          <a:xfrm>
            <a:off x="3295104" y="2385160"/>
            <a:ext cx="22425" cy="3393796"/>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379E761C-0BCC-4BC7-9E83-0181BF4B63CD}"/>
              </a:ext>
            </a:extLst>
          </p:cNvPr>
          <p:cNvCxnSpPr>
            <a:cxnSpLocks/>
            <a:endCxn id="59" idx="1"/>
          </p:cNvCxnSpPr>
          <p:nvPr/>
        </p:nvCxnSpPr>
        <p:spPr>
          <a:xfrm>
            <a:off x="3317528" y="2385160"/>
            <a:ext cx="463164" cy="1251"/>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6359D7DE-4F81-4FD4-BD12-21920214CBBA}"/>
              </a:ext>
            </a:extLst>
          </p:cNvPr>
          <p:cNvCxnSpPr>
            <a:cxnSpLocks/>
          </p:cNvCxnSpPr>
          <p:nvPr/>
        </p:nvCxnSpPr>
        <p:spPr>
          <a:xfrm>
            <a:off x="3318204" y="5778956"/>
            <a:ext cx="46248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E1C59D4E-28E8-45B7-B46B-2F31E06C16DB}"/>
              </a:ext>
            </a:extLst>
          </p:cNvPr>
          <p:cNvCxnSpPr>
            <a:cxnSpLocks/>
          </p:cNvCxnSpPr>
          <p:nvPr/>
        </p:nvCxnSpPr>
        <p:spPr>
          <a:xfrm flipV="1">
            <a:off x="7201065" y="3732174"/>
            <a:ext cx="1288716" cy="43234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a:cxnSpLocks/>
          </p:cNvCxnSpPr>
          <p:nvPr/>
        </p:nvCxnSpPr>
        <p:spPr>
          <a:xfrm>
            <a:off x="7203340" y="3625917"/>
            <a:ext cx="1286441" cy="10132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7C787D0C-829E-4A5C-AE1A-6B3B07C51454}"/>
              </a:ext>
            </a:extLst>
          </p:cNvPr>
          <p:cNvCxnSpPr>
            <a:cxnSpLocks/>
          </p:cNvCxnSpPr>
          <p:nvPr/>
        </p:nvCxnSpPr>
        <p:spPr>
          <a:xfrm>
            <a:off x="5950223" y="3987483"/>
            <a:ext cx="332635" cy="2035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a:cxnSpLocks/>
          </p:cNvCxnSpPr>
          <p:nvPr/>
        </p:nvCxnSpPr>
        <p:spPr>
          <a:xfrm>
            <a:off x="7239036" y="1513256"/>
            <a:ext cx="1408911" cy="16720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Straight Connector 5"/>
          <p:cNvCxnSpPr>
            <a:cxnSpLocks/>
          </p:cNvCxnSpPr>
          <p:nvPr/>
        </p:nvCxnSpPr>
        <p:spPr>
          <a:xfrm flipV="1">
            <a:off x="4336427" y="741832"/>
            <a:ext cx="16795" cy="126291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a:cxnSpLocks/>
          </p:cNvCxnSpPr>
          <p:nvPr/>
        </p:nvCxnSpPr>
        <p:spPr>
          <a:xfrm flipV="1">
            <a:off x="4336887" y="711595"/>
            <a:ext cx="5488790" cy="31253"/>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a:cxnSpLocks/>
          </p:cNvCxnSpPr>
          <p:nvPr/>
        </p:nvCxnSpPr>
        <p:spPr>
          <a:xfrm flipV="1">
            <a:off x="9817280" y="711595"/>
            <a:ext cx="0" cy="2672558"/>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cxnSpLocks/>
          </p:cNvCxnSpPr>
          <p:nvPr/>
        </p:nvCxnSpPr>
        <p:spPr>
          <a:xfrm flipH="1">
            <a:off x="9450381" y="3375435"/>
            <a:ext cx="36689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cxnSpLocks/>
          </p:cNvCxnSpPr>
          <p:nvPr/>
        </p:nvCxnSpPr>
        <p:spPr>
          <a:xfrm flipH="1" flipV="1">
            <a:off x="4741294" y="2543775"/>
            <a:ext cx="1525859" cy="523559"/>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a:cxnSpLocks/>
          </p:cNvCxnSpPr>
          <p:nvPr/>
        </p:nvCxnSpPr>
        <p:spPr>
          <a:xfrm>
            <a:off x="9483346" y="3625917"/>
            <a:ext cx="33393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9817280" y="3616934"/>
            <a:ext cx="0" cy="2162022"/>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cxnSpLocks/>
          </p:cNvCxnSpPr>
          <p:nvPr/>
        </p:nvCxnSpPr>
        <p:spPr>
          <a:xfrm flipH="1">
            <a:off x="9437702" y="5778956"/>
            <a:ext cx="36690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cxnSpLocks/>
            <a:stCxn id="56" idx="3"/>
          </p:cNvCxnSpPr>
          <p:nvPr/>
        </p:nvCxnSpPr>
        <p:spPr>
          <a:xfrm>
            <a:off x="7220987" y="2227371"/>
            <a:ext cx="1290737" cy="1089685"/>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cxnSpLocks/>
          </p:cNvCxnSpPr>
          <p:nvPr/>
        </p:nvCxnSpPr>
        <p:spPr>
          <a:xfrm>
            <a:off x="4729316" y="6258963"/>
            <a:ext cx="3760464"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56" name="Rectangle 55">
            <a:extLst>
              <a:ext uri="{FF2B5EF4-FFF2-40B4-BE49-F238E27FC236}">
                <a16:creationId xmlns:a16="http://schemas.microsoft.com/office/drawing/2014/main" id="{29279E15-15AB-4254-AC69-25AED2F204D5}"/>
              </a:ext>
            </a:extLst>
          </p:cNvPr>
          <p:cNvSpPr/>
          <p:nvPr/>
        </p:nvSpPr>
        <p:spPr>
          <a:xfrm>
            <a:off x="6260388" y="1854061"/>
            <a:ext cx="960599" cy="74662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Integration across Internal Boundaries</a:t>
            </a:r>
          </a:p>
        </p:txBody>
      </p:sp>
      <p:sp>
        <p:nvSpPr>
          <p:cNvPr id="58" name="Rectangle 57">
            <a:extLst>
              <a:ext uri="{FF2B5EF4-FFF2-40B4-BE49-F238E27FC236}">
                <a16:creationId xmlns:a16="http://schemas.microsoft.com/office/drawing/2014/main" id="{25A5EB06-737F-47BE-8B2E-CB3863683459}"/>
              </a:ext>
            </a:extLst>
          </p:cNvPr>
          <p:cNvSpPr/>
          <p:nvPr/>
        </p:nvSpPr>
        <p:spPr>
          <a:xfrm>
            <a:off x="8522747" y="2004742"/>
            <a:ext cx="960599" cy="74662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Informed Decision Making</a:t>
            </a:r>
          </a:p>
        </p:txBody>
      </p:sp>
      <p:sp>
        <p:nvSpPr>
          <p:cNvPr id="59" name="Rectangle 58">
            <a:extLst>
              <a:ext uri="{FF2B5EF4-FFF2-40B4-BE49-F238E27FC236}">
                <a16:creationId xmlns:a16="http://schemas.microsoft.com/office/drawing/2014/main" id="{4A1FDBEB-A35B-452C-B458-84045D39FC75}"/>
              </a:ext>
            </a:extLst>
          </p:cNvPr>
          <p:cNvSpPr/>
          <p:nvPr/>
        </p:nvSpPr>
        <p:spPr>
          <a:xfrm>
            <a:off x="3780692" y="2013101"/>
            <a:ext cx="960599" cy="74662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Leadership Commitment to Quality</a:t>
            </a:r>
          </a:p>
        </p:txBody>
      </p:sp>
      <p:sp>
        <p:nvSpPr>
          <p:cNvPr id="62" name="Rectangle 61">
            <a:extLst>
              <a:ext uri="{FF2B5EF4-FFF2-40B4-BE49-F238E27FC236}">
                <a16:creationId xmlns:a16="http://schemas.microsoft.com/office/drawing/2014/main" id="{5E1549C3-0C0C-47E9-8D5F-63F32020E172}"/>
              </a:ext>
            </a:extLst>
          </p:cNvPr>
          <p:cNvSpPr/>
          <p:nvPr/>
        </p:nvSpPr>
        <p:spPr>
          <a:xfrm>
            <a:off x="8489781" y="5539811"/>
            <a:ext cx="960599" cy="74662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Communication</a:t>
            </a:r>
          </a:p>
        </p:txBody>
      </p:sp>
      <p:sp>
        <p:nvSpPr>
          <p:cNvPr id="63" name="Rectangle 62">
            <a:extLst>
              <a:ext uri="{FF2B5EF4-FFF2-40B4-BE49-F238E27FC236}">
                <a16:creationId xmlns:a16="http://schemas.microsoft.com/office/drawing/2014/main" id="{487E4E09-F87D-4C97-B24F-BE7EACB8ACF0}"/>
              </a:ext>
            </a:extLst>
          </p:cNvPr>
          <p:cNvSpPr/>
          <p:nvPr/>
        </p:nvSpPr>
        <p:spPr>
          <a:xfrm>
            <a:off x="8491516" y="4439898"/>
            <a:ext cx="960599" cy="74662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Capability Development</a:t>
            </a:r>
          </a:p>
        </p:txBody>
      </p:sp>
      <p:sp>
        <p:nvSpPr>
          <p:cNvPr id="64" name="Rectangle 63">
            <a:extLst>
              <a:ext uri="{FF2B5EF4-FFF2-40B4-BE49-F238E27FC236}">
                <a16:creationId xmlns:a16="http://schemas.microsoft.com/office/drawing/2014/main" id="{08E01E6D-FEFA-4C4F-BCA9-7BCD69ACE224}"/>
              </a:ext>
            </a:extLst>
          </p:cNvPr>
          <p:cNvSpPr/>
          <p:nvPr/>
        </p:nvSpPr>
        <p:spPr>
          <a:xfrm>
            <a:off x="8516061" y="3199847"/>
            <a:ext cx="960599" cy="74662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Improvement Initiatives</a:t>
            </a:r>
          </a:p>
        </p:txBody>
      </p:sp>
      <p:sp>
        <p:nvSpPr>
          <p:cNvPr id="65" name="Rectangle 64">
            <a:extLst>
              <a:ext uri="{FF2B5EF4-FFF2-40B4-BE49-F238E27FC236}">
                <a16:creationId xmlns:a16="http://schemas.microsoft.com/office/drawing/2014/main" id="{7753D58C-744C-40C1-9D88-22935D2CD91C}"/>
              </a:ext>
            </a:extLst>
          </p:cNvPr>
          <p:cNvSpPr/>
          <p:nvPr/>
        </p:nvSpPr>
        <p:spPr>
          <a:xfrm>
            <a:off x="3786253" y="3180025"/>
            <a:ext cx="960599" cy="74662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Impetus to Transform</a:t>
            </a:r>
          </a:p>
        </p:txBody>
      </p:sp>
      <p:sp>
        <p:nvSpPr>
          <p:cNvPr id="66" name="Rectangle 65">
            <a:extLst>
              <a:ext uri="{FF2B5EF4-FFF2-40B4-BE49-F238E27FC236}">
                <a16:creationId xmlns:a16="http://schemas.microsoft.com/office/drawing/2014/main" id="{8FAC4E2D-8DC7-439E-A919-79CE0E748A2D}"/>
              </a:ext>
            </a:extLst>
          </p:cNvPr>
          <p:cNvSpPr/>
          <p:nvPr/>
        </p:nvSpPr>
        <p:spPr>
          <a:xfrm>
            <a:off x="3786252" y="4411703"/>
            <a:ext cx="960599" cy="74662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Veteran Engagement</a:t>
            </a:r>
          </a:p>
        </p:txBody>
      </p:sp>
      <p:sp>
        <p:nvSpPr>
          <p:cNvPr id="67" name="Rectangle 66">
            <a:extLst>
              <a:ext uri="{FF2B5EF4-FFF2-40B4-BE49-F238E27FC236}">
                <a16:creationId xmlns:a16="http://schemas.microsoft.com/office/drawing/2014/main" id="{F74AB65C-4A3E-4C47-9AC7-E4AE8DE37A5F}"/>
              </a:ext>
            </a:extLst>
          </p:cNvPr>
          <p:cNvSpPr/>
          <p:nvPr/>
        </p:nvSpPr>
        <p:spPr>
          <a:xfrm>
            <a:off x="3768717" y="5539811"/>
            <a:ext cx="960599" cy="74662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Organization Culture</a:t>
            </a:r>
          </a:p>
        </p:txBody>
      </p:sp>
      <p:cxnSp>
        <p:nvCxnSpPr>
          <p:cNvPr id="108" name="Straight Connector 107">
            <a:extLst>
              <a:ext uri="{FF2B5EF4-FFF2-40B4-BE49-F238E27FC236}">
                <a16:creationId xmlns:a16="http://schemas.microsoft.com/office/drawing/2014/main" id="{66061E95-CD42-4ADD-A232-5000D9663298}"/>
              </a:ext>
            </a:extLst>
          </p:cNvPr>
          <p:cNvCxnSpPr>
            <a:cxnSpLocks/>
          </p:cNvCxnSpPr>
          <p:nvPr/>
        </p:nvCxnSpPr>
        <p:spPr>
          <a:xfrm>
            <a:off x="5958136" y="2419823"/>
            <a:ext cx="0" cy="1574543"/>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F4F1FF91-E647-4858-86F2-AB54FCDA8B77}"/>
              </a:ext>
            </a:extLst>
          </p:cNvPr>
          <p:cNvCxnSpPr>
            <a:cxnSpLocks/>
          </p:cNvCxnSpPr>
          <p:nvPr/>
        </p:nvCxnSpPr>
        <p:spPr>
          <a:xfrm>
            <a:off x="5958136" y="2418799"/>
            <a:ext cx="29758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4138448" y="634314"/>
            <a:ext cx="0" cy="1359521"/>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4138448" y="576649"/>
            <a:ext cx="5829336" cy="57665"/>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9967784" y="576649"/>
            <a:ext cx="0" cy="5432783"/>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flipH="1" flipV="1">
            <a:off x="9428828" y="6005242"/>
            <a:ext cx="538956" cy="41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a:extLst>
              <a:ext uri="{FF2B5EF4-FFF2-40B4-BE49-F238E27FC236}">
                <a16:creationId xmlns:a16="http://schemas.microsoft.com/office/drawing/2014/main" id="{440810D8-7AAE-40D4-9D05-37AA455B3BAF}"/>
              </a:ext>
            </a:extLst>
          </p:cNvPr>
          <p:cNvCxnSpPr>
            <a:cxnSpLocks/>
          </p:cNvCxnSpPr>
          <p:nvPr/>
        </p:nvCxnSpPr>
        <p:spPr>
          <a:xfrm flipH="1">
            <a:off x="7149955" y="2400053"/>
            <a:ext cx="1393266" cy="16407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0" name="Rectangle 69">
            <a:extLst>
              <a:ext uri="{FF2B5EF4-FFF2-40B4-BE49-F238E27FC236}">
                <a16:creationId xmlns:a16="http://schemas.microsoft.com/office/drawing/2014/main" id="{25A5EB06-737F-47BE-8B2E-CB3863683459}"/>
              </a:ext>
            </a:extLst>
          </p:cNvPr>
          <p:cNvSpPr/>
          <p:nvPr/>
        </p:nvSpPr>
        <p:spPr>
          <a:xfrm>
            <a:off x="6266190" y="2903717"/>
            <a:ext cx="960599" cy="74662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Use of Experts (Sensei)</a:t>
            </a:r>
          </a:p>
        </p:txBody>
      </p:sp>
      <p:sp>
        <p:nvSpPr>
          <p:cNvPr id="71" name="Rectangle 70">
            <a:extLst>
              <a:ext uri="{FF2B5EF4-FFF2-40B4-BE49-F238E27FC236}">
                <a16:creationId xmlns:a16="http://schemas.microsoft.com/office/drawing/2014/main" id="{25A5EB06-737F-47BE-8B2E-CB3863683459}"/>
              </a:ext>
            </a:extLst>
          </p:cNvPr>
          <p:cNvSpPr/>
          <p:nvPr/>
        </p:nvSpPr>
        <p:spPr>
          <a:xfrm>
            <a:off x="6269900" y="4037982"/>
            <a:ext cx="960599" cy="74662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Staff </a:t>
            </a:r>
            <a:r>
              <a:rPr lang="en-US" sz="1100" dirty="0">
                <a:solidFill>
                  <a:schemeClr val="bg1"/>
                </a:solidFill>
              </a:rPr>
              <a:t>Engagement</a:t>
            </a:r>
          </a:p>
        </p:txBody>
      </p:sp>
      <p:sp>
        <p:nvSpPr>
          <p:cNvPr id="72" name="Rectangle 71">
            <a:extLst>
              <a:ext uri="{FF2B5EF4-FFF2-40B4-BE49-F238E27FC236}">
                <a16:creationId xmlns:a16="http://schemas.microsoft.com/office/drawing/2014/main" id="{25A5EB06-737F-47BE-8B2E-CB3863683459}"/>
              </a:ext>
            </a:extLst>
          </p:cNvPr>
          <p:cNvSpPr/>
          <p:nvPr/>
        </p:nvSpPr>
        <p:spPr>
          <a:xfrm>
            <a:off x="6268664" y="5133775"/>
            <a:ext cx="960599" cy="74662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Staffing</a:t>
            </a:r>
          </a:p>
        </p:txBody>
      </p:sp>
      <p:sp>
        <p:nvSpPr>
          <p:cNvPr id="42" name="Rectangle 41"/>
          <p:cNvSpPr/>
          <p:nvPr/>
        </p:nvSpPr>
        <p:spPr>
          <a:xfrm>
            <a:off x="874950" y="3553335"/>
            <a:ext cx="1486716" cy="177645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p:cNvSpPr txBox="1"/>
          <p:nvPr/>
        </p:nvSpPr>
        <p:spPr>
          <a:xfrm>
            <a:off x="876434" y="3634119"/>
            <a:ext cx="1452347" cy="369332"/>
          </a:xfrm>
          <a:prstGeom prst="rect">
            <a:avLst/>
          </a:prstGeom>
          <a:solidFill>
            <a:srgbClr val="7030A0"/>
          </a:solidFill>
        </p:spPr>
        <p:txBody>
          <a:bodyPr wrap="square" rtlCol="0">
            <a:spAutoFit/>
          </a:bodyPr>
          <a:lstStyle/>
          <a:p>
            <a:r>
              <a:rPr lang="en-US" dirty="0">
                <a:solidFill>
                  <a:schemeClr val="bg1"/>
                </a:solidFill>
              </a:rPr>
              <a:t>Organization</a:t>
            </a:r>
          </a:p>
        </p:txBody>
      </p:sp>
      <p:sp>
        <p:nvSpPr>
          <p:cNvPr id="45" name="TextBox 44"/>
          <p:cNvSpPr txBox="1"/>
          <p:nvPr/>
        </p:nvSpPr>
        <p:spPr>
          <a:xfrm>
            <a:off x="862573" y="4051888"/>
            <a:ext cx="1466208" cy="369332"/>
          </a:xfrm>
          <a:prstGeom prst="rect">
            <a:avLst/>
          </a:prstGeom>
          <a:solidFill>
            <a:srgbClr val="00B050"/>
          </a:solidFill>
        </p:spPr>
        <p:txBody>
          <a:bodyPr wrap="square" rtlCol="0">
            <a:spAutoFit/>
          </a:bodyPr>
          <a:lstStyle/>
          <a:p>
            <a:r>
              <a:rPr lang="en-US" dirty="0">
                <a:solidFill>
                  <a:schemeClr val="bg1"/>
                </a:solidFill>
              </a:rPr>
              <a:t>Service/VS</a:t>
            </a:r>
          </a:p>
        </p:txBody>
      </p:sp>
      <p:sp>
        <p:nvSpPr>
          <p:cNvPr id="81" name="TextBox 80"/>
          <p:cNvSpPr txBox="1"/>
          <p:nvPr/>
        </p:nvSpPr>
        <p:spPr>
          <a:xfrm>
            <a:off x="877140" y="4485337"/>
            <a:ext cx="1437074" cy="369332"/>
          </a:xfrm>
          <a:prstGeom prst="rect">
            <a:avLst/>
          </a:prstGeom>
          <a:solidFill>
            <a:srgbClr val="00B0F0"/>
          </a:solidFill>
        </p:spPr>
        <p:txBody>
          <a:bodyPr wrap="square" rtlCol="0">
            <a:spAutoFit/>
          </a:bodyPr>
          <a:lstStyle/>
          <a:p>
            <a:r>
              <a:rPr lang="en-US" dirty="0">
                <a:solidFill>
                  <a:schemeClr val="bg1"/>
                </a:solidFill>
              </a:rPr>
              <a:t>Individual</a:t>
            </a:r>
          </a:p>
        </p:txBody>
      </p:sp>
      <p:sp>
        <p:nvSpPr>
          <p:cNvPr id="82" name="TextBox 81"/>
          <p:cNvSpPr txBox="1"/>
          <p:nvPr/>
        </p:nvSpPr>
        <p:spPr>
          <a:xfrm>
            <a:off x="891707" y="4944318"/>
            <a:ext cx="1437074" cy="369332"/>
          </a:xfrm>
          <a:prstGeom prst="rect">
            <a:avLst/>
          </a:prstGeom>
          <a:solidFill>
            <a:srgbClr val="002060"/>
          </a:solidFill>
        </p:spPr>
        <p:txBody>
          <a:bodyPr wrap="square" rtlCol="0">
            <a:spAutoFit/>
          </a:bodyPr>
          <a:lstStyle/>
          <a:p>
            <a:r>
              <a:rPr lang="en-US" dirty="0">
                <a:solidFill>
                  <a:schemeClr val="bg1"/>
                </a:solidFill>
              </a:rPr>
              <a:t>Multi</a:t>
            </a:r>
          </a:p>
        </p:txBody>
      </p:sp>
    </p:spTree>
    <p:extLst>
      <p:ext uri="{BB962C8B-B14F-4D97-AF65-F5344CB8AC3E}">
        <p14:creationId xmlns:p14="http://schemas.microsoft.com/office/powerpoint/2010/main" val="20824916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Staff Engagement</a:t>
            </a:r>
          </a:p>
        </p:txBody>
      </p:sp>
      <p:sp>
        <p:nvSpPr>
          <p:cNvPr id="3" name="Content Placeholder 2"/>
          <p:cNvSpPr>
            <a:spLocks noGrp="1"/>
          </p:cNvSpPr>
          <p:nvPr>
            <p:ph idx="1"/>
          </p:nvPr>
        </p:nvSpPr>
        <p:spPr/>
        <p:txBody>
          <a:bodyPr>
            <a:normAutofit fontScale="92500" lnSpcReduction="20000"/>
          </a:bodyPr>
          <a:lstStyle/>
          <a:p>
            <a:r>
              <a:rPr lang="en-US" dirty="0"/>
              <a:t>Central to implementation success – you want staff to own the new practice and that requires their engagement</a:t>
            </a:r>
          </a:p>
          <a:p>
            <a:r>
              <a:rPr lang="en-US" dirty="0"/>
              <a:t>Multiple factors affect engagement</a:t>
            </a:r>
          </a:p>
          <a:p>
            <a:pPr lvl="1"/>
            <a:r>
              <a:rPr lang="en-US" dirty="0"/>
              <a:t>Individual factors (not depicted)</a:t>
            </a:r>
          </a:p>
          <a:p>
            <a:pPr lvl="1"/>
            <a:r>
              <a:rPr lang="en-US" dirty="0"/>
              <a:t>Leadership at multiple levels (ML)</a:t>
            </a:r>
          </a:p>
          <a:p>
            <a:pPr lvl="1"/>
            <a:r>
              <a:rPr lang="en-US" dirty="0"/>
              <a:t>Impetus to transform (SL – organization)</a:t>
            </a:r>
          </a:p>
          <a:p>
            <a:pPr lvl="1"/>
            <a:r>
              <a:rPr lang="en-US" dirty="0"/>
              <a:t>Veteran Engagement (SL – individual)</a:t>
            </a:r>
          </a:p>
          <a:p>
            <a:pPr lvl="1"/>
            <a:r>
              <a:rPr lang="en-US" dirty="0"/>
              <a:t>Organization Culture (SL – organization, ML when consider sub-cultures)</a:t>
            </a:r>
          </a:p>
          <a:p>
            <a:pPr lvl="1"/>
            <a:r>
              <a:rPr lang="en-US" dirty="0"/>
              <a:t>Staffing (SL – organization)</a:t>
            </a:r>
          </a:p>
          <a:p>
            <a:pPr lvl="1"/>
            <a:r>
              <a:rPr lang="en-US" dirty="0"/>
              <a:t>Communication (ML)</a:t>
            </a:r>
          </a:p>
          <a:p>
            <a:pPr lvl="1"/>
            <a:r>
              <a:rPr lang="en-US" dirty="0"/>
              <a:t>Participation in QI project or planning of implementation (SL – service/clinic)</a:t>
            </a:r>
          </a:p>
          <a:p>
            <a:pPr lvl="1"/>
            <a:r>
              <a:rPr lang="en-US" dirty="0"/>
              <a:t>Informed decision making (SL – organization)</a:t>
            </a:r>
          </a:p>
          <a:p>
            <a:pPr lvl="1"/>
            <a:r>
              <a:rPr lang="en-US" dirty="0"/>
              <a:t>Integration across internal boundaries (SL – organization)</a:t>
            </a:r>
          </a:p>
          <a:p>
            <a:pPr lvl="1"/>
            <a:endParaRPr lang="en-US" dirty="0"/>
          </a:p>
        </p:txBody>
      </p:sp>
    </p:spTree>
    <p:extLst>
      <p:ext uri="{BB962C8B-B14F-4D97-AF65-F5344CB8AC3E}">
        <p14:creationId xmlns:p14="http://schemas.microsoft.com/office/powerpoint/2010/main" val="19850725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Measures of Staff Engagement</a:t>
            </a:r>
          </a:p>
        </p:txBody>
      </p:sp>
      <p:sp>
        <p:nvSpPr>
          <p:cNvPr id="3" name="Content Placeholder 2"/>
          <p:cNvSpPr>
            <a:spLocks noGrp="1"/>
          </p:cNvSpPr>
          <p:nvPr>
            <p:ph idx="1"/>
          </p:nvPr>
        </p:nvSpPr>
        <p:spPr/>
        <p:txBody>
          <a:bodyPr/>
          <a:lstStyle/>
          <a:p>
            <a:r>
              <a:rPr lang="en-US" dirty="0"/>
              <a:t>Survey</a:t>
            </a:r>
          </a:p>
          <a:p>
            <a:pPr lvl="1"/>
            <a:r>
              <a:rPr lang="en-US" dirty="0"/>
              <a:t>Analysis at individual level </a:t>
            </a:r>
          </a:p>
          <a:p>
            <a:pPr lvl="2"/>
            <a:r>
              <a:rPr lang="en-US" dirty="0"/>
              <a:t>Also allows examination of associations between engagement and other individual-level factors</a:t>
            </a:r>
          </a:p>
          <a:p>
            <a:pPr lvl="1"/>
            <a:r>
              <a:rPr lang="en-US" dirty="0"/>
              <a:t>Hierarchical analysis to include individual responses nested within organization or part of organization </a:t>
            </a:r>
          </a:p>
          <a:p>
            <a:r>
              <a:rPr lang="en-US" dirty="0"/>
              <a:t>Interviews</a:t>
            </a:r>
          </a:p>
          <a:p>
            <a:r>
              <a:rPr lang="en-US" dirty="0"/>
              <a:t>Document analysis </a:t>
            </a:r>
          </a:p>
          <a:p>
            <a:pPr lvl="1"/>
            <a:r>
              <a:rPr lang="en-US" dirty="0"/>
              <a:t>Meeting attendance for project implementation (may not be available)</a:t>
            </a:r>
          </a:p>
          <a:p>
            <a:endParaRPr lang="en-US" dirty="0"/>
          </a:p>
        </p:txBody>
      </p:sp>
    </p:spTree>
    <p:extLst>
      <p:ext uri="{BB962C8B-B14F-4D97-AF65-F5344CB8AC3E}">
        <p14:creationId xmlns:p14="http://schemas.microsoft.com/office/powerpoint/2010/main" val="3516794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Leadership</a:t>
            </a:r>
          </a:p>
        </p:txBody>
      </p:sp>
      <p:sp>
        <p:nvSpPr>
          <p:cNvPr id="3" name="Content Placeholder 2"/>
          <p:cNvSpPr>
            <a:spLocks noGrp="1"/>
          </p:cNvSpPr>
          <p:nvPr>
            <p:ph idx="1"/>
          </p:nvPr>
        </p:nvSpPr>
        <p:spPr/>
        <p:txBody>
          <a:bodyPr/>
          <a:lstStyle/>
          <a:p>
            <a:r>
              <a:rPr lang="en-US" dirty="0"/>
              <a:t>Leadership recognized as important factor in organizational change and implementation models</a:t>
            </a:r>
          </a:p>
          <a:p>
            <a:r>
              <a:rPr lang="en-US" dirty="0"/>
              <a:t>Increasing recognition of importance of leadership at all levels (middle managers)</a:t>
            </a:r>
          </a:p>
          <a:p>
            <a:r>
              <a:rPr lang="en-US" dirty="0"/>
              <a:t>MM are not passive actors in implementation (Birkin, 2012; Engle, 2017)</a:t>
            </a:r>
          </a:p>
          <a:p>
            <a:r>
              <a:rPr lang="en-US" dirty="0"/>
              <a:t>What do leaders actually do to support implementation?</a:t>
            </a:r>
          </a:p>
          <a:p>
            <a:r>
              <a:rPr lang="en-US" dirty="0"/>
              <a:t>In model leadership affects almost every other construct; affects engagement both directly and indirectly</a:t>
            </a:r>
          </a:p>
        </p:txBody>
      </p:sp>
    </p:spTree>
    <p:extLst>
      <p:ext uri="{BB962C8B-B14F-4D97-AF65-F5344CB8AC3E}">
        <p14:creationId xmlns:p14="http://schemas.microsoft.com/office/powerpoint/2010/main" val="1624775670"/>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Custom 23">
      <a:dk1>
        <a:srgbClr val="99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S.Dworak-Peck School of SW_R1" id="{8B631797-6449-3247-8E5F-87C41E234016}" vid="{DF27602B-6AD3-824E-A08F-BEDB0F80F667}"/>
    </a:ext>
  </a:extLst>
</a:theme>
</file>

<file path=ppt/theme/theme3.xml><?xml version="1.0" encoding="utf-8"?>
<a:theme xmlns:a="http://schemas.openxmlformats.org/drawingml/2006/main" name="3_Office Theme">
  <a:themeElements>
    <a:clrScheme name="Custom 23">
      <a:dk1>
        <a:srgbClr val="99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S.Dworak-Peck School of SW_R1" id="{8B631797-6449-3247-8E5F-87C41E234016}" vid="{DF27602B-6AD3-824E-A08F-BEDB0F80F667}"/>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C527882F861324492A1C23A6C7B571B" ma:contentTypeVersion="13" ma:contentTypeDescription="Create a new document." ma:contentTypeScope="" ma:versionID="785fa1e9dd857cb44e7e6094ee8f2b28">
  <xsd:schema xmlns:xsd="http://www.w3.org/2001/XMLSchema" xmlns:xs="http://www.w3.org/2001/XMLSchema" xmlns:p="http://schemas.microsoft.com/office/2006/metadata/properties" xmlns:ns2="755ed2f1-8333-4c16-9f46-45c32d652b0e" xmlns:ns3="8d10ee78-cafb-47a7-9c3d-55be4f13a905" targetNamespace="http://schemas.microsoft.com/office/2006/metadata/properties" ma:root="true" ma:fieldsID="6687c6fce368938a5a6b9c3bebc0013a" ns2:_="" ns3:_="">
    <xsd:import namespace="755ed2f1-8333-4c16-9f46-45c32d652b0e"/>
    <xsd:import namespace="8d10ee78-cafb-47a7-9c3d-55be4f13a905"/>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ObjectDetectorVersion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5ed2f1-8333-4c16-9f46-45c32d652b0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8ce9f98e-9ad5-43de-b59a-72d7e946aae0"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d10ee78-cafb-47a7-9c3d-55be4f13a905"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2c42f95e-960e-4fcd-a5dc-d4ccd70a0c84}" ma:internalName="TaxCatchAll" ma:showField="CatchAllData" ma:web="8d10ee78-cafb-47a7-9c3d-55be4f13a905">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d10ee78-cafb-47a7-9c3d-55be4f13a905" xsi:nil="true"/>
    <lcf76f155ced4ddcb4097134ff3c332f xmlns="755ed2f1-8333-4c16-9f46-45c32d652b0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E55BC5F-363B-45BE-A958-8E47677D44EE}"/>
</file>

<file path=customXml/itemProps2.xml><?xml version="1.0" encoding="utf-8"?>
<ds:datastoreItem xmlns:ds="http://schemas.openxmlformats.org/officeDocument/2006/customXml" ds:itemID="{05936EA4-E37E-48FC-BA09-F86022B7F342}"/>
</file>

<file path=customXml/itemProps3.xml><?xml version="1.0" encoding="utf-8"?>
<ds:datastoreItem xmlns:ds="http://schemas.openxmlformats.org/officeDocument/2006/customXml" ds:itemID="{05154B2C-F219-4191-A012-488DF0D84089}"/>
</file>

<file path=docProps/app.xml><?xml version="1.0" encoding="utf-8"?>
<Properties xmlns="http://schemas.openxmlformats.org/officeDocument/2006/extended-properties" xmlns:vt="http://schemas.openxmlformats.org/officeDocument/2006/docPropsVTypes">
  <TotalTime>311</TotalTime>
  <Words>1509</Words>
  <Application>Microsoft Office PowerPoint</Application>
  <PresentationFormat>Widescreen</PresentationFormat>
  <Paragraphs>172</Paragraphs>
  <Slides>21</Slides>
  <Notes>2</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21</vt:i4>
      </vt:variant>
    </vt:vector>
  </HeadingPairs>
  <TitlesOfParts>
    <vt:vector size="29" baseType="lpstr">
      <vt:lpstr>Adobe Devanagari</vt:lpstr>
      <vt:lpstr>Arial</vt:lpstr>
      <vt:lpstr>Calibri</vt:lpstr>
      <vt:lpstr>Calibri Light</vt:lpstr>
      <vt:lpstr>Helvetica Light</vt:lpstr>
      <vt:lpstr>1_Office Theme</vt:lpstr>
      <vt:lpstr>2_Office Theme</vt:lpstr>
      <vt:lpstr>3_Office Theme</vt:lpstr>
      <vt:lpstr> 2022  Multilevel Intervention Training Institute </vt:lpstr>
      <vt:lpstr>Measures and Measurement    </vt:lpstr>
      <vt:lpstr>Measures and Measurement Martin P. Charns, MBA, DBA  Professor of Health Policy &amp; Management Boston University School of Public Health  Director Emeritus Center for Healthcare Organization and Implementation Research Department of Veterans Affairs</vt:lpstr>
      <vt:lpstr>Where I’m Coming From</vt:lpstr>
      <vt:lpstr>Today’s Session</vt:lpstr>
      <vt:lpstr>PowerPoint Presentation</vt:lpstr>
      <vt:lpstr>Staff Engagement</vt:lpstr>
      <vt:lpstr>Measures of Staff Engagement</vt:lpstr>
      <vt:lpstr>Leadership</vt:lpstr>
      <vt:lpstr>PowerPoint Presentation</vt:lpstr>
      <vt:lpstr>Measures of Leadership</vt:lpstr>
      <vt:lpstr>Integration Across Internal Boundaries</vt:lpstr>
      <vt:lpstr>Integration in Health Care Organizations</vt:lpstr>
      <vt:lpstr>Measures of Integration/Coordination</vt:lpstr>
      <vt:lpstr>Cautions</vt:lpstr>
      <vt:lpstr>Implementation of Whole Health in VA</vt:lpstr>
      <vt:lpstr>WH Multi-level Intervention</vt:lpstr>
      <vt:lpstr>WH Multi-level Measures</vt:lpstr>
      <vt:lpstr>WH Multi-level Measures</vt:lpstr>
      <vt:lpstr>WH Item on All-employee Survey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2021  Multilevel Intervention Training Institute</dc:title>
  <dc:creator>Breslau, Erica (NIH/NCI) [E]</dc:creator>
  <cp:lastModifiedBy>Peterson, Anita</cp:lastModifiedBy>
  <cp:revision>26</cp:revision>
  <dcterms:created xsi:type="dcterms:W3CDTF">2021-04-05T00:10:02Z</dcterms:created>
  <dcterms:modified xsi:type="dcterms:W3CDTF">2022-05-03T21:15:16Z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0x010100DC527882F861324492A1C23A6C7B571B</vt:lpwstr>
  </property>
</Properties>
</file>