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69"/>
  </p:notesMasterIdLst>
  <p:handoutMasterIdLst>
    <p:handoutMasterId r:id="rId70"/>
  </p:handoutMasterIdLst>
  <p:sldIdLst>
    <p:sldId id="2596" r:id="rId6"/>
    <p:sldId id="2707" r:id="rId7"/>
    <p:sldId id="467" r:id="rId8"/>
    <p:sldId id="269" r:id="rId9"/>
    <p:sldId id="260" r:id="rId10"/>
    <p:sldId id="908" r:id="rId11"/>
    <p:sldId id="342" r:id="rId12"/>
    <p:sldId id="893" r:id="rId13"/>
    <p:sldId id="892" r:id="rId14"/>
    <p:sldId id="900" r:id="rId15"/>
    <p:sldId id="2704" r:id="rId16"/>
    <p:sldId id="517" r:id="rId17"/>
    <p:sldId id="333" r:id="rId18"/>
    <p:sldId id="326" r:id="rId19"/>
    <p:sldId id="334" r:id="rId20"/>
    <p:sldId id="335" r:id="rId21"/>
    <p:sldId id="332" r:id="rId22"/>
    <p:sldId id="1027" r:id="rId23"/>
    <p:sldId id="1033" r:id="rId24"/>
    <p:sldId id="2705" r:id="rId25"/>
    <p:sldId id="1039" r:id="rId26"/>
    <p:sldId id="2613" r:id="rId27"/>
    <p:sldId id="2708" r:id="rId28"/>
    <p:sldId id="903" r:id="rId29"/>
    <p:sldId id="270" r:id="rId30"/>
    <p:sldId id="680" r:id="rId31"/>
    <p:sldId id="681" r:id="rId32"/>
    <p:sldId id="682" r:id="rId33"/>
    <p:sldId id="320" r:id="rId34"/>
    <p:sldId id="679" r:id="rId35"/>
    <p:sldId id="2698" r:id="rId36"/>
    <p:sldId id="683" r:id="rId37"/>
    <p:sldId id="2689" r:id="rId38"/>
    <p:sldId id="341" r:id="rId39"/>
    <p:sldId id="313" r:id="rId40"/>
    <p:sldId id="607" r:id="rId41"/>
    <p:sldId id="608" r:id="rId42"/>
    <p:sldId id="316" r:id="rId43"/>
    <p:sldId id="514" r:id="rId44"/>
    <p:sldId id="616" r:id="rId45"/>
    <p:sldId id="617" r:id="rId46"/>
    <p:sldId id="618" r:id="rId47"/>
    <p:sldId id="619" r:id="rId48"/>
    <p:sldId id="620" r:id="rId49"/>
    <p:sldId id="621" r:id="rId50"/>
    <p:sldId id="622" r:id="rId51"/>
    <p:sldId id="305" r:id="rId52"/>
    <p:sldId id="602" r:id="rId53"/>
    <p:sldId id="902" r:id="rId54"/>
    <p:sldId id="2719" r:id="rId55"/>
    <p:sldId id="2720" r:id="rId56"/>
    <p:sldId id="2721" r:id="rId57"/>
    <p:sldId id="294" r:id="rId58"/>
    <p:sldId id="2699" r:id="rId59"/>
    <p:sldId id="2700" r:id="rId60"/>
    <p:sldId id="2702" r:id="rId61"/>
    <p:sldId id="2701" r:id="rId62"/>
    <p:sldId id="2723" r:id="rId63"/>
    <p:sldId id="2722" r:id="rId64"/>
    <p:sldId id="2703" r:id="rId65"/>
    <p:sldId id="2724" r:id="rId66"/>
    <p:sldId id="1148" r:id="rId67"/>
    <p:sldId id="261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5" autoAdjust="0"/>
  </p:normalViewPr>
  <p:slideViewPr>
    <p:cSldViewPr>
      <p:cViewPr varScale="1">
        <p:scale>
          <a:sx n="149" d="100"/>
          <a:sy n="149" d="100"/>
        </p:scale>
        <p:origin x="2124" y="120"/>
      </p:cViewPr>
      <p:guideLst>
        <p:guide orient="horz" pos="2160"/>
        <p:guide pos="2880"/>
      </p:guideLst>
    </p:cSldViewPr>
  </p:slideViewPr>
  <p:outlineViewPr>
    <p:cViewPr>
      <p:scale>
        <a:sx n="33" d="100"/>
        <a:sy n="33" d="100"/>
      </p:scale>
      <p:origin x="0" y="-384"/>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3134"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65630-D54C-494A-BEE7-528593FE4FB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6B72D54E-C3F7-49C9-BB1E-3E8775A96957}">
      <dgm:prSet phldrT="[Text]"/>
      <dgm:spPr/>
      <dgm:t>
        <a:bodyPr/>
        <a:lstStyle/>
        <a:p>
          <a:r>
            <a:rPr lang="en-GB" dirty="0"/>
            <a:t>Different types of variables: binary, count</a:t>
          </a:r>
        </a:p>
      </dgm:t>
    </dgm:pt>
    <dgm:pt modelId="{342368E1-9688-4E3D-8CFC-AB2645FCC09B}" type="parTrans" cxnId="{1B1951F1-43CE-4C64-85CF-23F138950525}">
      <dgm:prSet/>
      <dgm:spPr/>
      <dgm:t>
        <a:bodyPr/>
        <a:lstStyle/>
        <a:p>
          <a:endParaRPr lang="en-GB"/>
        </a:p>
      </dgm:t>
    </dgm:pt>
    <dgm:pt modelId="{2D66E8ED-2F21-4F94-8E4A-D8AB1085C18A}" type="sibTrans" cxnId="{1B1951F1-43CE-4C64-85CF-23F138950525}">
      <dgm:prSet/>
      <dgm:spPr/>
      <dgm:t>
        <a:bodyPr/>
        <a:lstStyle/>
        <a:p>
          <a:endParaRPr lang="en-GB"/>
        </a:p>
      </dgm:t>
    </dgm:pt>
    <dgm:pt modelId="{9EFD9BB0-8A45-4548-BE74-E6F08FE55910}">
      <dgm:prSet phldrT="[Text]"/>
      <dgm:spPr/>
      <dgm:t>
        <a:bodyPr/>
        <a:lstStyle/>
        <a:p>
          <a:r>
            <a:rPr lang="en-GB" dirty="0"/>
            <a:t>Proper 95% confidence intervals for mediated effects</a:t>
          </a:r>
        </a:p>
      </dgm:t>
    </dgm:pt>
    <dgm:pt modelId="{DECA5031-C943-4F95-B8A4-0A83F32F3EF2}" type="parTrans" cxnId="{806EECE7-99AB-4773-91DA-F31642694466}">
      <dgm:prSet/>
      <dgm:spPr/>
      <dgm:t>
        <a:bodyPr/>
        <a:lstStyle/>
        <a:p>
          <a:endParaRPr lang="en-GB"/>
        </a:p>
      </dgm:t>
    </dgm:pt>
    <dgm:pt modelId="{8FF56B16-73B1-44C4-BBA7-51AD95738BA1}" type="sibTrans" cxnId="{806EECE7-99AB-4773-91DA-F31642694466}">
      <dgm:prSet/>
      <dgm:spPr/>
      <dgm:t>
        <a:bodyPr/>
        <a:lstStyle/>
        <a:p>
          <a:endParaRPr lang="en-GB"/>
        </a:p>
      </dgm:t>
    </dgm:pt>
    <dgm:pt modelId="{7FF3BFFE-EEBD-47E0-BDCC-58E0B2779945}">
      <dgm:prSet/>
      <dgm:spPr/>
      <dgm:t>
        <a:bodyPr/>
        <a:lstStyle/>
        <a:p>
          <a:r>
            <a:rPr lang="en-GB" dirty="0"/>
            <a:t>Confounding of the b path</a:t>
          </a:r>
        </a:p>
      </dgm:t>
    </dgm:pt>
    <dgm:pt modelId="{E27BD313-F3E1-40C0-AAE1-480362429E17}" type="parTrans" cxnId="{3EC88B7D-EE0F-4E0D-852B-DD520DCA885A}">
      <dgm:prSet/>
      <dgm:spPr/>
      <dgm:t>
        <a:bodyPr/>
        <a:lstStyle/>
        <a:p>
          <a:endParaRPr lang="en-GB"/>
        </a:p>
      </dgm:t>
    </dgm:pt>
    <dgm:pt modelId="{7C988C20-C51D-40D7-895A-07E2865DCDBD}" type="sibTrans" cxnId="{3EC88B7D-EE0F-4E0D-852B-DD520DCA885A}">
      <dgm:prSet/>
      <dgm:spPr/>
      <dgm:t>
        <a:bodyPr/>
        <a:lstStyle/>
        <a:p>
          <a:endParaRPr lang="en-GB"/>
        </a:p>
      </dgm:t>
    </dgm:pt>
    <dgm:pt modelId="{86443A4A-0931-4AF8-BBEF-59EDEC72E7AD}">
      <dgm:prSet/>
      <dgm:spPr/>
      <dgm:t>
        <a:bodyPr/>
        <a:lstStyle/>
        <a:p>
          <a:r>
            <a:rPr lang="en-GB" dirty="0"/>
            <a:t>Measurement error (in the mediator)</a:t>
          </a:r>
        </a:p>
      </dgm:t>
    </dgm:pt>
    <dgm:pt modelId="{3D07B94A-7D5C-43CE-BEF2-562A6189AC15}" type="parTrans" cxnId="{A926C517-276D-411A-89A5-C8D6F75295D4}">
      <dgm:prSet/>
      <dgm:spPr/>
      <dgm:t>
        <a:bodyPr/>
        <a:lstStyle/>
        <a:p>
          <a:endParaRPr lang="en-GB"/>
        </a:p>
      </dgm:t>
    </dgm:pt>
    <dgm:pt modelId="{0937A1DA-F9B0-42DB-B1C7-6D6727E7B00E}" type="sibTrans" cxnId="{A926C517-276D-411A-89A5-C8D6F75295D4}">
      <dgm:prSet/>
      <dgm:spPr/>
      <dgm:t>
        <a:bodyPr/>
        <a:lstStyle/>
        <a:p>
          <a:endParaRPr lang="en-GB"/>
        </a:p>
      </dgm:t>
    </dgm:pt>
    <dgm:pt modelId="{C92A7B46-25F2-47F0-9DDF-2347F7855C5F}">
      <dgm:prSet/>
      <dgm:spPr/>
      <dgm:t>
        <a:bodyPr/>
        <a:lstStyle/>
        <a:p>
          <a:r>
            <a:rPr lang="en-GB" dirty="0"/>
            <a:t>What effects to report</a:t>
          </a:r>
        </a:p>
      </dgm:t>
    </dgm:pt>
    <dgm:pt modelId="{7C44A0E7-4056-44DD-8D4C-8AD8746A88CC}" type="parTrans" cxnId="{D646E6E1-65E3-4B91-A80B-1C47019EF917}">
      <dgm:prSet/>
      <dgm:spPr/>
      <dgm:t>
        <a:bodyPr/>
        <a:lstStyle/>
        <a:p>
          <a:endParaRPr lang="en-GB"/>
        </a:p>
      </dgm:t>
    </dgm:pt>
    <dgm:pt modelId="{3244BE6C-116B-4BA4-8E7C-A860E8B473C7}" type="sibTrans" cxnId="{D646E6E1-65E3-4B91-A80B-1C47019EF917}">
      <dgm:prSet/>
      <dgm:spPr/>
      <dgm:t>
        <a:bodyPr/>
        <a:lstStyle/>
        <a:p>
          <a:endParaRPr lang="en-GB"/>
        </a:p>
      </dgm:t>
    </dgm:pt>
    <dgm:pt modelId="{940D1121-C733-4B8E-8F41-C69770070252}">
      <dgm:prSet/>
      <dgm:spPr/>
      <dgm:t>
        <a:bodyPr/>
        <a:lstStyle/>
        <a:p>
          <a:r>
            <a:rPr lang="en-GB"/>
            <a:t>How to interpret the effects</a:t>
          </a:r>
          <a:endParaRPr lang="en-GB" dirty="0"/>
        </a:p>
      </dgm:t>
    </dgm:pt>
    <dgm:pt modelId="{D70AF94A-4669-4288-9076-2621D63EFF11}" type="parTrans" cxnId="{0FBAB06E-3703-4C82-8131-0D8F929CB589}">
      <dgm:prSet/>
      <dgm:spPr/>
      <dgm:t>
        <a:bodyPr/>
        <a:lstStyle/>
        <a:p>
          <a:endParaRPr lang="en-GB"/>
        </a:p>
      </dgm:t>
    </dgm:pt>
    <dgm:pt modelId="{4D89AAF7-3EAB-46E1-AE43-AEBE8A86DD3F}" type="sibTrans" cxnId="{0FBAB06E-3703-4C82-8131-0D8F929CB589}">
      <dgm:prSet/>
      <dgm:spPr/>
      <dgm:t>
        <a:bodyPr/>
        <a:lstStyle/>
        <a:p>
          <a:endParaRPr lang="en-GB"/>
        </a:p>
      </dgm:t>
    </dgm:pt>
    <dgm:pt modelId="{F9D496A4-2D38-42FB-9644-51755248F6F7}" type="pres">
      <dgm:prSet presAssocID="{F3A65630-D54C-494A-BEE7-528593FE4FBD}" presName="diagram" presStyleCnt="0">
        <dgm:presLayoutVars>
          <dgm:dir/>
          <dgm:resizeHandles val="exact"/>
        </dgm:presLayoutVars>
      </dgm:prSet>
      <dgm:spPr/>
    </dgm:pt>
    <dgm:pt modelId="{A6FF7A7F-D4ED-4FD4-8271-061C4C7A7EF8}" type="pres">
      <dgm:prSet presAssocID="{6B72D54E-C3F7-49C9-BB1E-3E8775A96957}" presName="node" presStyleLbl="node1" presStyleIdx="0" presStyleCnt="6">
        <dgm:presLayoutVars>
          <dgm:bulletEnabled val="1"/>
        </dgm:presLayoutVars>
      </dgm:prSet>
      <dgm:spPr/>
    </dgm:pt>
    <dgm:pt modelId="{0E44CD51-AD65-4F91-8103-8AB9B65BC014}" type="pres">
      <dgm:prSet presAssocID="{2D66E8ED-2F21-4F94-8E4A-D8AB1085C18A}" presName="sibTrans" presStyleCnt="0"/>
      <dgm:spPr/>
    </dgm:pt>
    <dgm:pt modelId="{51946AE5-A092-4D2A-8C4B-8880BA975694}" type="pres">
      <dgm:prSet presAssocID="{9EFD9BB0-8A45-4548-BE74-E6F08FE55910}" presName="node" presStyleLbl="node1" presStyleIdx="1" presStyleCnt="6">
        <dgm:presLayoutVars>
          <dgm:bulletEnabled val="1"/>
        </dgm:presLayoutVars>
      </dgm:prSet>
      <dgm:spPr/>
    </dgm:pt>
    <dgm:pt modelId="{C8D1E83C-5812-4DAC-B04D-CE140A9EB4BD}" type="pres">
      <dgm:prSet presAssocID="{8FF56B16-73B1-44C4-BBA7-51AD95738BA1}" presName="sibTrans" presStyleCnt="0"/>
      <dgm:spPr/>
    </dgm:pt>
    <dgm:pt modelId="{81980C75-75E5-45AC-8926-F3087B9F4C71}" type="pres">
      <dgm:prSet presAssocID="{86443A4A-0931-4AF8-BBEF-59EDEC72E7AD}" presName="node" presStyleLbl="node1" presStyleIdx="2" presStyleCnt="6">
        <dgm:presLayoutVars>
          <dgm:bulletEnabled val="1"/>
        </dgm:presLayoutVars>
      </dgm:prSet>
      <dgm:spPr/>
    </dgm:pt>
    <dgm:pt modelId="{FBA0D3AC-FF34-4E83-8A93-F6FB9C5830BA}" type="pres">
      <dgm:prSet presAssocID="{0937A1DA-F9B0-42DB-B1C7-6D6727E7B00E}" presName="sibTrans" presStyleCnt="0"/>
      <dgm:spPr/>
    </dgm:pt>
    <dgm:pt modelId="{D9AF2DDC-F578-4C46-B072-E6E50DA8D570}" type="pres">
      <dgm:prSet presAssocID="{7FF3BFFE-EEBD-47E0-BDCC-58E0B2779945}" presName="node" presStyleLbl="node1" presStyleIdx="3" presStyleCnt="6">
        <dgm:presLayoutVars>
          <dgm:bulletEnabled val="1"/>
        </dgm:presLayoutVars>
      </dgm:prSet>
      <dgm:spPr/>
    </dgm:pt>
    <dgm:pt modelId="{10CCCC14-C438-48CC-B6F9-0C0C86917302}" type="pres">
      <dgm:prSet presAssocID="{7C988C20-C51D-40D7-895A-07E2865DCDBD}" presName="sibTrans" presStyleCnt="0"/>
      <dgm:spPr/>
    </dgm:pt>
    <dgm:pt modelId="{E87359FE-F9C5-473B-B301-A062239DCDF4}" type="pres">
      <dgm:prSet presAssocID="{940D1121-C733-4B8E-8F41-C69770070252}" presName="node" presStyleLbl="node1" presStyleIdx="4" presStyleCnt="6">
        <dgm:presLayoutVars>
          <dgm:bulletEnabled val="1"/>
        </dgm:presLayoutVars>
      </dgm:prSet>
      <dgm:spPr/>
    </dgm:pt>
    <dgm:pt modelId="{A8357681-C849-4917-955E-36F8EBCE498B}" type="pres">
      <dgm:prSet presAssocID="{4D89AAF7-3EAB-46E1-AE43-AEBE8A86DD3F}" presName="sibTrans" presStyleCnt="0"/>
      <dgm:spPr/>
    </dgm:pt>
    <dgm:pt modelId="{A0C402BF-4C6C-4F72-BCDC-03C2CDD238AC}" type="pres">
      <dgm:prSet presAssocID="{C92A7B46-25F2-47F0-9DDF-2347F7855C5F}" presName="node" presStyleLbl="node1" presStyleIdx="5" presStyleCnt="6">
        <dgm:presLayoutVars>
          <dgm:bulletEnabled val="1"/>
        </dgm:presLayoutVars>
      </dgm:prSet>
      <dgm:spPr/>
    </dgm:pt>
  </dgm:ptLst>
  <dgm:cxnLst>
    <dgm:cxn modelId="{9D0F7106-0C28-4461-90A4-DAE9E7B1F362}" type="presOf" srcId="{F3A65630-D54C-494A-BEE7-528593FE4FBD}" destId="{F9D496A4-2D38-42FB-9644-51755248F6F7}" srcOrd="0" destOrd="0" presId="urn:microsoft.com/office/officeart/2005/8/layout/default"/>
    <dgm:cxn modelId="{AF6E330A-7B48-40E8-B9BC-B84C19FC6F7E}" type="presOf" srcId="{940D1121-C733-4B8E-8F41-C69770070252}" destId="{E87359FE-F9C5-473B-B301-A062239DCDF4}" srcOrd="0" destOrd="0" presId="urn:microsoft.com/office/officeart/2005/8/layout/default"/>
    <dgm:cxn modelId="{A926C517-276D-411A-89A5-C8D6F75295D4}" srcId="{F3A65630-D54C-494A-BEE7-528593FE4FBD}" destId="{86443A4A-0931-4AF8-BBEF-59EDEC72E7AD}" srcOrd="2" destOrd="0" parTransId="{3D07B94A-7D5C-43CE-BEF2-562A6189AC15}" sibTransId="{0937A1DA-F9B0-42DB-B1C7-6D6727E7B00E}"/>
    <dgm:cxn modelId="{C7A50034-5284-4EBB-B891-0FE14B62882B}" type="presOf" srcId="{86443A4A-0931-4AF8-BBEF-59EDEC72E7AD}" destId="{81980C75-75E5-45AC-8926-F3087B9F4C71}" srcOrd="0" destOrd="0" presId="urn:microsoft.com/office/officeart/2005/8/layout/default"/>
    <dgm:cxn modelId="{D1D3E15D-DF52-4A88-86DA-58B43847FABD}" type="presOf" srcId="{6B72D54E-C3F7-49C9-BB1E-3E8775A96957}" destId="{A6FF7A7F-D4ED-4FD4-8271-061C4C7A7EF8}" srcOrd="0" destOrd="0" presId="urn:microsoft.com/office/officeart/2005/8/layout/default"/>
    <dgm:cxn modelId="{EA09D163-D3F6-4FB1-9D5D-F6EAA90514C6}" type="presOf" srcId="{7FF3BFFE-EEBD-47E0-BDCC-58E0B2779945}" destId="{D9AF2DDC-F578-4C46-B072-E6E50DA8D570}" srcOrd="0" destOrd="0" presId="urn:microsoft.com/office/officeart/2005/8/layout/default"/>
    <dgm:cxn modelId="{0FBAB06E-3703-4C82-8131-0D8F929CB589}" srcId="{F3A65630-D54C-494A-BEE7-528593FE4FBD}" destId="{940D1121-C733-4B8E-8F41-C69770070252}" srcOrd="4" destOrd="0" parTransId="{D70AF94A-4669-4288-9076-2621D63EFF11}" sibTransId="{4D89AAF7-3EAB-46E1-AE43-AEBE8A86DD3F}"/>
    <dgm:cxn modelId="{3EC88B7D-EE0F-4E0D-852B-DD520DCA885A}" srcId="{F3A65630-D54C-494A-BEE7-528593FE4FBD}" destId="{7FF3BFFE-EEBD-47E0-BDCC-58E0B2779945}" srcOrd="3" destOrd="0" parTransId="{E27BD313-F3E1-40C0-AAE1-480362429E17}" sibTransId="{7C988C20-C51D-40D7-895A-07E2865DCDBD}"/>
    <dgm:cxn modelId="{AA9760B4-BE2F-4650-A166-6F21E58D77F6}" type="presOf" srcId="{9EFD9BB0-8A45-4548-BE74-E6F08FE55910}" destId="{51946AE5-A092-4D2A-8C4B-8880BA975694}" srcOrd="0" destOrd="0" presId="urn:microsoft.com/office/officeart/2005/8/layout/default"/>
    <dgm:cxn modelId="{469EABDA-85FF-41AF-A3D9-85E185C08A25}" type="presOf" srcId="{C92A7B46-25F2-47F0-9DDF-2347F7855C5F}" destId="{A0C402BF-4C6C-4F72-BCDC-03C2CDD238AC}" srcOrd="0" destOrd="0" presId="urn:microsoft.com/office/officeart/2005/8/layout/default"/>
    <dgm:cxn modelId="{D646E6E1-65E3-4B91-A80B-1C47019EF917}" srcId="{F3A65630-D54C-494A-BEE7-528593FE4FBD}" destId="{C92A7B46-25F2-47F0-9DDF-2347F7855C5F}" srcOrd="5" destOrd="0" parTransId="{7C44A0E7-4056-44DD-8D4C-8AD8746A88CC}" sibTransId="{3244BE6C-116B-4BA4-8E7C-A860E8B473C7}"/>
    <dgm:cxn modelId="{806EECE7-99AB-4773-91DA-F31642694466}" srcId="{F3A65630-D54C-494A-BEE7-528593FE4FBD}" destId="{9EFD9BB0-8A45-4548-BE74-E6F08FE55910}" srcOrd="1" destOrd="0" parTransId="{DECA5031-C943-4F95-B8A4-0A83F32F3EF2}" sibTransId="{8FF56B16-73B1-44C4-BBA7-51AD95738BA1}"/>
    <dgm:cxn modelId="{1B1951F1-43CE-4C64-85CF-23F138950525}" srcId="{F3A65630-D54C-494A-BEE7-528593FE4FBD}" destId="{6B72D54E-C3F7-49C9-BB1E-3E8775A96957}" srcOrd="0" destOrd="0" parTransId="{342368E1-9688-4E3D-8CFC-AB2645FCC09B}" sibTransId="{2D66E8ED-2F21-4F94-8E4A-D8AB1085C18A}"/>
    <dgm:cxn modelId="{56F26FEB-3264-41EE-B291-33973B902950}" type="presParOf" srcId="{F9D496A4-2D38-42FB-9644-51755248F6F7}" destId="{A6FF7A7F-D4ED-4FD4-8271-061C4C7A7EF8}" srcOrd="0" destOrd="0" presId="urn:microsoft.com/office/officeart/2005/8/layout/default"/>
    <dgm:cxn modelId="{01CB2818-4313-4AE2-9D74-B13ECCE48FFD}" type="presParOf" srcId="{F9D496A4-2D38-42FB-9644-51755248F6F7}" destId="{0E44CD51-AD65-4F91-8103-8AB9B65BC014}" srcOrd="1" destOrd="0" presId="urn:microsoft.com/office/officeart/2005/8/layout/default"/>
    <dgm:cxn modelId="{6F3C5F3F-A682-4BA1-8AFF-64CDB8920604}" type="presParOf" srcId="{F9D496A4-2D38-42FB-9644-51755248F6F7}" destId="{51946AE5-A092-4D2A-8C4B-8880BA975694}" srcOrd="2" destOrd="0" presId="urn:microsoft.com/office/officeart/2005/8/layout/default"/>
    <dgm:cxn modelId="{3C2103DD-32B2-4364-9793-1DC5BF60B648}" type="presParOf" srcId="{F9D496A4-2D38-42FB-9644-51755248F6F7}" destId="{C8D1E83C-5812-4DAC-B04D-CE140A9EB4BD}" srcOrd="3" destOrd="0" presId="urn:microsoft.com/office/officeart/2005/8/layout/default"/>
    <dgm:cxn modelId="{1D766A55-D4C0-41E7-847B-E0F1958516BD}" type="presParOf" srcId="{F9D496A4-2D38-42FB-9644-51755248F6F7}" destId="{81980C75-75E5-45AC-8926-F3087B9F4C71}" srcOrd="4" destOrd="0" presId="urn:microsoft.com/office/officeart/2005/8/layout/default"/>
    <dgm:cxn modelId="{BD8E9C3A-D2B2-4413-8FB7-6616CD30241A}" type="presParOf" srcId="{F9D496A4-2D38-42FB-9644-51755248F6F7}" destId="{FBA0D3AC-FF34-4E83-8A93-F6FB9C5830BA}" srcOrd="5" destOrd="0" presId="urn:microsoft.com/office/officeart/2005/8/layout/default"/>
    <dgm:cxn modelId="{D0D7D29E-7C64-482D-8A55-BA696908D598}" type="presParOf" srcId="{F9D496A4-2D38-42FB-9644-51755248F6F7}" destId="{D9AF2DDC-F578-4C46-B072-E6E50DA8D570}" srcOrd="6" destOrd="0" presId="urn:microsoft.com/office/officeart/2005/8/layout/default"/>
    <dgm:cxn modelId="{FD91F40B-FF3F-4D2B-9690-D3C801A52662}" type="presParOf" srcId="{F9D496A4-2D38-42FB-9644-51755248F6F7}" destId="{10CCCC14-C438-48CC-B6F9-0C0C86917302}" srcOrd="7" destOrd="0" presId="urn:microsoft.com/office/officeart/2005/8/layout/default"/>
    <dgm:cxn modelId="{B8391825-3BCA-46FE-92FD-0DA694C2B2CB}" type="presParOf" srcId="{F9D496A4-2D38-42FB-9644-51755248F6F7}" destId="{E87359FE-F9C5-473B-B301-A062239DCDF4}" srcOrd="8" destOrd="0" presId="urn:microsoft.com/office/officeart/2005/8/layout/default"/>
    <dgm:cxn modelId="{6289075B-4263-40D5-A565-9E7ED5B438C5}" type="presParOf" srcId="{F9D496A4-2D38-42FB-9644-51755248F6F7}" destId="{A8357681-C849-4917-955E-36F8EBCE498B}" srcOrd="9" destOrd="0" presId="urn:microsoft.com/office/officeart/2005/8/layout/default"/>
    <dgm:cxn modelId="{6EE71857-0E92-4D03-9C46-C2467B73EAB4}" type="presParOf" srcId="{F9D496A4-2D38-42FB-9644-51755248F6F7}" destId="{A0C402BF-4C6C-4F72-BCDC-03C2CDD238A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F7A7F-D4ED-4FD4-8271-061C4C7A7EF8}">
      <dsp:nvSpPr>
        <dsp:cNvPr id="0" name=""/>
        <dsp:cNvSpPr/>
      </dsp:nvSpPr>
      <dsp:spPr>
        <a:xfrm>
          <a:off x="916483" y="1984"/>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Different types of variables: binary, count</a:t>
          </a:r>
        </a:p>
      </dsp:txBody>
      <dsp:txXfrm>
        <a:off x="916483" y="1984"/>
        <a:ext cx="2030015" cy="1218009"/>
      </dsp:txXfrm>
    </dsp:sp>
    <dsp:sp modelId="{51946AE5-A092-4D2A-8C4B-8880BA975694}">
      <dsp:nvSpPr>
        <dsp:cNvPr id="0" name=""/>
        <dsp:cNvSpPr/>
      </dsp:nvSpPr>
      <dsp:spPr>
        <a:xfrm>
          <a:off x="3149500" y="1984"/>
          <a:ext cx="2030015" cy="121800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Proper 95% confidence intervals for mediated effects</a:t>
          </a:r>
        </a:p>
      </dsp:txBody>
      <dsp:txXfrm>
        <a:off x="3149500" y="1984"/>
        <a:ext cx="2030015" cy="1218009"/>
      </dsp:txXfrm>
    </dsp:sp>
    <dsp:sp modelId="{81980C75-75E5-45AC-8926-F3087B9F4C71}">
      <dsp:nvSpPr>
        <dsp:cNvPr id="0" name=""/>
        <dsp:cNvSpPr/>
      </dsp:nvSpPr>
      <dsp:spPr>
        <a:xfrm>
          <a:off x="916483" y="1422995"/>
          <a:ext cx="2030015" cy="121800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Measurement error (in the mediator)</a:t>
          </a:r>
        </a:p>
      </dsp:txBody>
      <dsp:txXfrm>
        <a:off x="916483" y="1422995"/>
        <a:ext cx="2030015" cy="1218009"/>
      </dsp:txXfrm>
    </dsp:sp>
    <dsp:sp modelId="{D9AF2DDC-F578-4C46-B072-E6E50DA8D570}">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Confounding of the b path</a:t>
          </a:r>
        </a:p>
      </dsp:txBody>
      <dsp:txXfrm>
        <a:off x="3149500" y="1422995"/>
        <a:ext cx="2030015" cy="1218009"/>
      </dsp:txXfrm>
    </dsp:sp>
    <dsp:sp modelId="{E87359FE-F9C5-473B-B301-A062239DCDF4}">
      <dsp:nvSpPr>
        <dsp:cNvPr id="0" name=""/>
        <dsp:cNvSpPr/>
      </dsp:nvSpPr>
      <dsp:spPr>
        <a:xfrm>
          <a:off x="916483" y="2844006"/>
          <a:ext cx="2030015" cy="121800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How to interpret the effects</a:t>
          </a:r>
          <a:endParaRPr lang="en-GB" sz="1900" kern="1200" dirty="0"/>
        </a:p>
      </dsp:txBody>
      <dsp:txXfrm>
        <a:off x="916483" y="2844006"/>
        <a:ext cx="2030015" cy="1218009"/>
      </dsp:txXfrm>
    </dsp:sp>
    <dsp:sp modelId="{A0C402BF-4C6C-4F72-BCDC-03C2CDD238AC}">
      <dsp:nvSpPr>
        <dsp:cNvPr id="0" name=""/>
        <dsp:cNvSpPr/>
      </dsp:nvSpPr>
      <dsp:spPr>
        <a:xfrm>
          <a:off x="3149500" y="2844006"/>
          <a:ext cx="2030015" cy="121800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t>What effects to report</a:t>
          </a:r>
        </a:p>
      </dsp:txBody>
      <dsp:txXfrm>
        <a:off x="3149500"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sz="800" b="1" dirty="0">
                <a:solidFill>
                  <a:schemeClr val="accent4">
                    <a:lumMod val="50000"/>
                  </a:schemeClr>
                </a:solidFill>
              </a:rPr>
              <a:t>Introduction to Mediation Analysis</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sz="800" dirty="0"/>
              <a:t>Warwick - June 2018</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sz="800" dirty="0"/>
              <a:t>Richard Emsley, </a:t>
            </a:r>
            <a:r>
              <a:rPr lang="en-GB" sz="800" dirty="0" err="1"/>
              <a:t>IoPPN</a:t>
            </a:r>
            <a:r>
              <a:rPr lang="en-GB" sz="800" dirty="0"/>
              <a:t>, KCL</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C8C356-A6C8-44C1-9D70-42E83948342D}" type="slidenum">
              <a:rPr lang="en-GB" smtClean="0"/>
              <a:t>‹#›</a:t>
            </a:fld>
            <a:endParaRPr lang="en-GB"/>
          </a:p>
        </p:txBody>
      </p:sp>
    </p:spTree>
    <p:extLst>
      <p:ext uri="{BB962C8B-B14F-4D97-AF65-F5344CB8AC3E}">
        <p14:creationId xmlns:p14="http://schemas.microsoft.com/office/powerpoint/2010/main" val="362203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D2EAEF-C3DC-4815-9B83-98C7F5D80B1B}" type="datetimeFigureOut">
              <a:rPr lang="en-GB" smtClean="0"/>
              <a:t>16/03/2022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3BB57-B8AC-41BA-BC72-5FA004B30CE6}" type="slidenum">
              <a:rPr lang="en-GB" smtClean="0"/>
              <a:t>‹#›</a:t>
            </a:fld>
            <a:endParaRPr lang="en-GB"/>
          </a:p>
        </p:txBody>
      </p:sp>
    </p:spTree>
    <p:extLst>
      <p:ext uri="{BB962C8B-B14F-4D97-AF65-F5344CB8AC3E}">
        <p14:creationId xmlns:p14="http://schemas.microsoft.com/office/powerpoint/2010/main" val="149372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2</a:t>
            </a:fld>
            <a:endParaRPr lang="en-US" dirty="0"/>
          </a:p>
        </p:txBody>
      </p:sp>
    </p:spTree>
    <p:extLst>
      <p:ext uri="{BB962C8B-B14F-4D97-AF65-F5344CB8AC3E}">
        <p14:creationId xmlns:p14="http://schemas.microsoft.com/office/powerpoint/2010/main" val="2898850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43BB57-B8AC-41BA-BC72-5FA004B30CE6}" type="slidenum">
              <a:rPr lang="en-GB" smtClean="0"/>
              <a:t>29</a:t>
            </a:fld>
            <a:endParaRPr lang="en-GB"/>
          </a:p>
        </p:txBody>
      </p:sp>
    </p:spTree>
    <p:extLst>
      <p:ext uri="{BB962C8B-B14F-4D97-AF65-F5344CB8AC3E}">
        <p14:creationId xmlns:p14="http://schemas.microsoft.com/office/powerpoint/2010/main" val="181091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a:solidFill>
                  <a:schemeClr val="tx1"/>
                </a:solidFill>
                <a:effectLst/>
                <a:latin typeface="Verdana" pitchFamily="34" charset="0"/>
                <a:ea typeface="+mn-ea"/>
                <a:cs typeface="+mn-cs"/>
              </a:rPr>
              <a:t>New paradigm for designing trials – targeted interventions – sleep as an example</a:t>
            </a:r>
          </a:p>
          <a:p>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Cause and correlation: application of modern causal inference to the evaluation of treatment-effect mechanisms</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Thursday 19th July 2012 - Peninsula Medical School, Exeter: Richard Emsley and Graham Dunn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AC6FFC-0E70-4752-9380-8F17E7FB323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812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GB" altLang="en-US"/>
          </a:p>
        </p:txBody>
      </p:sp>
      <p:sp>
        <p:nvSpPr>
          <p:cNvPr id="53252" name="Slide Number Placeholder 3"/>
          <p:cNvSpPr>
            <a:spLocks noGrp="1"/>
          </p:cNvSpPr>
          <p:nvPr>
            <p:ph type="sldNum" sz="quarter" idx="5"/>
          </p:nvPr>
        </p:nvSpPr>
        <p:spPr>
          <a:noFill/>
        </p:spPr>
        <p:txBody>
          <a:bodyPr/>
          <a:lstStyle>
            <a:lvl1pPr defTabSz="894185">
              <a:defRPr sz="2400">
                <a:solidFill>
                  <a:schemeClr val="tx1"/>
                </a:solidFill>
                <a:latin typeface="Times New Roman" pitchFamily="18" charset="0"/>
              </a:defRPr>
            </a:lvl1pPr>
            <a:lvl2pPr marL="729057" indent="-280406" defTabSz="894185">
              <a:defRPr sz="2400">
                <a:solidFill>
                  <a:schemeClr val="tx1"/>
                </a:solidFill>
                <a:latin typeface="Times New Roman" pitchFamily="18" charset="0"/>
              </a:defRPr>
            </a:lvl2pPr>
            <a:lvl3pPr marL="1121626" indent="-224325" defTabSz="894185">
              <a:defRPr sz="2400">
                <a:solidFill>
                  <a:schemeClr val="tx1"/>
                </a:solidFill>
                <a:latin typeface="Times New Roman" pitchFamily="18" charset="0"/>
              </a:defRPr>
            </a:lvl3pPr>
            <a:lvl4pPr marL="1570276" indent="-224325" defTabSz="894185">
              <a:defRPr sz="2400">
                <a:solidFill>
                  <a:schemeClr val="tx1"/>
                </a:solidFill>
                <a:latin typeface="Times New Roman" pitchFamily="18" charset="0"/>
              </a:defRPr>
            </a:lvl4pPr>
            <a:lvl5pPr marL="2018927" indent="-224325" defTabSz="894185">
              <a:defRPr sz="2400">
                <a:solidFill>
                  <a:schemeClr val="tx1"/>
                </a:solidFill>
                <a:latin typeface="Times New Roman" pitchFamily="18" charset="0"/>
              </a:defRPr>
            </a:lvl5pPr>
            <a:lvl6pPr marL="2467577" indent="-224325" defTabSz="894185" eaLnBrk="0" fontAlgn="base" hangingPunct="0">
              <a:spcBef>
                <a:spcPct val="0"/>
              </a:spcBef>
              <a:spcAft>
                <a:spcPct val="0"/>
              </a:spcAft>
              <a:defRPr sz="2400">
                <a:solidFill>
                  <a:schemeClr val="tx1"/>
                </a:solidFill>
                <a:latin typeface="Times New Roman" pitchFamily="18" charset="0"/>
              </a:defRPr>
            </a:lvl6pPr>
            <a:lvl7pPr marL="2916227" indent="-224325" defTabSz="894185" eaLnBrk="0" fontAlgn="base" hangingPunct="0">
              <a:spcBef>
                <a:spcPct val="0"/>
              </a:spcBef>
              <a:spcAft>
                <a:spcPct val="0"/>
              </a:spcAft>
              <a:defRPr sz="2400">
                <a:solidFill>
                  <a:schemeClr val="tx1"/>
                </a:solidFill>
                <a:latin typeface="Times New Roman" pitchFamily="18" charset="0"/>
              </a:defRPr>
            </a:lvl7pPr>
            <a:lvl8pPr marL="3364878" indent="-224325" defTabSz="894185" eaLnBrk="0" fontAlgn="base" hangingPunct="0">
              <a:spcBef>
                <a:spcPct val="0"/>
              </a:spcBef>
              <a:spcAft>
                <a:spcPct val="0"/>
              </a:spcAft>
              <a:defRPr sz="2400">
                <a:solidFill>
                  <a:schemeClr val="tx1"/>
                </a:solidFill>
                <a:latin typeface="Times New Roman" pitchFamily="18" charset="0"/>
              </a:defRPr>
            </a:lvl8pPr>
            <a:lvl9pPr marL="3813528" indent="-224325" defTabSz="894185" eaLnBrk="0" fontAlgn="base" hangingPunct="0">
              <a:spcBef>
                <a:spcPct val="0"/>
              </a:spcBef>
              <a:spcAft>
                <a:spcPct val="0"/>
              </a:spcAft>
              <a:defRPr sz="2400">
                <a:solidFill>
                  <a:schemeClr val="tx1"/>
                </a:solidFill>
                <a:latin typeface="Times New Roman" pitchFamily="18" charset="0"/>
              </a:defRPr>
            </a:lvl9pPr>
          </a:lstStyle>
          <a:p>
            <a:fld id="{7487824E-E459-4B82-947E-EB37D4DE9115}" type="slidenum">
              <a:rPr lang="en-US" altLang="en-US" sz="1200"/>
              <a:pPr/>
              <a:t>31</a:t>
            </a:fld>
            <a:endParaRPr lang="en-US" altLang="en-US" sz="1200"/>
          </a:p>
        </p:txBody>
      </p:sp>
    </p:spTree>
    <p:extLst>
      <p:ext uri="{BB962C8B-B14F-4D97-AF65-F5344CB8AC3E}">
        <p14:creationId xmlns:p14="http://schemas.microsoft.com/office/powerpoint/2010/main" val="146443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43BB57-B8AC-41BA-BC72-5FA004B30CE6}" type="slidenum">
              <a:rPr lang="en-GB" smtClean="0"/>
              <a:t>34</a:t>
            </a:fld>
            <a:endParaRPr lang="en-GB"/>
          </a:p>
        </p:txBody>
      </p:sp>
    </p:spTree>
    <p:extLst>
      <p:ext uri="{BB962C8B-B14F-4D97-AF65-F5344CB8AC3E}">
        <p14:creationId xmlns:p14="http://schemas.microsoft.com/office/powerpoint/2010/main" val="960457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1F012E3-FA74-4B3F-B5A9-7ECD3DF35D6D}" type="slidenum">
              <a:rPr lang="en-GB" smtClean="0"/>
              <a:t>35</a:t>
            </a:fld>
            <a:endParaRPr lang="en-GB"/>
          </a:p>
        </p:txBody>
      </p:sp>
    </p:spTree>
    <p:extLst>
      <p:ext uri="{BB962C8B-B14F-4D97-AF65-F5344CB8AC3E}">
        <p14:creationId xmlns:p14="http://schemas.microsoft.com/office/powerpoint/2010/main" val="2596067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F012E3-FA74-4B3F-B5A9-7ECD3DF35D6D}" type="slidenum">
              <a:rPr lang="en-GB" smtClean="0"/>
              <a:t>38</a:t>
            </a:fld>
            <a:endParaRPr lang="en-GB"/>
          </a:p>
        </p:txBody>
      </p:sp>
    </p:spTree>
    <p:extLst>
      <p:ext uri="{BB962C8B-B14F-4D97-AF65-F5344CB8AC3E}">
        <p14:creationId xmlns:p14="http://schemas.microsoft.com/office/powerpoint/2010/main" val="2550590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E3F713-0A26-4F09-AF77-5A9DCE8B7091}"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16th August 2012</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Biomarkers and the evaluation of treatment effect mechanisms in personalied medicine</a:t>
            </a:r>
          </a:p>
        </p:txBody>
      </p:sp>
      <p:sp>
        <p:nvSpPr>
          <p:cNvPr id="8" name="Header Placeholder 7"/>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Centre for Biostatistics, The University of Manchester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7388"/>
            <a:ext cx="4572000" cy="3429000"/>
          </a:xfrm>
        </p:spPr>
      </p:sp>
      <p:sp>
        <p:nvSpPr>
          <p:cNvPr id="3" name="Notes Placeholder 2"/>
          <p:cNvSpPr>
            <a:spLocks noGrp="1"/>
          </p:cNvSpPr>
          <p:nvPr>
            <p:ph type="body" idx="1"/>
          </p:nvPr>
        </p:nvSpPr>
        <p:spPr/>
        <p:txBody>
          <a:bodyPr/>
          <a:lstStyle/>
          <a:p>
            <a:r>
              <a:rPr lang="en-GB" dirty="0"/>
              <a:t>Note that</a:t>
            </a:r>
            <a:r>
              <a:rPr lang="en-GB" baseline="0" dirty="0"/>
              <a:t> since the reason for using bootstrap were concerns over non-normality of the sampling distribution of the indirect effect estimator we use the percentile methods to construct CIs; those can be asymmetric; but here for a large sample (n=2000) asymptotic normality is probably achieved (percentile intervals very similar to symmetric bootstrap confidence interval).</a:t>
            </a:r>
          </a:p>
          <a:p>
            <a:endParaRPr lang="en-GB" baseline="0" dirty="0"/>
          </a:p>
          <a:p>
            <a:r>
              <a:rPr lang="en-GB" baseline="0" dirty="0"/>
              <a:t>Inferences for direct effect are little affected and very similar to the regression results.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94B858-DE21-4995-B752-51B3F47B55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4851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endParaRPr lang="en-GB" altLang="en-US"/>
          </a:p>
        </p:txBody>
      </p:sp>
      <p:sp>
        <p:nvSpPr>
          <p:cNvPr id="54276" name="Slide Number Placeholder 3"/>
          <p:cNvSpPr>
            <a:spLocks noGrp="1"/>
          </p:cNvSpPr>
          <p:nvPr>
            <p:ph type="sldNum" sz="quarter" idx="5"/>
          </p:nvPr>
        </p:nvSpPr>
        <p:spPr>
          <a:noFill/>
        </p:spPr>
        <p:txBody>
          <a:bodyPr/>
          <a:lstStyle>
            <a:lvl1pPr defTabSz="894185">
              <a:defRPr sz="2400">
                <a:solidFill>
                  <a:schemeClr val="tx1"/>
                </a:solidFill>
                <a:latin typeface="Times New Roman" pitchFamily="18" charset="0"/>
              </a:defRPr>
            </a:lvl1pPr>
            <a:lvl2pPr marL="729057" indent="-280406" defTabSz="894185">
              <a:defRPr sz="2400">
                <a:solidFill>
                  <a:schemeClr val="tx1"/>
                </a:solidFill>
                <a:latin typeface="Times New Roman" pitchFamily="18" charset="0"/>
              </a:defRPr>
            </a:lvl2pPr>
            <a:lvl3pPr marL="1121626" indent="-224325" defTabSz="894185">
              <a:defRPr sz="2400">
                <a:solidFill>
                  <a:schemeClr val="tx1"/>
                </a:solidFill>
                <a:latin typeface="Times New Roman" pitchFamily="18" charset="0"/>
              </a:defRPr>
            </a:lvl3pPr>
            <a:lvl4pPr marL="1570276" indent="-224325" defTabSz="894185">
              <a:defRPr sz="2400">
                <a:solidFill>
                  <a:schemeClr val="tx1"/>
                </a:solidFill>
                <a:latin typeface="Times New Roman" pitchFamily="18" charset="0"/>
              </a:defRPr>
            </a:lvl4pPr>
            <a:lvl5pPr marL="2018927" indent="-224325" defTabSz="894185">
              <a:defRPr sz="2400">
                <a:solidFill>
                  <a:schemeClr val="tx1"/>
                </a:solidFill>
                <a:latin typeface="Times New Roman" pitchFamily="18" charset="0"/>
              </a:defRPr>
            </a:lvl5pPr>
            <a:lvl6pPr marL="2467577" indent="-224325" defTabSz="894185" eaLnBrk="0" fontAlgn="base" hangingPunct="0">
              <a:spcBef>
                <a:spcPct val="0"/>
              </a:spcBef>
              <a:spcAft>
                <a:spcPct val="0"/>
              </a:spcAft>
              <a:defRPr sz="2400">
                <a:solidFill>
                  <a:schemeClr val="tx1"/>
                </a:solidFill>
                <a:latin typeface="Times New Roman" pitchFamily="18" charset="0"/>
              </a:defRPr>
            </a:lvl6pPr>
            <a:lvl7pPr marL="2916227" indent="-224325" defTabSz="894185" eaLnBrk="0" fontAlgn="base" hangingPunct="0">
              <a:spcBef>
                <a:spcPct val="0"/>
              </a:spcBef>
              <a:spcAft>
                <a:spcPct val="0"/>
              </a:spcAft>
              <a:defRPr sz="2400">
                <a:solidFill>
                  <a:schemeClr val="tx1"/>
                </a:solidFill>
                <a:latin typeface="Times New Roman" pitchFamily="18" charset="0"/>
              </a:defRPr>
            </a:lvl7pPr>
            <a:lvl8pPr marL="3364878" indent="-224325" defTabSz="894185" eaLnBrk="0" fontAlgn="base" hangingPunct="0">
              <a:spcBef>
                <a:spcPct val="0"/>
              </a:spcBef>
              <a:spcAft>
                <a:spcPct val="0"/>
              </a:spcAft>
              <a:defRPr sz="2400">
                <a:solidFill>
                  <a:schemeClr val="tx1"/>
                </a:solidFill>
                <a:latin typeface="Times New Roman" pitchFamily="18" charset="0"/>
              </a:defRPr>
            </a:lvl8pPr>
            <a:lvl9pPr marL="3813528" indent="-224325" defTabSz="894185" eaLnBrk="0" fontAlgn="base" hangingPunct="0">
              <a:spcBef>
                <a:spcPct val="0"/>
              </a:spcBef>
              <a:spcAft>
                <a:spcPct val="0"/>
              </a:spcAft>
              <a:defRPr sz="2400">
                <a:solidFill>
                  <a:schemeClr val="tx1"/>
                </a:solidFill>
                <a:latin typeface="Times New Roman" pitchFamily="18" charset="0"/>
              </a:defRPr>
            </a:lvl9pPr>
          </a:lstStyle>
          <a:p>
            <a:fld id="{03365D76-3F8A-4F78-8432-52D78AE60E2B}" type="slidenum">
              <a:rPr lang="en-US" altLang="en-US" sz="1200"/>
              <a:pPr/>
              <a:t>53</a:t>
            </a:fld>
            <a:endParaRPr lang="en-US" altLang="en-US" sz="1200"/>
          </a:p>
        </p:txBody>
      </p:sp>
    </p:spTree>
    <p:extLst>
      <p:ext uri="{BB962C8B-B14F-4D97-AF65-F5344CB8AC3E}">
        <p14:creationId xmlns:p14="http://schemas.microsoft.com/office/powerpoint/2010/main" val="418491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3BB57-B8AC-41BA-BC72-5FA004B30CE6}" type="slidenum">
              <a:rPr lang="en-GB" smtClean="0"/>
              <a:t>62</a:t>
            </a:fld>
            <a:endParaRPr lang="en-GB"/>
          </a:p>
        </p:txBody>
      </p:sp>
    </p:spTree>
    <p:extLst>
      <p:ext uri="{BB962C8B-B14F-4D97-AF65-F5344CB8AC3E}">
        <p14:creationId xmlns:p14="http://schemas.microsoft.com/office/powerpoint/2010/main" val="2740421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lecturers.</a:t>
            </a:r>
          </a:p>
          <a:p>
            <a:endParaRPr lang="en-GB" baseline="0" dirty="0"/>
          </a:p>
          <a:p>
            <a:r>
              <a:rPr lang="en-GB" baseline="0" dirty="0"/>
              <a:t>Workshop is meant to be practical and interactive.</a:t>
            </a:r>
          </a:p>
          <a:p>
            <a:endParaRPr lang="en-GB" baseline="0" dirty="0"/>
          </a:p>
          <a:p>
            <a:r>
              <a:rPr lang="en-GB" baseline="0" dirty="0"/>
              <a:t>It consists of lectures and STATA exercises. In general we will motivate methods by real-life problems, and introduce relevant STATA commands that allow the researcher to apply methods in practice.  </a:t>
            </a:r>
          </a:p>
          <a:p>
            <a:endParaRPr lang="en-GB" baseline="0" dirty="0"/>
          </a:p>
          <a:p>
            <a:r>
              <a:rPr lang="en-GB" baseline="0" dirty="0"/>
              <a:t>We encourage ongoing discussion and also have scheduled a session on the last day to discuss outstanding design and analysis issues relating to participants study designs/data sets.</a:t>
            </a:r>
          </a:p>
          <a:p>
            <a:endParaRPr lang="en-GB" baseline="0" dirty="0"/>
          </a:p>
          <a:p>
            <a:r>
              <a:rPr lang="en-GB" baseline="0" dirty="0"/>
              <a:t>We will hand out a content sheet that will allow you to make notes under relevant sessions. Please fill this in as we along – then it will be easy to return to unresolved issues in the last session.  </a:t>
            </a:r>
            <a:endParaRPr lang="en-GB" dirty="0"/>
          </a:p>
        </p:txBody>
      </p:sp>
      <p:sp>
        <p:nvSpPr>
          <p:cNvPr id="4" name="Slide Number Placeholder 3"/>
          <p:cNvSpPr>
            <a:spLocks noGrp="1"/>
          </p:cNvSpPr>
          <p:nvPr>
            <p:ph type="sldNum" sz="quarter" idx="10"/>
          </p:nvPr>
        </p:nvSpPr>
        <p:spPr/>
        <p:txBody>
          <a:bodyPr/>
          <a:lstStyle/>
          <a:p>
            <a:fld id="{C943BB57-B8AC-41BA-BC72-5FA004B30CE6}" type="slidenum">
              <a:rPr lang="en-GB" smtClean="0"/>
              <a:t>3</a:t>
            </a:fld>
            <a:endParaRPr lang="en-GB"/>
          </a:p>
        </p:txBody>
      </p:sp>
    </p:spTree>
    <p:extLst>
      <p:ext uri="{BB962C8B-B14F-4D97-AF65-F5344CB8AC3E}">
        <p14:creationId xmlns:p14="http://schemas.microsoft.com/office/powerpoint/2010/main" val="81171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GB" dirty="0"/>
          </a:p>
        </p:txBody>
      </p:sp>
      <p:sp>
        <p:nvSpPr>
          <p:cNvPr id="4" name="Slide Number Placeholder 3"/>
          <p:cNvSpPr>
            <a:spLocks noGrp="1"/>
          </p:cNvSpPr>
          <p:nvPr>
            <p:ph type="sldNum" sz="quarter" idx="10"/>
          </p:nvPr>
        </p:nvSpPr>
        <p:spPr/>
        <p:txBody>
          <a:bodyPr/>
          <a:lstStyle/>
          <a:p>
            <a:fld id="{13DD14D4-F565-4A22-AB3B-412A573B05F9}" type="slidenum">
              <a:rPr lang="en-GB" smtClean="0"/>
              <a:t>14</a:t>
            </a:fld>
            <a:endParaRPr lang="en-GB" dirty="0"/>
          </a:p>
        </p:txBody>
      </p:sp>
    </p:spTree>
    <p:extLst>
      <p:ext uri="{BB962C8B-B14F-4D97-AF65-F5344CB8AC3E}">
        <p14:creationId xmlns:p14="http://schemas.microsoft.com/office/powerpoint/2010/main" val="2873033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ltLang="en-US" dirty="0">
              <a:solidFill>
                <a:srgbClr val="3333FF"/>
              </a:solidFill>
            </a:endParaRPr>
          </a:p>
        </p:txBody>
      </p:sp>
      <p:sp>
        <p:nvSpPr>
          <p:cNvPr id="4" name="Slide Number Placeholder 3"/>
          <p:cNvSpPr>
            <a:spLocks noGrp="1"/>
          </p:cNvSpPr>
          <p:nvPr>
            <p:ph type="sldNum" sz="quarter" idx="10"/>
          </p:nvPr>
        </p:nvSpPr>
        <p:spPr/>
        <p:txBody>
          <a:bodyPr/>
          <a:lstStyle/>
          <a:p>
            <a:fld id="{A1F012E3-FA74-4B3F-B5A9-7ECD3DF35D6D}" type="slidenum">
              <a:rPr lang="en-GB" smtClean="0"/>
              <a:t>18</a:t>
            </a:fld>
            <a:endParaRPr lang="en-GB"/>
          </a:p>
        </p:txBody>
      </p:sp>
    </p:spTree>
    <p:extLst>
      <p:ext uri="{BB962C8B-B14F-4D97-AF65-F5344CB8AC3E}">
        <p14:creationId xmlns:p14="http://schemas.microsoft.com/office/powerpoint/2010/main" val="437440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888712" eaLnBrk="0" hangingPunct="0">
              <a:defRPr>
                <a:solidFill>
                  <a:schemeClr val="tx1"/>
                </a:solidFill>
                <a:latin typeface="Arial" charset="0"/>
              </a:defRPr>
            </a:lvl1pPr>
            <a:lvl2pPr marL="690892" indent="-265728" defTabSz="888712" eaLnBrk="0" hangingPunct="0">
              <a:defRPr>
                <a:solidFill>
                  <a:schemeClr val="tx1"/>
                </a:solidFill>
                <a:latin typeface="Arial" charset="0"/>
              </a:defRPr>
            </a:lvl2pPr>
            <a:lvl3pPr marL="1062911" indent="-212583" defTabSz="888712" eaLnBrk="0" hangingPunct="0">
              <a:defRPr>
                <a:solidFill>
                  <a:schemeClr val="tx1"/>
                </a:solidFill>
                <a:latin typeface="Arial" charset="0"/>
              </a:defRPr>
            </a:lvl3pPr>
            <a:lvl4pPr marL="1488076" indent="-212583" defTabSz="888712" eaLnBrk="0" hangingPunct="0">
              <a:defRPr>
                <a:solidFill>
                  <a:schemeClr val="tx1"/>
                </a:solidFill>
                <a:latin typeface="Arial" charset="0"/>
              </a:defRPr>
            </a:lvl4pPr>
            <a:lvl5pPr marL="1913240" indent="-212583" defTabSz="888712" eaLnBrk="0" hangingPunct="0">
              <a:defRPr>
                <a:solidFill>
                  <a:schemeClr val="tx1"/>
                </a:solidFill>
                <a:latin typeface="Arial" charset="0"/>
              </a:defRPr>
            </a:lvl5pPr>
            <a:lvl6pPr marL="2338404" indent="-212583" defTabSz="888712" eaLnBrk="0" fontAlgn="base" hangingPunct="0">
              <a:spcBef>
                <a:spcPct val="0"/>
              </a:spcBef>
              <a:spcAft>
                <a:spcPct val="0"/>
              </a:spcAft>
              <a:defRPr>
                <a:solidFill>
                  <a:schemeClr val="tx1"/>
                </a:solidFill>
                <a:latin typeface="Arial" charset="0"/>
              </a:defRPr>
            </a:lvl6pPr>
            <a:lvl7pPr marL="2763569" indent="-212583" defTabSz="888712" eaLnBrk="0" fontAlgn="base" hangingPunct="0">
              <a:spcBef>
                <a:spcPct val="0"/>
              </a:spcBef>
              <a:spcAft>
                <a:spcPct val="0"/>
              </a:spcAft>
              <a:defRPr>
                <a:solidFill>
                  <a:schemeClr val="tx1"/>
                </a:solidFill>
                <a:latin typeface="Arial" charset="0"/>
              </a:defRPr>
            </a:lvl7pPr>
            <a:lvl8pPr marL="3188733" indent="-212583" defTabSz="888712" eaLnBrk="0" fontAlgn="base" hangingPunct="0">
              <a:spcBef>
                <a:spcPct val="0"/>
              </a:spcBef>
              <a:spcAft>
                <a:spcPct val="0"/>
              </a:spcAft>
              <a:defRPr>
                <a:solidFill>
                  <a:schemeClr val="tx1"/>
                </a:solidFill>
                <a:latin typeface="Arial" charset="0"/>
              </a:defRPr>
            </a:lvl8pPr>
            <a:lvl9pPr marL="3613897" indent="-212583" defTabSz="888712" eaLnBrk="0" fontAlgn="base" hangingPunct="0">
              <a:spcBef>
                <a:spcPct val="0"/>
              </a:spcBef>
              <a:spcAft>
                <a:spcPct val="0"/>
              </a:spcAft>
              <a:defRPr>
                <a:solidFill>
                  <a:schemeClr val="tx1"/>
                </a:solidFill>
                <a:latin typeface="Arial" charset="0"/>
              </a:defRPr>
            </a:lvl9pPr>
          </a:lstStyle>
          <a:p>
            <a:pPr eaLnBrk="1" hangingPunct="1"/>
            <a:fld id="{431EE59E-FFD7-47AB-B7A5-CEC0D1AB22A0}" type="slidenum">
              <a:rPr lang="en-GB"/>
              <a:pPr eaLnBrk="1" hangingPunct="1"/>
              <a:t>19</a:t>
            </a:fld>
            <a:endParaRPr lang="en-GB"/>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marL="0" indent="0">
              <a:buNone/>
            </a:pPr>
            <a:endParaRPr lang="en-GB" sz="1300" b="1" dirty="0">
              <a:latin typeface="Calibri"/>
              <a:cs typeface="Calibri"/>
            </a:endParaRPr>
          </a:p>
          <a:p>
            <a:pPr eaLnBrk="1" hangingPunct="1">
              <a:lnSpc>
                <a:spcPct val="80000"/>
              </a:lnSpc>
            </a:pPr>
            <a:endParaRPr lang="en-GB" sz="400" dirty="0">
              <a:latin typeface="Calibri"/>
              <a:cs typeface="Calibri"/>
            </a:endParaRPr>
          </a:p>
          <a:p>
            <a:pPr marL="0" indent="0" defTabSz="850329" fontAlgn="base">
              <a:lnSpc>
                <a:spcPct val="80000"/>
              </a:lnSpc>
              <a:spcBef>
                <a:spcPct val="30000"/>
              </a:spcBef>
              <a:spcAft>
                <a:spcPct val="0"/>
              </a:spcAft>
              <a:buFontTx/>
              <a:buChar char="•"/>
              <a:defRPr/>
            </a:pPr>
            <a:endParaRPr lang="en-GB" sz="1300" b="1" dirty="0">
              <a:latin typeface="Calibri"/>
              <a:cs typeface="Calibri"/>
            </a:endParaRPr>
          </a:p>
        </p:txBody>
      </p:sp>
    </p:spTree>
    <p:extLst>
      <p:ext uri="{BB962C8B-B14F-4D97-AF65-F5344CB8AC3E}">
        <p14:creationId xmlns:p14="http://schemas.microsoft.com/office/powerpoint/2010/main" val="102308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43BB57-B8AC-41BA-BC72-5FA004B30CE6}" type="slidenum">
              <a:rPr lang="en-GB" smtClean="0"/>
              <a:t>20</a:t>
            </a:fld>
            <a:endParaRPr lang="en-GB"/>
          </a:p>
        </p:txBody>
      </p:sp>
    </p:spTree>
    <p:extLst>
      <p:ext uri="{BB962C8B-B14F-4D97-AF65-F5344CB8AC3E}">
        <p14:creationId xmlns:p14="http://schemas.microsoft.com/office/powerpoint/2010/main" val="901074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13F25-4B01-4757-AF0B-5574FCF4DB8E}" type="slidenum">
              <a:rPr lang="en-US" smtClean="0"/>
              <a:t>22</a:t>
            </a:fld>
            <a:endParaRPr lang="en-US" dirty="0"/>
          </a:p>
        </p:txBody>
      </p:sp>
    </p:spTree>
    <p:extLst>
      <p:ext uri="{BB962C8B-B14F-4D97-AF65-F5344CB8AC3E}">
        <p14:creationId xmlns:p14="http://schemas.microsoft.com/office/powerpoint/2010/main" val="289885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lecturers.</a:t>
            </a:r>
          </a:p>
          <a:p>
            <a:endParaRPr lang="en-GB" baseline="0" dirty="0"/>
          </a:p>
          <a:p>
            <a:r>
              <a:rPr lang="en-GB" baseline="0" dirty="0"/>
              <a:t>Workshop is meant to be practical and interactive.</a:t>
            </a:r>
          </a:p>
          <a:p>
            <a:endParaRPr lang="en-GB" baseline="0" dirty="0"/>
          </a:p>
          <a:p>
            <a:r>
              <a:rPr lang="en-GB" baseline="0" dirty="0"/>
              <a:t>It consists of lectures and STATA exercises. In general we will motivate methods by real-life problems, and introduce relevant STATA commands that allow the researcher to apply methods in practice.  </a:t>
            </a:r>
          </a:p>
          <a:p>
            <a:endParaRPr lang="en-GB" baseline="0" dirty="0"/>
          </a:p>
          <a:p>
            <a:r>
              <a:rPr lang="en-GB" baseline="0" dirty="0"/>
              <a:t>We encourage ongoing discussion and also have scheduled a session on the last day to discuss outstanding design and analysis issues relating to participants study designs/data sets.</a:t>
            </a:r>
          </a:p>
          <a:p>
            <a:endParaRPr lang="en-GB" baseline="0" dirty="0"/>
          </a:p>
          <a:p>
            <a:r>
              <a:rPr lang="en-GB" baseline="0" dirty="0"/>
              <a:t>We will hand out a content sheet that will allow you to make notes under relevant sessions. Please fill this in as we along – then it will be easy to return to unresolved issues in the last session.  </a:t>
            </a:r>
            <a:endParaRPr lang="en-GB" dirty="0"/>
          </a:p>
        </p:txBody>
      </p:sp>
      <p:sp>
        <p:nvSpPr>
          <p:cNvPr id="4" name="Slide Number Placeholder 3"/>
          <p:cNvSpPr>
            <a:spLocks noGrp="1"/>
          </p:cNvSpPr>
          <p:nvPr>
            <p:ph type="sldNum" sz="quarter" idx="10"/>
          </p:nvPr>
        </p:nvSpPr>
        <p:spPr/>
        <p:txBody>
          <a:bodyPr/>
          <a:lstStyle/>
          <a:p>
            <a:fld id="{C943BB57-B8AC-41BA-BC72-5FA004B30CE6}" type="slidenum">
              <a:rPr lang="en-GB" smtClean="0"/>
              <a:t>23</a:t>
            </a:fld>
            <a:endParaRPr lang="en-GB"/>
          </a:p>
        </p:txBody>
      </p:sp>
    </p:spTree>
    <p:extLst>
      <p:ext uri="{BB962C8B-B14F-4D97-AF65-F5344CB8AC3E}">
        <p14:creationId xmlns:p14="http://schemas.microsoft.com/office/powerpoint/2010/main" val="811716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400425" cy="2549525"/>
          </a:xfrm>
        </p:spPr>
      </p:sp>
      <p:sp>
        <p:nvSpPr>
          <p:cNvPr id="3" name="Notes Placeholder 2"/>
          <p:cNvSpPr>
            <a:spLocks noGrp="1"/>
          </p:cNvSpPr>
          <p:nvPr>
            <p:ph type="body" idx="1"/>
          </p:nvPr>
        </p:nvSpPr>
        <p:spPr/>
        <p:txBody>
          <a:bodyPr/>
          <a:lstStyle/>
          <a:p>
            <a:pPr>
              <a:lnSpc>
                <a:spcPct val="90000"/>
              </a:lnSpc>
            </a:pPr>
            <a:endParaRPr lang="en-GB"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94B858-DE21-4995-B752-51B3F47B554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521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DD8A7ED-69E9-436F-AE24-6E5839D2CEF3}" type="slidenum">
              <a:rPr lang="en-GB" smtClean="0"/>
              <a:t>‹#›</a:t>
            </a:fld>
            <a:endParaRPr lang="en-GB" dirty="0"/>
          </a:p>
        </p:txBody>
      </p:sp>
    </p:spTree>
    <p:extLst>
      <p:ext uri="{BB962C8B-B14F-4D97-AF65-F5344CB8AC3E}">
        <p14:creationId xmlns:p14="http://schemas.microsoft.com/office/powerpoint/2010/main" val="413063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2213545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380315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792163"/>
          </a:xfrm>
          <a:prstGeom prst="rect">
            <a:avLst/>
          </a:prstGeom>
        </p:spPr>
        <p:txBody>
          <a:bodyPr/>
          <a:lstStyle/>
          <a:p>
            <a:r>
              <a:rPr lang="en-US"/>
              <a:t>Click to edit Master title style</a:t>
            </a:r>
            <a:endParaRPr lang="en-GB"/>
          </a:p>
        </p:txBody>
      </p:sp>
      <p:sp>
        <p:nvSpPr>
          <p:cNvPr id="3" name="Table Placeholder 2"/>
          <p:cNvSpPr>
            <a:spLocks noGrp="1"/>
          </p:cNvSpPr>
          <p:nvPr>
            <p:ph type="tbl" idx="1"/>
          </p:nvPr>
        </p:nvSpPr>
        <p:spPr>
          <a:xfrm>
            <a:off x="468313" y="1844675"/>
            <a:ext cx="8229600" cy="4281488"/>
          </a:xfrm>
          <a:prstGeom prst="rect">
            <a:avLst/>
          </a:prstGeom>
        </p:spPr>
        <p:txBody>
          <a:body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D61840C-2E9F-457D-96CB-98334EE8EAF6}" type="slidenum">
              <a:rPr lang="en-US"/>
              <a:pPr/>
              <a:t>‹#›</a:t>
            </a:fld>
            <a:endParaRPr lang="en-US"/>
          </a:p>
        </p:txBody>
      </p:sp>
    </p:spTree>
    <p:extLst>
      <p:ext uri="{BB962C8B-B14F-4D97-AF65-F5344CB8AC3E}">
        <p14:creationId xmlns:p14="http://schemas.microsoft.com/office/powerpoint/2010/main" val="107154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9144000" cy="4618512"/>
          </a:xfrm>
          <a:solidFill>
            <a:schemeClr val="bg1">
              <a:lumMod val="95000"/>
            </a:schemeClr>
          </a:solidFill>
        </p:spPr>
        <p:txBody>
          <a:bodyPr/>
          <a:lstStyle/>
          <a:p>
            <a:r>
              <a:rPr lang="en-US"/>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9144000" cy="2230912"/>
          </a:xfrm>
          <a:prstGeom prst="rect">
            <a:avLst/>
          </a:prstGeom>
          <a:solidFill>
            <a:srgbClr val="741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628650" y="5037721"/>
            <a:ext cx="7181851" cy="891250"/>
          </a:xfrm>
        </p:spPr>
        <p:txBody>
          <a:bodyPr anchor="t">
            <a:noAutofit/>
          </a:bodyPr>
          <a:lstStyle>
            <a:lvl1pPr>
              <a:defRPr sz="3750" b="1">
                <a:solidFill>
                  <a:schemeClr val="bg1"/>
                </a:solidFill>
                <a:latin typeface="+mj-lt"/>
              </a:defRPr>
            </a:lvl1pPr>
          </a:lstStyle>
          <a:p>
            <a:r>
              <a:rPr lang="en-US"/>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628650" y="6125745"/>
            <a:ext cx="7181850" cy="338549"/>
          </a:xfrm>
        </p:spPr>
        <p:txBody>
          <a:bodyPr>
            <a:normAutofit/>
          </a:bodyPr>
          <a:lstStyle>
            <a:lvl1pPr marL="0" indent="0">
              <a:buNone/>
              <a:defRPr sz="1200" spc="225">
                <a:solidFill>
                  <a:schemeClr val="bg1"/>
                </a:solidFill>
                <a:latin typeface="+mn-lt"/>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402179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7"/>
            <a:ext cx="9144000" cy="3657601"/>
          </a:xfrm>
          <a:prstGeom prst="rect">
            <a:avLst/>
          </a:prstGeom>
          <a:solidFill>
            <a:srgbClr val="4B11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628650" y="1906059"/>
            <a:ext cx="5911850" cy="1694180"/>
          </a:xfrm>
        </p:spPr>
        <p:txBody>
          <a:bodyPr lIns="0" anchor="t">
            <a:noAutofit/>
          </a:bodyPr>
          <a:lstStyle>
            <a:lvl1pPr>
              <a:defRPr sz="4950" b="1">
                <a:solidFill>
                  <a:schemeClr val="bg1"/>
                </a:solidFill>
                <a:latin typeface="+mj-lt"/>
              </a:defRPr>
            </a:lvl1pPr>
          </a:lstStyle>
          <a:p>
            <a:r>
              <a:rPr lang="en-US"/>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6397771" y="4554447"/>
            <a:ext cx="1866900" cy="3124198"/>
          </a:xfrm>
          <a:solidFill>
            <a:srgbClr val="9F6573"/>
          </a:solidFill>
        </p:spPr>
        <p:txBody>
          <a:bodyPr bIns="0" anchor="b">
            <a:noAutofit/>
          </a:bodyPr>
          <a:lstStyle>
            <a:lvl1pPr marL="0" indent="0" algn="ctr">
              <a:buNone/>
              <a:defRPr sz="18750">
                <a:solidFill>
                  <a:schemeClr val="bg1"/>
                </a:solidFill>
                <a:latin typeface="+mj-lt"/>
                <a:cs typeface="Arial" panose="020B0604020202020204" pitchFamily="34" charset="0"/>
              </a:defRPr>
            </a:lvl1pPr>
          </a:lstStyle>
          <a:p>
            <a:pPr lvl="0"/>
            <a:r>
              <a:rPr lang="en-US"/>
              <a:t>2</a:t>
            </a:r>
          </a:p>
        </p:txBody>
      </p:sp>
    </p:spTree>
    <p:extLst>
      <p:ext uri="{BB962C8B-B14F-4D97-AF65-F5344CB8AC3E}">
        <p14:creationId xmlns:p14="http://schemas.microsoft.com/office/powerpoint/2010/main" val="1823432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3647608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b="0"/>
            </a:lvl1pPr>
          </a:lstStyle>
          <a:p>
            <a:r>
              <a:rPr lang="en-US" dirty="0"/>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562100" indent="-228600">
              <a:buClr>
                <a:srgbClr val="FF0000"/>
              </a:buClr>
              <a:buFont typeface="Arial" panose="020B0604020202020204" pitchFamily="34" charset="0"/>
              <a:buChar char="•"/>
              <a:defRPr/>
            </a:lvl4pPr>
            <a:lvl5pPr marL="1981200" indent="-228600">
              <a:buClr>
                <a:srgbClr val="FF000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11287234"/>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10130396"/>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Clr>
                <a:srgbClr val="FF0000"/>
              </a:buClr>
              <a:buFont typeface="Arial" panose="020B0604020202020204" pitchFamily="34" charset="0"/>
              <a:buChar char="•"/>
              <a:defRPr sz="2800"/>
            </a:lvl1pPr>
            <a:lvl2pPr marL="742950" indent="-285750">
              <a:buClr>
                <a:srgbClr val="FF0000"/>
              </a:buClr>
              <a:buFont typeface="Arial" panose="020B0604020202020204" pitchFamily="34" charset="0"/>
              <a:buChar char="•"/>
              <a:defRPr sz="2400"/>
            </a:lvl2pPr>
            <a:lvl3pPr marL="1143000" indent="-228600">
              <a:buClr>
                <a:srgbClr val="FF0000"/>
              </a:buClr>
              <a:buFont typeface="Arial" panose="020B0604020202020204" pitchFamily="34" charset="0"/>
              <a:buChar char="•"/>
              <a:defRPr sz="2000"/>
            </a:lvl3pPr>
            <a:lvl4pPr marL="1562100" indent="-228600">
              <a:buClr>
                <a:srgbClr val="FF0000"/>
              </a:buClr>
              <a:buFont typeface="Arial" panose="020B0604020202020204" pitchFamily="34" charset="0"/>
              <a:buChar char="•"/>
              <a:defRPr sz="1800"/>
            </a:lvl4pPr>
            <a:lvl5pPr marL="1981200" indent="-22860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Clr>
                <a:srgbClr val="FF0000"/>
              </a:buClr>
              <a:buFont typeface="Arial" panose="020B0604020202020204" pitchFamily="34" charset="0"/>
              <a:buChar char="•"/>
              <a:defRPr sz="2800"/>
            </a:lvl1pPr>
            <a:lvl2pPr marL="742950" indent="-285750">
              <a:buClr>
                <a:srgbClr val="FF0000"/>
              </a:buClr>
              <a:buFont typeface="Arial" panose="020B0604020202020204" pitchFamily="34" charset="0"/>
              <a:buChar char="•"/>
              <a:defRPr sz="2400"/>
            </a:lvl2pPr>
            <a:lvl3pPr marL="1143000" indent="-228600">
              <a:buClr>
                <a:srgbClr val="FF0000"/>
              </a:buClr>
              <a:buFont typeface="Arial" panose="020B0604020202020204" pitchFamily="34" charset="0"/>
              <a:buChar char="•"/>
              <a:defRPr sz="2000"/>
            </a:lvl3pPr>
            <a:lvl4pPr marL="1562100" indent="-228600">
              <a:buClr>
                <a:srgbClr val="FF0000"/>
              </a:buClr>
              <a:buFont typeface="Arial" panose="020B0604020202020204" pitchFamily="34" charset="0"/>
              <a:buChar char="•"/>
              <a:defRPr sz="1800"/>
            </a:lvl4pPr>
            <a:lvl5pPr marL="1981200" indent="-22860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959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615324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lvl1pPr>
              <a:defRPr sz="3600" b="1">
                <a:solidFill>
                  <a:srgbClr val="002060"/>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412776"/>
            <a:ext cx="8229600" cy="4713387"/>
          </a:xfrm>
        </p:spPr>
        <p:txBody>
          <a:bodyPr/>
          <a:lstStyle>
            <a:lvl1pPr>
              <a:spcBef>
                <a:spcPts val="0"/>
              </a:spcBef>
              <a:defRPr/>
            </a:lvl1pPr>
            <a:lvl2pPr>
              <a:spcBef>
                <a:spcPts val="0"/>
              </a:spcBef>
              <a:defRPr sz="2000" baseline="0"/>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lumMod val="65000"/>
                    <a:lumOff val="35000"/>
                  </a:schemeClr>
                </a:solidFill>
              </a:defRPr>
            </a:lvl1pPr>
          </a:lstStyle>
          <a:p>
            <a:fld id="{6DD8A7ED-69E9-436F-AE24-6E5839D2CEF3}" type="slidenum">
              <a:rPr lang="en-GB" smtClean="0"/>
              <a:pPr/>
              <a:t>‹#›</a:t>
            </a:fld>
            <a:endParaRPr lang="en-GB" dirty="0"/>
          </a:p>
        </p:txBody>
      </p:sp>
      <p:cxnSp>
        <p:nvCxnSpPr>
          <p:cNvPr id="11" name="Straight Connector 10"/>
          <p:cNvCxnSpPr/>
          <p:nvPr userDrawn="1"/>
        </p:nvCxnSpPr>
        <p:spPr>
          <a:xfrm>
            <a:off x="0" y="1196752"/>
            <a:ext cx="9144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157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ctr">
              <a:defRPr/>
            </a:lvl1pPr>
          </a:lstStyle>
          <a:p>
            <a:r>
              <a:rPr lang="en-US" dirty="0"/>
              <a:t>Click to edit Master title style</a:t>
            </a:r>
            <a:endParaRPr lang="en-GB" dirty="0"/>
          </a:p>
        </p:txBody>
      </p:sp>
    </p:spTree>
    <p:extLst>
      <p:ext uri="{BB962C8B-B14F-4D97-AF65-F5344CB8AC3E}">
        <p14:creationId xmlns:p14="http://schemas.microsoft.com/office/powerpoint/2010/main" val="33176509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79528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987078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8860455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78014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30452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p:spPr>
        <p:txBody>
          <a:bodyPr anchor="t"/>
          <a:lstStyle>
            <a:lvl1pPr algn="l">
              <a:defRPr sz="4000" b="1" cap="all">
                <a:solidFill>
                  <a:srgbClr val="002060"/>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D8A7ED-69E9-436F-AE24-6E5839D2CEF3}" type="slidenum">
              <a:rPr lang="en-GB" smtClean="0"/>
              <a:t>‹#›</a:t>
            </a:fld>
            <a:endParaRPr lang="en-GB"/>
          </a:p>
        </p:txBody>
      </p:sp>
      <p:cxnSp>
        <p:nvCxnSpPr>
          <p:cNvPr id="7" name="Straight Connector 6">
            <a:extLst>
              <a:ext uri="{FF2B5EF4-FFF2-40B4-BE49-F238E27FC236}">
                <a16:creationId xmlns:a16="http://schemas.microsoft.com/office/drawing/2014/main" id="{D6861F83-66F9-47E0-B5C8-5779DE7F71AC}"/>
              </a:ext>
            </a:extLst>
          </p:cNvPr>
          <p:cNvCxnSpPr/>
          <p:nvPr userDrawn="1"/>
        </p:nvCxnSpPr>
        <p:spPr>
          <a:xfrm>
            <a:off x="0" y="1196752"/>
            <a:ext cx="9144000" cy="0"/>
          </a:xfrm>
          <a:prstGeom prst="line">
            <a:avLst/>
          </a:prstGeom>
          <a:ln w="38100">
            <a:solidFill>
              <a:srgbClr val="C0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11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2408086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4028052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359178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99831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902185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D8A7ED-69E9-436F-AE24-6E5839D2CEF3}" type="slidenum">
              <a:rPr lang="en-GB" smtClean="0"/>
              <a:t>‹#›</a:t>
            </a:fld>
            <a:endParaRPr lang="en-GB"/>
          </a:p>
        </p:txBody>
      </p:sp>
    </p:spTree>
    <p:extLst>
      <p:ext uri="{BB962C8B-B14F-4D97-AF65-F5344CB8AC3E}">
        <p14:creationId xmlns:p14="http://schemas.microsoft.com/office/powerpoint/2010/main" val="75005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8A7ED-69E9-436F-AE24-6E5839D2CEF3}" type="slidenum">
              <a:rPr lang="en-GB" smtClean="0"/>
              <a:t>‹#›</a:t>
            </a:fld>
            <a:endParaRPr lang="en-GB"/>
          </a:p>
        </p:txBody>
      </p:sp>
    </p:spTree>
    <p:extLst>
      <p:ext uri="{BB962C8B-B14F-4D97-AF65-F5344CB8AC3E}">
        <p14:creationId xmlns:p14="http://schemas.microsoft.com/office/powerpoint/2010/main" val="151990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5" r:id="rId13"/>
    <p:sldLayoutId id="2147483676"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Line 2"/>
          <p:cNvSpPr>
            <a:spLocks noChangeShapeType="1"/>
          </p:cNvSpPr>
          <p:nvPr userDrawn="1"/>
        </p:nvSpPr>
        <p:spPr bwMode="auto">
          <a:xfrm>
            <a:off x="711200" y="1371600"/>
            <a:ext cx="8128000" cy="0"/>
          </a:xfrm>
          <a:prstGeom prst="line">
            <a:avLst/>
          </a:prstGeom>
          <a:noFill/>
          <a:ln w="22225">
            <a:solidFill>
              <a:srgbClr val="FF0000"/>
            </a:solidFill>
            <a:round/>
            <a:headEnd/>
            <a:tailEnd/>
          </a:ln>
          <a:effectLst/>
        </p:spPr>
        <p:txBody>
          <a:bodyPr wrap="none" anchor="ctr"/>
          <a:lstStyle/>
          <a:p>
            <a:pPr algn="ctr" eaLnBrk="0" fontAlgn="base" hangingPunct="0">
              <a:spcBef>
                <a:spcPct val="0"/>
              </a:spcBef>
              <a:spcAft>
                <a:spcPct val="0"/>
              </a:spcAft>
            </a:pPr>
            <a:endParaRPr lang="en-GB" sz="2000" dirty="0">
              <a:solidFill>
                <a:prstClr val="black"/>
              </a:solidFill>
            </a:endParaRPr>
          </a:p>
        </p:txBody>
      </p:sp>
    </p:spTree>
    <p:extLst>
      <p:ext uri="{BB962C8B-B14F-4D97-AF65-F5344CB8AC3E}">
        <p14:creationId xmlns:p14="http://schemas.microsoft.com/office/powerpoint/2010/main" val="115235568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hf hdr="0" ftr="0" dt="0"/>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34" charset="0"/>
        </a:defRPr>
      </a:lvl2pPr>
      <a:lvl3pPr algn="l" rtl="0" fontAlgn="base">
        <a:spcBef>
          <a:spcPct val="0"/>
        </a:spcBef>
        <a:spcAft>
          <a:spcPct val="0"/>
        </a:spcAft>
        <a:defRPr sz="2800">
          <a:solidFill>
            <a:schemeClr val="tx1"/>
          </a:solidFill>
          <a:latin typeface="Verdana" pitchFamily="34" charset="0"/>
        </a:defRPr>
      </a:lvl3pPr>
      <a:lvl4pPr algn="l" rtl="0" fontAlgn="base">
        <a:spcBef>
          <a:spcPct val="0"/>
        </a:spcBef>
        <a:spcAft>
          <a:spcPct val="0"/>
        </a:spcAft>
        <a:defRPr sz="2800">
          <a:solidFill>
            <a:schemeClr val="tx1"/>
          </a:solidFill>
          <a:latin typeface="Verdana" pitchFamily="34" charset="0"/>
        </a:defRPr>
      </a:lvl4pPr>
      <a:lvl5pPr algn="l" rtl="0" fontAlgn="base">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defRPr>
      </a:lvl2pPr>
      <a:lvl3pPr marL="1143000" indent="-228600" algn="l" rtl="0" fontAlgn="base">
        <a:spcBef>
          <a:spcPct val="20000"/>
        </a:spcBef>
        <a:spcAft>
          <a:spcPct val="0"/>
        </a:spcAft>
        <a:buClr>
          <a:srgbClr val="920049"/>
        </a:buClr>
        <a:buChar char="•"/>
        <a:defRPr sz="1600">
          <a:solidFill>
            <a:schemeClr val="tx1"/>
          </a:solidFill>
          <a:latin typeface="+mn-lt"/>
        </a:defRPr>
      </a:lvl3pPr>
      <a:lvl4pPr marL="1562100" indent="-228600" algn="l" rtl="0" fontAlgn="base">
        <a:spcBef>
          <a:spcPct val="20000"/>
        </a:spcBef>
        <a:spcAft>
          <a:spcPct val="0"/>
        </a:spcAft>
        <a:buClr>
          <a:srgbClr val="920049"/>
        </a:buClr>
        <a:buChar char="–"/>
        <a:defRPr sz="1400">
          <a:solidFill>
            <a:schemeClr val="tx1"/>
          </a:solidFill>
          <a:latin typeface="+mn-lt"/>
        </a:defRPr>
      </a:lvl4pPr>
      <a:lvl5pPr marL="1981200" indent="-228600" algn="l" rtl="0" fontAlgn="base">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jp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file://localhost/Users/mac1/Desktop/KCL_box_red_485_rgb.p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file://localhost/Users/mac1/Desktop/KCL_box_red_485_rgb.p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richard.emsley@kcl.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971599" y="4058057"/>
            <a:ext cx="7842751" cy="1005932"/>
          </a:xfrm>
          <a:prstGeom prst="rect">
            <a:avLst/>
          </a:prstGeom>
        </p:spPr>
        <p:txBody>
          <a:bodyPr anchor="t">
            <a:normAutofit fontScale="90000"/>
          </a:bodyPr>
          <a:lstStyle/>
          <a:p>
            <a:pPr algn="ctr"/>
            <a:br>
              <a:rPr lang="en-US" dirty="0"/>
            </a:br>
            <a:r>
              <a:rPr lang="en-US" dirty="0"/>
              <a:t>2022 Multilevel Intervention Training Institute</a:t>
            </a:r>
            <a:br>
              <a:rPr lang="en-US" dirty="0"/>
            </a:br>
            <a:r>
              <a:rPr lang="en-US" sz="2700" i="1" dirty="0"/>
              <a:t>Module 10</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3331701" y="6309320"/>
            <a:ext cx="3122548" cy="253912"/>
          </a:xfrm>
          <a:prstGeom prst="rect">
            <a:avLst/>
          </a:prstGeom>
        </p:spPr>
        <p:txBody>
          <a:bodyPr>
            <a:noAutofit/>
          </a:bodyPr>
          <a:lstStyle/>
          <a:p>
            <a:pPr algn="ctr"/>
            <a:r>
              <a:rPr lang="en-US" sz="2100" i="1" dirty="0">
                <a:latin typeface="Tahoma" panose="020B0604030504040204" pitchFamily="34" charset="0"/>
                <a:ea typeface="Tahoma" panose="020B0604030504040204" pitchFamily="34" charset="0"/>
                <a:cs typeface="Tahoma" panose="020B0604030504040204" pitchFamily="34" charset="0"/>
              </a:rPr>
              <a:t>March 24, 2022</a:t>
            </a:r>
          </a:p>
        </p:txBody>
      </p:sp>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182879" y="1137005"/>
            <a:ext cx="8778240" cy="2681654"/>
          </a:xfrm>
          <a:prstGeom prst="rect">
            <a:avLst/>
          </a:prstGeom>
        </p:spPr>
      </p:pic>
      <p:sp>
        <p:nvSpPr>
          <p:cNvPr id="7" name="Shape 62" title="Decorative">
            <a:extLst>
              <a:ext uri="{FF2B5EF4-FFF2-40B4-BE49-F238E27FC236}">
                <a16:creationId xmlns:a16="http://schemas.microsoft.com/office/drawing/2014/main" id="{5B1A07F9-DA7D-45BB-9873-5D908ED3C0FA}"/>
              </a:ext>
            </a:extLst>
          </p:cNvPr>
          <p:cNvSpPr/>
          <p:nvPr/>
        </p:nvSpPr>
        <p:spPr>
          <a:xfrm rot="16200000" flipV="1">
            <a:off x="4892975" y="5272494"/>
            <a:ext cx="0" cy="1641604"/>
          </a:xfrm>
          <a:prstGeom prst="line">
            <a:avLst/>
          </a:prstGeom>
          <a:ln w="76200">
            <a:solidFill>
              <a:schemeClr val="bg1"/>
            </a:solidFill>
            <a:miter lim="400000"/>
          </a:ln>
        </p:spPr>
        <p:txBody>
          <a:bodyPr lIns="14288" tIns="14288" rIns="14288" bIns="14288" anchor="ctr"/>
          <a:lstStyle/>
          <a:p>
            <a:pPr algn="ctr">
              <a:defRPr sz="3000">
                <a:solidFill>
                  <a:srgbClr val="000000"/>
                </a:solidFill>
                <a:latin typeface="Helvetica Light"/>
                <a:ea typeface="Helvetica Light"/>
                <a:cs typeface="Helvetica Light"/>
                <a:sym typeface="Helvetica Light"/>
              </a:defRPr>
            </a:pPr>
            <a:endParaRPr sz="1125"/>
          </a:p>
        </p:txBody>
      </p:sp>
    </p:spTree>
    <p:extLst>
      <p:ext uri="{BB962C8B-B14F-4D97-AF65-F5344CB8AC3E}">
        <p14:creationId xmlns:p14="http://schemas.microsoft.com/office/powerpoint/2010/main" val="79592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7F04E-A7B3-40D1-B959-4F61530F02D0}"/>
              </a:ext>
            </a:extLst>
          </p:cNvPr>
          <p:cNvSpPr>
            <a:spLocks noGrp="1"/>
          </p:cNvSpPr>
          <p:nvPr>
            <p:ph type="title"/>
          </p:nvPr>
        </p:nvSpPr>
        <p:spPr/>
        <p:txBody>
          <a:bodyPr>
            <a:normAutofit/>
          </a:bodyPr>
          <a:lstStyle/>
          <a:p>
            <a:r>
              <a:rPr lang="en-GB" dirty="0"/>
              <a:t>Moderation by baseline variables </a:t>
            </a:r>
            <a:endParaRPr lang="en-GB" dirty="0">
              <a:solidFill>
                <a:schemeClr val="tx1"/>
              </a:solidFill>
            </a:endParaRPr>
          </a:p>
        </p:txBody>
      </p:sp>
      <p:sp>
        <p:nvSpPr>
          <p:cNvPr id="2" name="Text Placeholder 1">
            <a:extLst>
              <a:ext uri="{FF2B5EF4-FFF2-40B4-BE49-F238E27FC236}">
                <a16:creationId xmlns:a16="http://schemas.microsoft.com/office/drawing/2014/main" id="{F227D5F3-A5EC-4414-B623-B39D5E5609DF}"/>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3ADCE69C-520F-4BE6-B0DC-B4C18A44CF3D}"/>
              </a:ext>
            </a:extLst>
          </p:cNvPr>
          <p:cNvSpPr>
            <a:spLocks noGrp="1"/>
          </p:cNvSpPr>
          <p:nvPr>
            <p:ph type="sldNum" sz="quarter" idx="12"/>
          </p:nvPr>
        </p:nvSpPr>
        <p:spPr/>
        <p:txBody>
          <a:bodyPr/>
          <a:lstStyle/>
          <a:p>
            <a:fld id="{B51B4AA9-FD87-44E7-AEDE-187C5B9F76B7}" type="slidenum">
              <a:rPr lang="en-GB" smtClean="0"/>
              <a:t>10</a:t>
            </a:fld>
            <a:endParaRPr lang="en-GB"/>
          </a:p>
        </p:txBody>
      </p:sp>
    </p:spTree>
    <p:extLst>
      <p:ext uri="{BB962C8B-B14F-4D97-AF65-F5344CB8AC3E}">
        <p14:creationId xmlns:p14="http://schemas.microsoft.com/office/powerpoint/2010/main" val="252841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D0A4-98CD-4DC1-AF30-AF652BBBF075}"/>
              </a:ext>
            </a:extLst>
          </p:cNvPr>
          <p:cNvSpPr>
            <a:spLocks noGrp="1"/>
          </p:cNvSpPr>
          <p:nvPr>
            <p:ph type="title"/>
          </p:nvPr>
        </p:nvSpPr>
        <p:spPr/>
        <p:txBody>
          <a:bodyPr/>
          <a:lstStyle/>
          <a:p>
            <a:r>
              <a:rPr lang="en-GB" dirty="0"/>
              <a:t>Notation slide (for reference)</a:t>
            </a:r>
          </a:p>
        </p:txBody>
      </p:sp>
      <p:sp>
        <p:nvSpPr>
          <p:cNvPr id="3" name="Content Placeholder 2">
            <a:extLst>
              <a:ext uri="{FF2B5EF4-FFF2-40B4-BE49-F238E27FC236}">
                <a16:creationId xmlns:a16="http://schemas.microsoft.com/office/drawing/2014/main" id="{C8CDE6A6-5035-4679-A1DD-A50D3099D501}"/>
              </a:ext>
            </a:extLst>
          </p:cNvPr>
          <p:cNvSpPr>
            <a:spLocks noGrp="1"/>
          </p:cNvSpPr>
          <p:nvPr>
            <p:ph idx="1"/>
          </p:nvPr>
        </p:nvSpPr>
        <p:spPr/>
        <p:txBody>
          <a:bodyPr/>
          <a:lstStyle/>
          <a:p>
            <a:r>
              <a:rPr lang="en-GB" i="1" dirty="0"/>
              <a:t>Y</a:t>
            </a:r>
            <a:r>
              <a:rPr lang="en-GB" dirty="0"/>
              <a:t> = outcome</a:t>
            </a:r>
          </a:p>
          <a:p>
            <a:endParaRPr lang="en-GB" dirty="0"/>
          </a:p>
          <a:p>
            <a:r>
              <a:rPr lang="en-GB" i="1" dirty="0"/>
              <a:t>R</a:t>
            </a:r>
            <a:r>
              <a:rPr lang="en-GB" dirty="0"/>
              <a:t> = treatment or exposure</a:t>
            </a:r>
          </a:p>
          <a:p>
            <a:endParaRPr lang="en-GB" dirty="0"/>
          </a:p>
          <a:p>
            <a:r>
              <a:rPr lang="en-GB" i="1" dirty="0"/>
              <a:t>X</a:t>
            </a:r>
            <a:r>
              <a:rPr lang="en-GB" dirty="0"/>
              <a:t> = moderator or effect modifier</a:t>
            </a:r>
          </a:p>
          <a:p>
            <a:endParaRPr lang="en-GB" dirty="0"/>
          </a:p>
          <a:p>
            <a:r>
              <a:rPr lang="en-GB" i="1" dirty="0"/>
              <a:t>M</a:t>
            </a:r>
            <a:r>
              <a:rPr lang="en-GB" dirty="0"/>
              <a:t> = mediator</a:t>
            </a:r>
          </a:p>
          <a:p>
            <a:endParaRPr lang="en-GB" dirty="0"/>
          </a:p>
          <a:p>
            <a:r>
              <a:rPr lang="en-GB" i="1" dirty="0"/>
              <a:t>C</a:t>
            </a:r>
            <a:r>
              <a:rPr lang="en-GB" dirty="0"/>
              <a:t> = confounder</a:t>
            </a:r>
          </a:p>
          <a:p>
            <a:endParaRPr lang="en-GB" dirty="0"/>
          </a:p>
          <a:p>
            <a:r>
              <a:rPr lang="en-GB" i="1" dirty="0"/>
              <a:t>U</a:t>
            </a:r>
            <a:r>
              <a:rPr lang="en-GB" dirty="0"/>
              <a:t> = unmeasured confounders</a:t>
            </a:r>
          </a:p>
          <a:p>
            <a:endParaRPr lang="en-GB" dirty="0"/>
          </a:p>
        </p:txBody>
      </p:sp>
      <p:sp>
        <p:nvSpPr>
          <p:cNvPr id="4" name="Slide Number Placeholder 3">
            <a:extLst>
              <a:ext uri="{FF2B5EF4-FFF2-40B4-BE49-F238E27FC236}">
                <a16:creationId xmlns:a16="http://schemas.microsoft.com/office/drawing/2014/main" id="{FB64B5D1-8C5F-4D8B-8B61-9DB654F411F8}"/>
              </a:ext>
            </a:extLst>
          </p:cNvPr>
          <p:cNvSpPr>
            <a:spLocks noGrp="1"/>
          </p:cNvSpPr>
          <p:nvPr>
            <p:ph type="sldNum" sz="quarter" idx="12"/>
          </p:nvPr>
        </p:nvSpPr>
        <p:spPr/>
        <p:txBody>
          <a:bodyPr/>
          <a:lstStyle/>
          <a:p>
            <a:fld id="{6DD8A7ED-69E9-436F-AE24-6E5839D2CEF3}" type="slidenum">
              <a:rPr lang="en-GB" smtClean="0"/>
              <a:pPr/>
              <a:t>11</a:t>
            </a:fld>
            <a:endParaRPr lang="en-GB" dirty="0"/>
          </a:p>
        </p:txBody>
      </p:sp>
    </p:spTree>
    <p:extLst>
      <p:ext uri="{BB962C8B-B14F-4D97-AF65-F5344CB8AC3E}">
        <p14:creationId xmlns:p14="http://schemas.microsoft.com/office/powerpoint/2010/main" val="221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If there is a significant correlation between two variables </a:t>
            </a:r>
            <a:r>
              <a:rPr lang="en-GB" i="1" dirty="0"/>
              <a:t>R</a:t>
            </a:r>
            <a:r>
              <a:rPr lang="en-GB" dirty="0"/>
              <a:t> and </a:t>
            </a:r>
            <a:r>
              <a:rPr lang="en-GB" i="1" dirty="0"/>
              <a:t>Y</a:t>
            </a:r>
            <a:r>
              <a:rPr lang="en-GB" dirty="0"/>
              <a:t>, then either:</a:t>
            </a:r>
          </a:p>
        </p:txBody>
      </p:sp>
      <p:sp>
        <p:nvSpPr>
          <p:cNvPr id="3" name="Content Placeholder 2"/>
          <p:cNvSpPr>
            <a:spLocks noGrp="1"/>
          </p:cNvSpPr>
          <p:nvPr>
            <p:ph idx="1"/>
          </p:nvPr>
        </p:nvSpPr>
        <p:spPr>
          <a:xfrm>
            <a:off x="457200" y="1412776"/>
            <a:ext cx="8229600" cy="4713387"/>
          </a:xfrm>
        </p:spPr>
        <p:txBody>
          <a:bodyPr>
            <a:normAutofit/>
          </a:bodyPr>
          <a:lstStyle/>
          <a:p>
            <a:pPr>
              <a:buFont typeface="+mj-lt"/>
              <a:buAutoNum type="arabicPeriod"/>
            </a:pPr>
            <a:r>
              <a:rPr lang="en-GB" i="1" dirty="0"/>
              <a:t>R</a:t>
            </a:r>
            <a:r>
              <a:rPr lang="en-GB" dirty="0"/>
              <a:t> causes </a:t>
            </a:r>
            <a:r>
              <a:rPr lang="en-GB" i="1" dirty="0"/>
              <a:t>Y</a:t>
            </a:r>
          </a:p>
          <a:p>
            <a:pPr>
              <a:buFont typeface="+mj-lt"/>
              <a:buAutoNum type="arabicPeriod"/>
            </a:pPr>
            <a:endParaRPr lang="en-GB" dirty="0"/>
          </a:p>
          <a:p>
            <a:pPr>
              <a:buFont typeface="+mj-lt"/>
              <a:buAutoNum type="arabicPeriod"/>
            </a:pPr>
            <a:r>
              <a:rPr lang="en-GB" i="1" dirty="0"/>
              <a:t>Y</a:t>
            </a:r>
            <a:r>
              <a:rPr lang="en-GB" dirty="0"/>
              <a:t> causes </a:t>
            </a:r>
            <a:r>
              <a:rPr lang="en-GB" i="1" dirty="0"/>
              <a:t>R</a:t>
            </a:r>
          </a:p>
          <a:p>
            <a:pPr>
              <a:buFont typeface="+mj-lt"/>
              <a:buAutoNum type="arabicPeriod"/>
            </a:pPr>
            <a:endParaRPr lang="en-GB" dirty="0"/>
          </a:p>
          <a:p>
            <a:pPr>
              <a:buFont typeface="+mj-lt"/>
              <a:buAutoNum type="arabicPeriod"/>
            </a:pPr>
            <a:endParaRPr lang="en-GB" dirty="0"/>
          </a:p>
          <a:p>
            <a:pPr>
              <a:buFont typeface="+mj-lt"/>
              <a:buAutoNum type="arabicPeriod"/>
            </a:pPr>
            <a:r>
              <a:rPr lang="en-GB" i="1" dirty="0"/>
              <a:t>R</a:t>
            </a:r>
            <a:r>
              <a:rPr lang="en-GB" dirty="0"/>
              <a:t> and </a:t>
            </a:r>
            <a:r>
              <a:rPr lang="en-GB" i="1" dirty="0"/>
              <a:t>Y</a:t>
            </a:r>
            <a:r>
              <a:rPr lang="en-GB" dirty="0"/>
              <a:t> share a common cause </a:t>
            </a:r>
            <a:r>
              <a:rPr lang="en-GB" i="1" dirty="0"/>
              <a:t>C</a:t>
            </a:r>
          </a:p>
          <a:p>
            <a:pPr>
              <a:buFont typeface="+mj-lt"/>
              <a:buAutoNum type="arabicPeriod"/>
            </a:pPr>
            <a:endParaRPr lang="en-GB" dirty="0"/>
          </a:p>
          <a:p>
            <a:pPr>
              <a:buFont typeface="+mj-lt"/>
              <a:buAutoNum type="arabicPeriod"/>
            </a:pPr>
            <a:endParaRPr lang="en-GB" dirty="0"/>
          </a:p>
          <a:p>
            <a:pPr>
              <a:buFont typeface="+mj-lt"/>
              <a:buAutoNum type="arabicPeriod"/>
            </a:pPr>
            <a:endParaRPr lang="en-GB" dirty="0"/>
          </a:p>
          <a:p>
            <a:pPr>
              <a:buFont typeface="+mj-lt"/>
              <a:buAutoNum type="arabicPeriod"/>
            </a:pPr>
            <a:endParaRPr lang="en-GB" dirty="0"/>
          </a:p>
          <a:p>
            <a:pPr>
              <a:buFont typeface="+mj-lt"/>
              <a:buAutoNum type="arabicPeriod"/>
            </a:pPr>
            <a:r>
              <a:rPr lang="en-GB" i="1" dirty="0"/>
              <a:t>R</a:t>
            </a:r>
            <a:r>
              <a:rPr lang="en-GB" dirty="0"/>
              <a:t> and </a:t>
            </a:r>
            <a:r>
              <a:rPr lang="en-GB" i="1" dirty="0"/>
              <a:t>Y</a:t>
            </a:r>
            <a:r>
              <a:rPr lang="en-GB" dirty="0"/>
              <a:t> are conditioned on a </a:t>
            </a:r>
            <a:br>
              <a:rPr lang="en-GB" dirty="0"/>
            </a:br>
            <a:r>
              <a:rPr lang="en-GB" dirty="0"/>
              <a:t>common descendent</a:t>
            </a:r>
            <a:endParaRPr lang="en-GB" i="1" dirty="0"/>
          </a:p>
        </p:txBody>
      </p:sp>
      <p:sp>
        <p:nvSpPr>
          <p:cNvPr id="5" name="TextBox 4"/>
          <p:cNvSpPr txBox="1"/>
          <p:nvPr/>
        </p:nvSpPr>
        <p:spPr>
          <a:xfrm>
            <a:off x="5444927" y="4999833"/>
            <a:ext cx="471055" cy="369332"/>
          </a:xfrm>
          <a:prstGeom prst="rect">
            <a:avLst/>
          </a:prstGeom>
          <a:noFill/>
          <a:ln>
            <a:solidFill>
              <a:schemeClr val="tx1"/>
            </a:solidFill>
          </a:ln>
        </p:spPr>
        <p:txBody>
          <a:bodyPr wrap="square" rtlCol="0">
            <a:spAutoFit/>
          </a:bodyPr>
          <a:lstStyle/>
          <a:p>
            <a:pPr algn="ctr"/>
            <a:r>
              <a:rPr lang="en-GB" i="1" dirty="0"/>
              <a:t>R</a:t>
            </a:r>
          </a:p>
        </p:txBody>
      </p:sp>
      <p:sp>
        <p:nvSpPr>
          <p:cNvPr id="7" name="TextBox 6"/>
          <p:cNvSpPr txBox="1"/>
          <p:nvPr/>
        </p:nvSpPr>
        <p:spPr>
          <a:xfrm>
            <a:off x="7176795" y="5012029"/>
            <a:ext cx="471055" cy="369332"/>
          </a:xfrm>
          <a:prstGeom prst="rect">
            <a:avLst/>
          </a:prstGeom>
          <a:noFill/>
          <a:ln>
            <a:solidFill>
              <a:schemeClr val="tx1"/>
            </a:solidFill>
          </a:ln>
        </p:spPr>
        <p:txBody>
          <a:bodyPr wrap="square" rtlCol="0">
            <a:spAutoFit/>
          </a:bodyPr>
          <a:lstStyle/>
          <a:p>
            <a:pPr algn="ctr"/>
            <a:r>
              <a:rPr lang="en-GB" i="1" dirty="0"/>
              <a:t>Y</a:t>
            </a:r>
          </a:p>
        </p:txBody>
      </p:sp>
      <p:sp>
        <p:nvSpPr>
          <p:cNvPr id="8" name="TextBox 7"/>
          <p:cNvSpPr txBox="1"/>
          <p:nvPr/>
        </p:nvSpPr>
        <p:spPr>
          <a:xfrm>
            <a:off x="6276212" y="6012918"/>
            <a:ext cx="471055" cy="369332"/>
          </a:xfrm>
          <a:prstGeom prst="rect">
            <a:avLst/>
          </a:prstGeom>
          <a:noFill/>
          <a:ln>
            <a:solidFill>
              <a:schemeClr val="tx1"/>
            </a:solidFill>
          </a:ln>
        </p:spPr>
        <p:txBody>
          <a:bodyPr wrap="square" rtlCol="0">
            <a:spAutoFit/>
          </a:bodyPr>
          <a:lstStyle/>
          <a:p>
            <a:pPr algn="ctr"/>
            <a:r>
              <a:rPr lang="en-GB" i="1" dirty="0"/>
              <a:t>S</a:t>
            </a:r>
          </a:p>
        </p:txBody>
      </p:sp>
      <p:cxnSp>
        <p:nvCxnSpPr>
          <p:cNvPr id="9" name="Straight Arrow Connector 8"/>
          <p:cNvCxnSpPr>
            <a:stCxn id="5" idx="2"/>
          </p:cNvCxnSpPr>
          <p:nvPr/>
        </p:nvCxnSpPr>
        <p:spPr bwMode="auto">
          <a:xfrm>
            <a:off x="5680455" y="5369165"/>
            <a:ext cx="595757" cy="643753"/>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12" name="Straight Arrow Connector 11"/>
          <p:cNvCxnSpPr>
            <a:stCxn id="7" idx="2"/>
          </p:cNvCxnSpPr>
          <p:nvPr/>
        </p:nvCxnSpPr>
        <p:spPr bwMode="auto">
          <a:xfrm flipH="1">
            <a:off x="6747267" y="5381361"/>
            <a:ext cx="665056" cy="643753"/>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sp>
        <p:nvSpPr>
          <p:cNvPr id="16" name="TextBox 15"/>
          <p:cNvSpPr txBox="1"/>
          <p:nvPr/>
        </p:nvSpPr>
        <p:spPr>
          <a:xfrm>
            <a:off x="5444927" y="1412776"/>
            <a:ext cx="471055" cy="369332"/>
          </a:xfrm>
          <a:prstGeom prst="rect">
            <a:avLst/>
          </a:prstGeom>
          <a:noFill/>
          <a:ln>
            <a:solidFill>
              <a:schemeClr val="tx1"/>
            </a:solidFill>
          </a:ln>
        </p:spPr>
        <p:txBody>
          <a:bodyPr wrap="square" rtlCol="0">
            <a:spAutoFit/>
          </a:bodyPr>
          <a:lstStyle/>
          <a:p>
            <a:pPr algn="ctr"/>
            <a:r>
              <a:rPr lang="en-GB" i="1" dirty="0"/>
              <a:t>R</a:t>
            </a:r>
          </a:p>
        </p:txBody>
      </p:sp>
      <p:sp>
        <p:nvSpPr>
          <p:cNvPr id="17" name="TextBox 16"/>
          <p:cNvSpPr txBox="1"/>
          <p:nvPr/>
        </p:nvSpPr>
        <p:spPr>
          <a:xfrm>
            <a:off x="7176795" y="1412776"/>
            <a:ext cx="471055" cy="369332"/>
          </a:xfrm>
          <a:prstGeom prst="rect">
            <a:avLst/>
          </a:prstGeom>
          <a:noFill/>
          <a:ln>
            <a:solidFill>
              <a:schemeClr val="tx1"/>
            </a:solidFill>
          </a:ln>
        </p:spPr>
        <p:txBody>
          <a:bodyPr wrap="square" rtlCol="0">
            <a:spAutoFit/>
          </a:bodyPr>
          <a:lstStyle/>
          <a:p>
            <a:pPr algn="ctr"/>
            <a:r>
              <a:rPr lang="en-GB" i="1" dirty="0"/>
              <a:t>Y</a:t>
            </a:r>
          </a:p>
        </p:txBody>
      </p:sp>
      <p:cxnSp>
        <p:nvCxnSpPr>
          <p:cNvPr id="18" name="Straight Arrow Connector 17"/>
          <p:cNvCxnSpPr>
            <a:stCxn id="16" idx="3"/>
            <a:endCxn id="17" idx="1"/>
          </p:cNvCxnSpPr>
          <p:nvPr/>
        </p:nvCxnSpPr>
        <p:spPr bwMode="auto">
          <a:xfrm>
            <a:off x="5915982" y="1597442"/>
            <a:ext cx="1260813"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20" name="TextBox 19"/>
          <p:cNvSpPr txBox="1"/>
          <p:nvPr/>
        </p:nvSpPr>
        <p:spPr>
          <a:xfrm>
            <a:off x="5444922" y="2204864"/>
            <a:ext cx="471055" cy="369332"/>
          </a:xfrm>
          <a:prstGeom prst="rect">
            <a:avLst/>
          </a:prstGeom>
          <a:noFill/>
          <a:ln>
            <a:solidFill>
              <a:schemeClr val="tx1"/>
            </a:solidFill>
          </a:ln>
        </p:spPr>
        <p:txBody>
          <a:bodyPr wrap="square" rtlCol="0">
            <a:spAutoFit/>
          </a:bodyPr>
          <a:lstStyle/>
          <a:p>
            <a:pPr algn="ctr"/>
            <a:r>
              <a:rPr lang="en-GB" i="1" dirty="0"/>
              <a:t>R</a:t>
            </a:r>
          </a:p>
        </p:txBody>
      </p:sp>
      <p:sp>
        <p:nvSpPr>
          <p:cNvPr id="21" name="TextBox 20"/>
          <p:cNvSpPr txBox="1"/>
          <p:nvPr/>
        </p:nvSpPr>
        <p:spPr>
          <a:xfrm>
            <a:off x="7176790" y="2204864"/>
            <a:ext cx="471055" cy="369332"/>
          </a:xfrm>
          <a:prstGeom prst="rect">
            <a:avLst/>
          </a:prstGeom>
          <a:noFill/>
          <a:ln>
            <a:solidFill>
              <a:schemeClr val="tx1"/>
            </a:solidFill>
          </a:ln>
        </p:spPr>
        <p:txBody>
          <a:bodyPr wrap="square" rtlCol="0">
            <a:spAutoFit/>
          </a:bodyPr>
          <a:lstStyle/>
          <a:p>
            <a:pPr algn="ctr"/>
            <a:r>
              <a:rPr lang="en-GB" i="1" dirty="0"/>
              <a:t>Y</a:t>
            </a:r>
          </a:p>
        </p:txBody>
      </p:sp>
      <p:cxnSp>
        <p:nvCxnSpPr>
          <p:cNvPr id="22" name="Straight Arrow Connector 21"/>
          <p:cNvCxnSpPr/>
          <p:nvPr/>
        </p:nvCxnSpPr>
        <p:spPr bwMode="auto">
          <a:xfrm flipH="1">
            <a:off x="5915977" y="2404919"/>
            <a:ext cx="1260813" cy="0"/>
          </a:xfrm>
          <a:prstGeom prst="straightConnector1">
            <a:avLst/>
          </a:prstGeom>
          <a:solidFill>
            <a:schemeClr val="accent1"/>
          </a:solidFill>
          <a:ln w="50800" cap="flat" cmpd="sng" algn="ctr">
            <a:solidFill>
              <a:schemeClr val="tx1"/>
            </a:solidFill>
            <a:prstDash val="solid"/>
            <a:round/>
            <a:headEnd type="none" w="med" len="med"/>
            <a:tailEnd type="arrow"/>
          </a:ln>
          <a:effectLst/>
        </p:spPr>
      </p:cxnSp>
      <p:sp>
        <p:nvSpPr>
          <p:cNvPr id="23" name="TextBox 22"/>
          <p:cNvSpPr txBox="1"/>
          <p:nvPr/>
        </p:nvSpPr>
        <p:spPr>
          <a:xfrm>
            <a:off x="5444922" y="3087838"/>
            <a:ext cx="471055" cy="369332"/>
          </a:xfrm>
          <a:prstGeom prst="rect">
            <a:avLst/>
          </a:prstGeom>
          <a:noFill/>
          <a:ln>
            <a:solidFill>
              <a:schemeClr val="tx1"/>
            </a:solidFill>
          </a:ln>
        </p:spPr>
        <p:txBody>
          <a:bodyPr wrap="square" rtlCol="0">
            <a:spAutoFit/>
          </a:bodyPr>
          <a:lstStyle/>
          <a:p>
            <a:pPr algn="ctr"/>
            <a:r>
              <a:rPr lang="en-GB" i="1" dirty="0"/>
              <a:t>R</a:t>
            </a:r>
          </a:p>
        </p:txBody>
      </p:sp>
      <p:sp>
        <p:nvSpPr>
          <p:cNvPr id="24" name="TextBox 23"/>
          <p:cNvSpPr txBox="1"/>
          <p:nvPr/>
        </p:nvSpPr>
        <p:spPr>
          <a:xfrm>
            <a:off x="7176790" y="3087838"/>
            <a:ext cx="471055" cy="369332"/>
          </a:xfrm>
          <a:prstGeom prst="rect">
            <a:avLst/>
          </a:prstGeom>
          <a:noFill/>
          <a:ln>
            <a:solidFill>
              <a:schemeClr val="tx1"/>
            </a:solidFill>
          </a:ln>
        </p:spPr>
        <p:txBody>
          <a:bodyPr wrap="square" rtlCol="0">
            <a:spAutoFit/>
          </a:bodyPr>
          <a:lstStyle/>
          <a:p>
            <a:pPr algn="ctr"/>
            <a:r>
              <a:rPr lang="en-GB" i="1" dirty="0"/>
              <a:t>Y</a:t>
            </a:r>
          </a:p>
        </p:txBody>
      </p:sp>
      <p:sp>
        <p:nvSpPr>
          <p:cNvPr id="25" name="TextBox 24"/>
          <p:cNvSpPr txBox="1"/>
          <p:nvPr/>
        </p:nvSpPr>
        <p:spPr>
          <a:xfrm>
            <a:off x="6276207" y="4100923"/>
            <a:ext cx="471055" cy="369332"/>
          </a:xfrm>
          <a:prstGeom prst="rect">
            <a:avLst/>
          </a:prstGeom>
          <a:noFill/>
          <a:ln>
            <a:solidFill>
              <a:schemeClr val="tx1"/>
            </a:solidFill>
          </a:ln>
        </p:spPr>
        <p:txBody>
          <a:bodyPr wrap="square" rtlCol="0">
            <a:spAutoFit/>
          </a:bodyPr>
          <a:lstStyle/>
          <a:p>
            <a:pPr algn="ctr"/>
            <a:r>
              <a:rPr lang="en-GB" i="1" dirty="0"/>
              <a:t>C</a:t>
            </a:r>
          </a:p>
        </p:txBody>
      </p:sp>
      <p:cxnSp>
        <p:nvCxnSpPr>
          <p:cNvPr id="26" name="Straight Arrow Connector 25"/>
          <p:cNvCxnSpPr/>
          <p:nvPr/>
        </p:nvCxnSpPr>
        <p:spPr bwMode="auto">
          <a:xfrm rot="10800000">
            <a:off x="5680450" y="3487948"/>
            <a:ext cx="595757" cy="612975"/>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rot="10800000" flipH="1">
            <a:off x="6747262" y="3487948"/>
            <a:ext cx="665056" cy="612975"/>
          </a:xfrm>
          <a:prstGeom prst="straightConnector1">
            <a:avLst/>
          </a:prstGeom>
          <a:solidFill>
            <a:schemeClr val="accent1"/>
          </a:solidFill>
          <a:ln w="50800" cap="flat" cmpd="sng" algn="ctr">
            <a:solidFill>
              <a:srgbClr val="FF0000"/>
            </a:solidFill>
            <a:prstDash val="solid"/>
            <a:round/>
            <a:headEnd type="none" w="med" len="med"/>
            <a:tailEnd type="arrow"/>
          </a:ln>
          <a:effectLst/>
        </p:spPr>
      </p:cxnSp>
      <p:cxnSp>
        <p:nvCxnSpPr>
          <p:cNvPr id="28" name="Curved Connector 27"/>
          <p:cNvCxnSpPr>
            <a:stCxn id="23" idx="3"/>
            <a:endCxn id="24" idx="1"/>
          </p:cNvCxnSpPr>
          <p:nvPr/>
        </p:nvCxnSpPr>
        <p:spPr bwMode="auto">
          <a:xfrm>
            <a:off x="5915977" y="3272504"/>
            <a:ext cx="1260813" cy="12700"/>
          </a:xfrm>
          <a:prstGeom prst="curvedConnector3">
            <a:avLst/>
          </a:prstGeom>
          <a:solidFill>
            <a:schemeClr val="accent1"/>
          </a:solidFill>
          <a:ln w="50800" cap="flat" cmpd="sng" algn="ctr">
            <a:solidFill>
              <a:schemeClr val="tx1"/>
            </a:solidFill>
            <a:prstDash val="sysDot"/>
            <a:round/>
            <a:headEnd type="arrow"/>
            <a:tailEnd type="arrow"/>
          </a:ln>
          <a:effectLst/>
        </p:spPr>
      </p:cxnSp>
      <p:cxnSp>
        <p:nvCxnSpPr>
          <p:cNvPr id="30" name="Curved Connector 29"/>
          <p:cNvCxnSpPr>
            <a:stCxn id="5" idx="3"/>
            <a:endCxn id="7" idx="1"/>
          </p:cNvCxnSpPr>
          <p:nvPr/>
        </p:nvCxnSpPr>
        <p:spPr bwMode="auto">
          <a:xfrm>
            <a:off x="5915982" y="5184499"/>
            <a:ext cx="1260813" cy="12196"/>
          </a:xfrm>
          <a:prstGeom prst="curvedConnector3">
            <a:avLst>
              <a:gd name="adj1" fmla="val 50000"/>
            </a:avLst>
          </a:prstGeom>
          <a:solidFill>
            <a:schemeClr val="accent1"/>
          </a:solidFill>
          <a:ln w="50800" cap="flat" cmpd="sng" algn="ctr">
            <a:solidFill>
              <a:schemeClr val="tx1"/>
            </a:solidFill>
            <a:prstDash val="sysDot"/>
            <a:round/>
            <a:headEnd type="arrow"/>
            <a:tailEnd type="arrow"/>
          </a:ln>
          <a:effectLst/>
        </p:spPr>
      </p:cxnSp>
      <p:sp>
        <p:nvSpPr>
          <p:cNvPr id="4" name="Slide Number Placeholder 3">
            <a:extLst>
              <a:ext uri="{FF2B5EF4-FFF2-40B4-BE49-F238E27FC236}">
                <a16:creationId xmlns:a16="http://schemas.microsoft.com/office/drawing/2014/main" id="{93826CAF-97F1-4627-ADDD-558FA59F7FFF}"/>
              </a:ext>
            </a:extLst>
          </p:cNvPr>
          <p:cNvSpPr>
            <a:spLocks noGrp="1"/>
          </p:cNvSpPr>
          <p:nvPr>
            <p:ph type="sldNum" sz="quarter" idx="12"/>
          </p:nvPr>
        </p:nvSpPr>
        <p:spPr/>
        <p:txBody>
          <a:bodyPr/>
          <a:lstStyle/>
          <a:p>
            <a:fld id="{6DD8A7ED-69E9-436F-AE24-6E5839D2CEF3}" type="slidenum">
              <a:rPr lang="en-GB" smtClean="0"/>
              <a:pPr/>
              <a:t>12</a:t>
            </a:fld>
            <a:endParaRPr lang="en-GB" dirty="0"/>
          </a:p>
        </p:txBody>
      </p:sp>
    </p:spTree>
    <p:extLst>
      <p:ext uri="{BB962C8B-B14F-4D97-AF65-F5344CB8AC3E}">
        <p14:creationId xmlns:p14="http://schemas.microsoft.com/office/powerpoint/2010/main" val="1716415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56" y="116632"/>
            <a:ext cx="8229600" cy="1143000"/>
          </a:xfrm>
        </p:spPr>
        <p:txBody>
          <a:bodyPr/>
          <a:lstStyle/>
          <a:p>
            <a:r>
              <a:rPr lang="en-GB" dirty="0"/>
              <a:t>Moderation of treatment effects</a:t>
            </a:r>
          </a:p>
        </p:txBody>
      </p:sp>
      <p:sp>
        <p:nvSpPr>
          <p:cNvPr id="3" name="Content Placeholder 2"/>
          <p:cNvSpPr>
            <a:spLocks noGrp="1"/>
          </p:cNvSpPr>
          <p:nvPr>
            <p:ph idx="1"/>
          </p:nvPr>
        </p:nvSpPr>
        <p:spPr>
          <a:xfrm>
            <a:off x="457200" y="1380664"/>
            <a:ext cx="8229600" cy="5071534"/>
          </a:xfrm>
        </p:spPr>
        <p:txBody>
          <a:bodyPr>
            <a:normAutofit fontScale="92500" lnSpcReduction="10000"/>
          </a:bodyPr>
          <a:lstStyle/>
          <a:p>
            <a:r>
              <a:rPr lang="en-GB" b="1" u="sng" dirty="0">
                <a:cs typeface="Calibri"/>
              </a:rPr>
              <a:t>Key point</a:t>
            </a:r>
            <a:r>
              <a:rPr lang="en-GB" dirty="0">
                <a:cs typeface="Calibri"/>
              </a:rPr>
              <a:t>: The association between </a:t>
            </a:r>
            <a:r>
              <a:rPr lang="en-GB" i="1" dirty="0">
                <a:cs typeface="Calibri"/>
              </a:rPr>
              <a:t>R</a:t>
            </a:r>
            <a:r>
              <a:rPr lang="en-GB" baseline="-25000" dirty="0">
                <a:cs typeface="Calibri"/>
              </a:rPr>
              <a:t> </a:t>
            </a:r>
            <a:r>
              <a:rPr lang="en-GB" dirty="0">
                <a:cs typeface="Calibri"/>
              </a:rPr>
              <a:t>and </a:t>
            </a:r>
            <a:r>
              <a:rPr lang="en-GB" i="1" dirty="0">
                <a:cs typeface="Calibri"/>
              </a:rPr>
              <a:t>Y</a:t>
            </a:r>
            <a:r>
              <a:rPr lang="en-GB" dirty="0">
                <a:cs typeface="Calibri"/>
              </a:rPr>
              <a:t> is not the same at different values or levels of </a:t>
            </a:r>
            <a:r>
              <a:rPr lang="en-GB" b="1" i="1" dirty="0">
                <a:solidFill>
                  <a:srgbClr val="FF0000"/>
                </a:solidFill>
                <a:cs typeface="Calibri"/>
              </a:rPr>
              <a:t>X</a:t>
            </a:r>
            <a:r>
              <a:rPr lang="en-GB" b="1" dirty="0">
                <a:solidFill>
                  <a:srgbClr val="FF0000"/>
                </a:solidFill>
                <a:cs typeface="Calibri"/>
              </a:rPr>
              <a:t>. </a:t>
            </a:r>
            <a:r>
              <a:rPr lang="en-AU" altLang="en-US" dirty="0">
                <a:cs typeface="Calibri"/>
              </a:rPr>
              <a:t>In other words, a </a:t>
            </a:r>
            <a:r>
              <a:rPr lang="en-AU" altLang="en-US" b="1" dirty="0">
                <a:solidFill>
                  <a:srgbClr val="FF0000"/>
                </a:solidFill>
                <a:cs typeface="Calibri"/>
              </a:rPr>
              <a:t>modifier</a:t>
            </a:r>
            <a:r>
              <a:rPr lang="en-AU" altLang="en-US" dirty="0">
                <a:cs typeface="Calibri"/>
              </a:rPr>
              <a:t> is a variable that alters the relationship between the independent </a:t>
            </a:r>
            <a:r>
              <a:rPr lang="en-AU" altLang="en-US" i="1" dirty="0">
                <a:cs typeface="Calibri"/>
              </a:rPr>
              <a:t>R</a:t>
            </a:r>
            <a:r>
              <a:rPr lang="en-AU" altLang="en-US" dirty="0">
                <a:cs typeface="Calibri"/>
              </a:rPr>
              <a:t> and dependent </a:t>
            </a:r>
            <a:r>
              <a:rPr lang="en-AU" altLang="en-US" i="1" dirty="0">
                <a:cs typeface="Calibri"/>
              </a:rPr>
              <a:t>Y</a:t>
            </a:r>
            <a:r>
              <a:rPr lang="en-AU" altLang="en-US" dirty="0">
                <a:cs typeface="Calibri"/>
              </a:rPr>
              <a:t> variables.</a:t>
            </a:r>
          </a:p>
          <a:p>
            <a:endParaRPr lang="en-GB" dirty="0"/>
          </a:p>
          <a:p>
            <a:r>
              <a:rPr lang="en-GB" dirty="0"/>
              <a:t>“Treatment moderators specify </a:t>
            </a:r>
            <a:r>
              <a:rPr lang="en-GB" u="sng" dirty="0">
                <a:solidFill>
                  <a:srgbClr val="FF0000"/>
                </a:solidFill>
              </a:rPr>
              <a:t>for whom</a:t>
            </a:r>
            <a:r>
              <a:rPr lang="en-GB" dirty="0">
                <a:solidFill>
                  <a:srgbClr val="FF0000"/>
                </a:solidFill>
              </a:rPr>
              <a:t> </a:t>
            </a:r>
            <a:r>
              <a:rPr lang="en-GB" dirty="0"/>
              <a:t>or </a:t>
            </a:r>
            <a:r>
              <a:rPr lang="en-GB" u="sng" dirty="0">
                <a:solidFill>
                  <a:srgbClr val="FF0000"/>
                </a:solidFill>
              </a:rPr>
              <a:t>under what conditions</a:t>
            </a:r>
            <a:r>
              <a:rPr lang="en-GB" dirty="0"/>
              <a:t> the treatment works.” (Baron and Kenny 1986)</a:t>
            </a:r>
          </a:p>
          <a:p>
            <a:endParaRPr lang="en-GB" dirty="0"/>
          </a:p>
          <a:p>
            <a:r>
              <a:rPr lang="en-GB" dirty="0"/>
              <a:t>Informs clinicians which of their patients might be most responsive to the treatment and for which patients other, more appropriate, treatments might be sought.  </a:t>
            </a:r>
          </a:p>
          <a:p>
            <a:pPr marL="457200" lvl="1" indent="0">
              <a:buNone/>
            </a:pPr>
            <a:r>
              <a:rPr lang="en-GB" dirty="0">
                <a:sym typeface="Wingdings" panose="05000000000000000000" pitchFamily="2" charset="2"/>
              </a:rPr>
              <a:t> </a:t>
            </a:r>
            <a:r>
              <a:rPr lang="en-GB" dirty="0"/>
              <a:t>Personalized/stratified medicine</a:t>
            </a:r>
          </a:p>
          <a:p>
            <a:endParaRPr lang="en-GB" dirty="0"/>
          </a:p>
          <a:p>
            <a:r>
              <a:rPr lang="en-GB" dirty="0"/>
              <a:t>Moderators may identify subpopulations with possibly different causal mechanisms or course of illness</a:t>
            </a:r>
          </a:p>
          <a:p>
            <a:pPr marL="0" indent="0">
              <a:buNone/>
            </a:pPr>
            <a:r>
              <a:rPr lang="en-GB" dirty="0"/>
              <a:t>      </a:t>
            </a:r>
            <a:r>
              <a:rPr lang="en-GB" dirty="0">
                <a:sym typeface="Wingdings" panose="05000000000000000000" pitchFamily="2" charset="2"/>
              </a:rPr>
              <a:t> restructuring diagnostic classification </a:t>
            </a:r>
            <a:endParaRPr lang="en-GB" baseline="30000" dirty="0"/>
          </a:p>
          <a:p>
            <a:endParaRPr lang="en-GB" baseline="30000" dirty="0"/>
          </a:p>
        </p:txBody>
      </p:sp>
      <p:sp>
        <p:nvSpPr>
          <p:cNvPr id="4" name="Slide Number Placeholder 3"/>
          <p:cNvSpPr>
            <a:spLocks noGrp="1"/>
          </p:cNvSpPr>
          <p:nvPr>
            <p:ph type="sldNum" sz="quarter" idx="12"/>
          </p:nvPr>
        </p:nvSpPr>
        <p:spPr/>
        <p:txBody>
          <a:bodyPr/>
          <a:lstStyle/>
          <a:p>
            <a:fld id="{1165365A-1D1A-EC4D-9018-83EA8392B3DB}" type="slidenum">
              <a:rPr lang="en-US" smtClean="0"/>
              <a:pPr/>
              <a:t>13</a:t>
            </a:fld>
            <a:endParaRPr lang="en-US" dirty="0"/>
          </a:p>
        </p:txBody>
      </p:sp>
    </p:spTree>
    <p:extLst>
      <p:ext uri="{BB962C8B-B14F-4D97-AF65-F5344CB8AC3E}">
        <p14:creationId xmlns:p14="http://schemas.microsoft.com/office/powerpoint/2010/main" val="83193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Prognostic versus predictive/moderation</a:t>
            </a:r>
          </a:p>
        </p:txBody>
      </p:sp>
      <p:sp>
        <p:nvSpPr>
          <p:cNvPr id="3" name="Content Placeholder 2"/>
          <p:cNvSpPr>
            <a:spLocks noGrp="1"/>
          </p:cNvSpPr>
          <p:nvPr>
            <p:ph idx="1"/>
          </p:nvPr>
        </p:nvSpPr>
        <p:spPr>
          <a:xfrm>
            <a:off x="457200" y="1075289"/>
            <a:ext cx="8219256" cy="5184576"/>
          </a:xfrm>
        </p:spPr>
        <p:txBody>
          <a:bodyPr>
            <a:normAutofit fontScale="92500" lnSpcReduction="20000"/>
          </a:bodyPr>
          <a:lstStyle/>
          <a:p>
            <a:endParaRPr lang="en-GB" b="1" dirty="0"/>
          </a:p>
          <a:p>
            <a:r>
              <a:rPr lang="en-GB" b="1" dirty="0"/>
              <a:t>Prognostic</a:t>
            </a:r>
            <a:r>
              <a:rPr lang="en-GB" dirty="0"/>
              <a:t>: </a:t>
            </a:r>
          </a:p>
          <a:p>
            <a:pPr lvl="1"/>
            <a:r>
              <a:rPr lang="en-GB" dirty="0"/>
              <a:t>A “prognostic biomarker” is a biological measurement made before treatment to indicate long-term outcome for patients either untreated or receiving standard treatment</a:t>
            </a:r>
            <a:endParaRPr lang="en-GB" dirty="0">
              <a:highlight>
                <a:srgbClr val="FFFF00"/>
              </a:highlight>
            </a:endParaRPr>
          </a:p>
          <a:p>
            <a:pPr lvl="1"/>
            <a:r>
              <a:rPr lang="en-GB" dirty="0"/>
              <a:t>Baseline variables indicating which participants will have an improved outcome or survival regardless of treatment</a:t>
            </a:r>
          </a:p>
          <a:p>
            <a:endParaRPr lang="en-GB" sz="1500" b="1" dirty="0"/>
          </a:p>
          <a:p>
            <a:r>
              <a:rPr lang="en-GB" b="1" dirty="0"/>
              <a:t>Predictive/Moderation:</a:t>
            </a:r>
            <a:r>
              <a:rPr lang="en-GB" dirty="0"/>
              <a:t> </a:t>
            </a:r>
          </a:p>
          <a:p>
            <a:pPr lvl="1"/>
            <a:r>
              <a:rPr lang="en-GB" dirty="0"/>
              <a:t>A “predictive biomarker” is a biological measurement made before treatment to identify which patient is likely or unlikely to benefit from a particular treatment</a:t>
            </a:r>
          </a:p>
          <a:p>
            <a:pPr lvl="1"/>
            <a:r>
              <a:rPr lang="en-GB" dirty="0"/>
              <a:t>Baseline variables related to differential response to treatment  indicating which participants are most likely to benefit</a:t>
            </a:r>
          </a:p>
          <a:p>
            <a:pPr lvl="1"/>
            <a:endParaRPr lang="en-GB" dirty="0"/>
          </a:p>
          <a:p>
            <a:r>
              <a:rPr lang="en-GB" b="1" dirty="0"/>
              <a:t>Example</a:t>
            </a:r>
            <a:r>
              <a:rPr lang="en-GB" dirty="0"/>
              <a:t> (</a:t>
            </a:r>
            <a:r>
              <a:rPr lang="en-GB" dirty="0" err="1"/>
              <a:t>Buyse</a:t>
            </a:r>
            <a:r>
              <a:rPr lang="en-GB" dirty="0"/>
              <a:t>, 2007):</a:t>
            </a:r>
          </a:p>
          <a:p>
            <a:pPr lvl="1"/>
            <a:r>
              <a:rPr lang="en-GB" dirty="0"/>
              <a:t>Overexpression of the HER2-neu gene in patients with early breast cancer provides an example of a biomarker that has both prognostic value (patients with HER2-neu overexpression having a worse prognosis) and predictive value for </a:t>
            </a:r>
            <a:r>
              <a:rPr lang="en-GB" dirty="0" err="1"/>
              <a:t>herceptin</a:t>
            </a:r>
            <a:r>
              <a:rPr lang="en-GB" dirty="0"/>
              <a:t> (patients with HER2-neu overexpression deriving a benefit from this treatment)</a:t>
            </a:r>
          </a:p>
          <a:p>
            <a:endParaRPr lang="en-GB" dirty="0"/>
          </a:p>
        </p:txBody>
      </p:sp>
      <p:sp>
        <p:nvSpPr>
          <p:cNvPr id="5" name="Slide Number Placeholder 4">
            <a:extLst>
              <a:ext uri="{FF2B5EF4-FFF2-40B4-BE49-F238E27FC236}">
                <a16:creationId xmlns:a16="http://schemas.microsoft.com/office/drawing/2014/main" id="{AEE34FD5-71F5-4543-86D9-11A6A21CD535}"/>
              </a:ext>
            </a:extLst>
          </p:cNvPr>
          <p:cNvSpPr>
            <a:spLocks noGrp="1"/>
          </p:cNvSpPr>
          <p:nvPr>
            <p:ph type="sldNum" sz="quarter" idx="12"/>
          </p:nvPr>
        </p:nvSpPr>
        <p:spPr/>
        <p:txBody>
          <a:bodyPr/>
          <a:lstStyle/>
          <a:p>
            <a:fld id="{B51B4AA9-FD87-44E7-AEDE-187C5B9F76B7}" type="slidenum">
              <a:rPr lang="en-GB" smtClean="0"/>
              <a:t>14</a:t>
            </a:fld>
            <a:endParaRPr lang="en-GB"/>
          </a:p>
        </p:txBody>
      </p:sp>
      <p:sp>
        <p:nvSpPr>
          <p:cNvPr id="4" name="TextBox 3">
            <a:extLst>
              <a:ext uri="{FF2B5EF4-FFF2-40B4-BE49-F238E27FC236}">
                <a16:creationId xmlns:a16="http://schemas.microsoft.com/office/drawing/2014/main" id="{DD40426A-466A-4441-8E16-05ADC6A7F028}"/>
              </a:ext>
            </a:extLst>
          </p:cNvPr>
          <p:cNvSpPr txBox="1"/>
          <p:nvPr/>
        </p:nvSpPr>
        <p:spPr>
          <a:xfrm>
            <a:off x="683568" y="6352143"/>
            <a:ext cx="7272808" cy="369332"/>
          </a:xfrm>
          <a:prstGeom prst="rect">
            <a:avLst/>
          </a:prstGeom>
          <a:noFill/>
        </p:spPr>
        <p:txBody>
          <a:bodyPr wrap="square" rtlCol="0">
            <a:spAutoFit/>
          </a:bodyPr>
          <a:lstStyle/>
          <a:p>
            <a:r>
              <a:rPr lang="en-GB" dirty="0"/>
              <a:t>See Dunn et al. Clinical Trials 2013; 10: 709–719</a:t>
            </a:r>
          </a:p>
        </p:txBody>
      </p:sp>
    </p:spTree>
    <p:extLst>
      <p:ext uri="{BB962C8B-B14F-4D97-AF65-F5344CB8AC3E}">
        <p14:creationId xmlns:p14="http://schemas.microsoft.com/office/powerpoint/2010/main" val="2443586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Prognostic vs Predictive Markers</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 	Age - prognostic			Age - moderator</a:t>
            </a:r>
          </a:p>
        </p:txBody>
      </p:sp>
      <p:cxnSp>
        <p:nvCxnSpPr>
          <p:cNvPr id="5" name="Straight Connector 4"/>
          <p:cNvCxnSpPr/>
          <p:nvPr/>
        </p:nvCxnSpPr>
        <p:spPr>
          <a:xfrm flipV="1">
            <a:off x="974411" y="3502724"/>
            <a:ext cx="2117035" cy="934279"/>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6" name="Straight Connector 5"/>
          <p:cNvCxnSpPr/>
          <p:nvPr/>
        </p:nvCxnSpPr>
        <p:spPr>
          <a:xfrm flipV="1">
            <a:off x="1128467" y="4071065"/>
            <a:ext cx="2117035" cy="934279"/>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flipV="1">
            <a:off x="794264" y="5474928"/>
            <a:ext cx="2715868" cy="1987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V="1">
            <a:off x="794264" y="3244306"/>
            <a:ext cx="1863" cy="225266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1719393" y="5568431"/>
            <a:ext cx="627069" cy="369332"/>
          </a:xfrm>
          <a:prstGeom prst="rect">
            <a:avLst/>
          </a:prstGeom>
          <a:noFill/>
        </p:spPr>
        <p:txBody>
          <a:bodyPr wrap="square" rtlCol="0">
            <a:spAutoFit/>
          </a:bodyPr>
          <a:lstStyle/>
          <a:p>
            <a:r>
              <a:rPr lang="en-GB" dirty="0"/>
              <a:t>Age</a:t>
            </a:r>
          </a:p>
        </p:txBody>
      </p:sp>
      <p:sp>
        <p:nvSpPr>
          <p:cNvPr id="20" name="TextBox 19"/>
          <p:cNvSpPr txBox="1"/>
          <p:nvPr/>
        </p:nvSpPr>
        <p:spPr>
          <a:xfrm rot="16200000">
            <a:off x="-739957" y="3646830"/>
            <a:ext cx="2431473" cy="369332"/>
          </a:xfrm>
          <a:prstGeom prst="rect">
            <a:avLst/>
          </a:prstGeom>
          <a:noFill/>
        </p:spPr>
        <p:txBody>
          <a:bodyPr wrap="square" rtlCol="0">
            <a:spAutoFit/>
          </a:bodyPr>
          <a:lstStyle/>
          <a:p>
            <a:r>
              <a:rPr lang="en-GB" dirty="0"/>
              <a:t>Improvement</a:t>
            </a:r>
          </a:p>
        </p:txBody>
      </p:sp>
      <p:sp>
        <p:nvSpPr>
          <p:cNvPr id="21" name="TextBox 20"/>
          <p:cNvSpPr txBox="1"/>
          <p:nvPr/>
        </p:nvSpPr>
        <p:spPr>
          <a:xfrm>
            <a:off x="1215210" y="3541846"/>
            <a:ext cx="1226127" cy="300082"/>
          </a:xfrm>
          <a:prstGeom prst="rect">
            <a:avLst/>
          </a:prstGeom>
          <a:noFill/>
        </p:spPr>
        <p:txBody>
          <a:bodyPr wrap="square" rtlCol="0">
            <a:spAutoFit/>
          </a:bodyPr>
          <a:lstStyle/>
          <a:p>
            <a:r>
              <a:rPr lang="en-GB" sz="1350" dirty="0"/>
              <a:t>Treatment arm</a:t>
            </a:r>
          </a:p>
        </p:txBody>
      </p:sp>
      <p:sp>
        <p:nvSpPr>
          <p:cNvPr id="22" name="TextBox 21"/>
          <p:cNvSpPr txBox="1"/>
          <p:nvPr/>
        </p:nvSpPr>
        <p:spPr>
          <a:xfrm>
            <a:off x="1946752" y="4626658"/>
            <a:ext cx="1347203" cy="300082"/>
          </a:xfrm>
          <a:prstGeom prst="rect">
            <a:avLst/>
          </a:prstGeom>
          <a:noFill/>
        </p:spPr>
        <p:txBody>
          <a:bodyPr wrap="square" rtlCol="0">
            <a:spAutoFit/>
          </a:bodyPr>
          <a:lstStyle/>
          <a:p>
            <a:r>
              <a:rPr lang="en-GB" sz="1350" dirty="0"/>
              <a:t>Control arm</a:t>
            </a:r>
          </a:p>
        </p:txBody>
      </p:sp>
      <p:cxnSp>
        <p:nvCxnSpPr>
          <p:cNvPr id="23" name="Straight Connector 22"/>
          <p:cNvCxnSpPr/>
          <p:nvPr/>
        </p:nvCxnSpPr>
        <p:spPr>
          <a:xfrm flipV="1">
            <a:off x="5411321" y="3533894"/>
            <a:ext cx="2117035" cy="934279"/>
          </a:xfrm>
          <a:prstGeom prst="line">
            <a:avLst/>
          </a:prstGeom>
          <a:ln w="381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a:off x="5464227" y="3719320"/>
            <a:ext cx="2041560" cy="739748"/>
          </a:xfrm>
          <a:prstGeom prst="line">
            <a:avLst/>
          </a:prstGeom>
          <a:ln w="38100">
            <a:solidFill>
              <a:schemeClr val="tx1"/>
            </a:solidFill>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V="1">
            <a:off x="5231174" y="5506098"/>
            <a:ext cx="2715868" cy="1987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V="1">
            <a:off x="5231174" y="3275476"/>
            <a:ext cx="1863" cy="225266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6156303" y="5599601"/>
            <a:ext cx="627069" cy="369332"/>
          </a:xfrm>
          <a:prstGeom prst="rect">
            <a:avLst/>
          </a:prstGeom>
          <a:noFill/>
        </p:spPr>
        <p:txBody>
          <a:bodyPr wrap="square" rtlCol="0">
            <a:spAutoFit/>
          </a:bodyPr>
          <a:lstStyle/>
          <a:p>
            <a:r>
              <a:rPr lang="en-GB" dirty="0"/>
              <a:t>Age</a:t>
            </a:r>
          </a:p>
        </p:txBody>
      </p:sp>
      <p:sp>
        <p:nvSpPr>
          <p:cNvPr id="28" name="TextBox 27"/>
          <p:cNvSpPr txBox="1"/>
          <p:nvPr/>
        </p:nvSpPr>
        <p:spPr>
          <a:xfrm rot="16200000">
            <a:off x="3696953" y="3678000"/>
            <a:ext cx="2431473" cy="369332"/>
          </a:xfrm>
          <a:prstGeom prst="rect">
            <a:avLst/>
          </a:prstGeom>
          <a:noFill/>
        </p:spPr>
        <p:txBody>
          <a:bodyPr wrap="square" rtlCol="0">
            <a:spAutoFit/>
          </a:bodyPr>
          <a:lstStyle/>
          <a:p>
            <a:r>
              <a:rPr lang="en-GB" dirty="0"/>
              <a:t>Improvement</a:t>
            </a:r>
          </a:p>
        </p:txBody>
      </p:sp>
      <p:sp>
        <p:nvSpPr>
          <p:cNvPr id="29" name="TextBox 28"/>
          <p:cNvSpPr txBox="1"/>
          <p:nvPr/>
        </p:nvSpPr>
        <p:spPr>
          <a:xfrm>
            <a:off x="5652120" y="3573016"/>
            <a:ext cx="1226127" cy="300082"/>
          </a:xfrm>
          <a:prstGeom prst="rect">
            <a:avLst/>
          </a:prstGeom>
          <a:noFill/>
        </p:spPr>
        <p:txBody>
          <a:bodyPr wrap="square" rtlCol="0">
            <a:spAutoFit/>
          </a:bodyPr>
          <a:lstStyle/>
          <a:p>
            <a:r>
              <a:rPr lang="en-GB" sz="1350" dirty="0"/>
              <a:t>Treatment arm</a:t>
            </a:r>
          </a:p>
        </p:txBody>
      </p:sp>
      <p:sp>
        <p:nvSpPr>
          <p:cNvPr id="30" name="TextBox 29"/>
          <p:cNvSpPr txBox="1"/>
          <p:nvPr/>
        </p:nvSpPr>
        <p:spPr>
          <a:xfrm>
            <a:off x="6871646" y="4019132"/>
            <a:ext cx="1347203" cy="300082"/>
          </a:xfrm>
          <a:prstGeom prst="rect">
            <a:avLst/>
          </a:prstGeom>
          <a:noFill/>
        </p:spPr>
        <p:txBody>
          <a:bodyPr wrap="square" rtlCol="0">
            <a:spAutoFit/>
          </a:bodyPr>
          <a:lstStyle/>
          <a:p>
            <a:r>
              <a:rPr lang="en-GB" sz="1350" dirty="0"/>
              <a:t>Control arm</a:t>
            </a:r>
          </a:p>
        </p:txBody>
      </p:sp>
      <p:sp>
        <p:nvSpPr>
          <p:cNvPr id="33" name="Right Arrow 32"/>
          <p:cNvSpPr/>
          <p:nvPr/>
        </p:nvSpPr>
        <p:spPr>
          <a:xfrm rot="16200000">
            <a:off x="5737872" y="4717839"/>
            <a:ext cx="1278222" cy="151043"/>
          </a:xfrm>
          <a:prstGeom prst="rightArrow">
            <a:avLst/>
          </a:prstGeom>
          <a:noFill/>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p>
        </p:txBody>
      </p:sp>
      <p:sp>
        <p:nvSpPr>
          <p:cNvPr id="35" name="TextBox 34"/>
          <p:cNvSpPr txBox="1"/>
          <p:nvPr/>
        </p:nvSpPr>
        <p:spPr>
          <a:xfrm>
            <a:off x="6469838" y="4810983"/>
            <a:ext cx="1561897" cy="300082"/>
          </a:xfrm>
          <a:prstGeom prst="rect">
            <a:avLst/>
          </a:prstGeom>
          <a:noFill/>
        </p:spPr>
        <p:txBody>
          <a:bodyPr wrap="square" rtlCol="0">
            <a:spAutoFit/>
          </a:bodyPr>
          <a:lstStyle/>
          <a:p>
            <a:r>
              <a:rPr lang="en-GB" sz="1350" dirty="0"/>
              <a:t>Give treatment</a:t>
            </a:r>
          </a:p>
        </p:txBody>
      </p:sp>
      <p:sp>
        <p:nvSpPr>
          <p:cNvPr id="36" name="TextBox 35"/>
          <p:cNvSpPr txBox="1"/>
          <p:nvPr/>
        </p:nvSpPr>
        <p:spPr>
          <a:xfrm>
            <a:off x="5309749" y="4810983"/>
            <a:ext cx="1561897" cy="300082"/>
          </a:xfrm>
          <a:prstGeom prst="rect">
            <a:avLst/>
          </a:prstGeom>
          <a:noFill/>
        </p:spPr>
        <p:txBody>
          <a:bodyPr wrap="square" rtlCol="0">
            <a:spAutoFit/>
          </a:bodyPr>
          <a:lstStyle/>
          <a:p>
            <a:r>
              <a:rPr lang="en-GB" sz="1350" dirty="0"/>
              <a:t>Give control</a:t>
            </a:r>
          </a:p>
        </p:txBody>
      </p:sp>
      <p:sp>
        <p:nvSpPr>
          <p:cNvPr id="7" name="Slide Number Placeholder 6">
            <a:extLst>
              <a:ext uri="{FF2B5EF4-FFF2-40B4-BE49-F238E27FC236}">
                <a16:creationId xmlns:a16="http://schemas.microsoft.com/office/drawing/2014/main" id="{5E08F5FB-1DEF-4802-97AD-C4112E14C4AE}"/>
              </a:ext>
            </a:extLst>
          </p:cNvPr>
          <p:cNvSpPr>
            <a:spLocks noGrp="1"/>
          </p:cNvSpPr>
          <p:nvPr>
            <p:ph type="sldNum" sz="quarter" idx="12"/>
          </p:nvPr>
        </p:nvSpPr>
        <p:spPr/>
        <p:txBody>
          <a:bodyPr/>
          <a:lstStyle/>
          <a:p>
            <a:fld id="{B51B4AA9-FD87-44E7-AEDE-187C5B9F76B7}" type="slidenum">
              <a:rPr lang="en-GB" smtClean="0"/>
              <a:t>15</a:t>
            </a:fld>
            <a:endParaRPr lang="en-GB" dirty="0"/>
          </a:p>
        </p:txBody>
      </p:sp>
    </p:spTree>
    <p:extLst>
      <p:ext uri="{BB962C8B-B14F-4D97-AF65-F5344CB8AC3E}">
        <p14:creationId xmlns:p14="http://schemas.microsoft.com/office/powerpoint/2010/main" val="404227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Prognostic vs Moderating</a:t>
            </a:r>
          </a:p>
        </p:txBody>
      </p:sp>
      <p:sp>
        <p:nvSpPr>
          <p:cNvPr id="3" name="Content Placeholder 2"/>
          <p:cNvSpPr>
            <a:spLocks noGrp="1"/>
          </p:cNvSpPr>
          <p:nvPr>
            <p:ph idx="1"/>
          </p:nvPr>
        </p:nvSpPr>
        <p:spPr>
          <a:xfrm>
            <a:off x="244256" y="1194464"/>
            <a:ext cx="3570507" cy="1260605"/>
          </a:xfrm>
        </p:spPr>
        <p:txBody>
          <a:bodyPr/>
          <a:lstStyle/>
          <a:p>
            <a:pPr marL="0" indent="0" algn="ctr">
              <a:buNone/>
            </a:pPr>
            <a:r>
              <a:rPr lang="en-GB" dirty="0"/>
              <a:t>Prognostic of treatment response</a:t>
            </a:r>
          </a:p>
        </p:txBody>
      </p:sp>
      <p:pic>
        <p:nvPicPr>
          <p:cNvPr id="4" name="Picture 3"/>
          <p:cNvPicPr>
            <a:picLocks noChangeAspect="1"/>
          </p:cNvPicPr>
          <p:nvPr/>
        </p:nvPicPr>
        <p:blipFill>
          <a:blip r:embed="rId2"/>
          <a:stretch>
            <a:fillRect/>
          </a:stretch>
        </p:blipFill>
        <p:spPr>
          <a:xfrm>
            <a:off x="42863" y="2689435"/>
            <a:ext cx="4173318" cy="1940512"/>
          </a:xfrm>
          <a:prstGeom prst="rect">
            <a:avLst/>
          </a:prstGeom>
        </p:spPr>
      </p:pic>
      <p:pic>
        <p:nvPicPr>
          <p:cNvPr id="9" name="Picture 8"/>
          <p:cNvPicPr>
            <a:picLocks noChangeAspect="1"/>
          </p:cNvPicPr>
          <p:nvPr/>
        </p:nvPicPr>
        <p:blipFill>
          <a:blip r:embed="rId3"/>
          <a:stretch>
            <a:fillRect/>
          </a:stretch>
        </p:blipFill>
        <p:spPr>
          <a:xfrm>
            <a:off x="4630518" y="2455069"/>
            <a:ext cx="4283597" cy="2780721"/>
          </a:xfrm>
          <a:prstGeom prst="rect">
            <a:avLst/>
          </a:prstGeom>
        </p:spPr>
      </p:pic>
      <p:sp>
        <p:nvSpPr>
          <p:cNvPr id="5" name="TextBox 4">
            <a:extLst>
              <a:ext uri="{FF2B5EF4-FFF2-40B4-BE49-F238E27FC236}">
                <a16:creationId xmlns:a16="http://schemas.microsoft.com/office/drawing/2014/main" id="{704F1F04-DA0E-4EDC-B789-CD38725FA733}"/>
              </a:ext>
            </a:extLst>
          </p:cNvPr>
          <p:cNvSpPr txBox="1"/>
          <p:nvPr/>
        </p:nvSpPr>
        <p:spPr>
          <a:xfrm>
            <a:off x="4305603" y="5364642"/>
            <a:ext cx="4608512" cy="1015663"/>
          </a:xfrm>
          <a:prstGeom prst="rect">
            <a:avLst/>
          </a:prstGeom>
          <a:noFill/>
        </p:spPr>
        <p:txBody>
          <a:bodyPr wrap="square" rtlCol="0">
            <a:spAutoFit/>
          </a:bodyPr>
          <a:lstStyle/>
          <a:p>
            <a:pPr algn="ctr"/>
            <a:r>
              <a:rPr lang="en-GB" sz="2000" dirty="0">
                <a:solidFill>
                  <a:srgbClr val="FF0000"/>
                </a:solidFill>
              </a:rPr>
              <a:t>Answers the question: for whom does the treatment work?</a:t>
            </a:r>
          </a:p>
          <a:p>
            <a:pPr algn="ctr"/>
            <a:r>
              <a:rPr lang="en-GB" sz="2000" dirty="0">
                <a:solidFill>
                  <a:srgbClr val="FF0000"/>
                </a:solidFill>
              </a:rPr>
              <a:t>Personalised/Precision Medicine</a:t>
            </a:r>
          </a:p>
        </p:txBody>
      </p:sp>
      <p:sp>
        <p:nvSpPr>
          <p:cNvPr id="7" name="Slide Number Placeholder 6">
            <a:extLst>
              <a:ext uri="{FF2B5EF4-FFF2-40B4-BE49-F238E27FC236}">
                <a16:creationId xmlns:a16="http://schemas.microsoft.com/office/drawing/2014/main" id="{155C9D49-0705-48C0-A41A-4B1C123A816C}"/>
              </a:ext>
            </a:extLst>
          </p:cNvPr>
          <p:cNvSpPr>
            <a:spLocks noGrp="1"/>
          </p:cNvSpPr>
          <p:nvPr>
            <p:ph type="sldNum" sz="quarter" idx="12"/>
          </p:nvPr>
        </p:nvSpPr>
        <p:spPr/>
        <p:txBody>
          <a:bodyPr/>
          <a:lstStyle/>
          <a:p>
            <a:fld id="{B51B4AA9-FD87-44E7-AEDE-187C5B9F76B7}" type="slidenum">
              <a:rPr lang="en-GB" smtClean="0"/>
              <a:t>16</a:t>
            </a:fld>
            <a:endParaRPr lang="en-GB"/>
          </a:p>
        </p:txBody>
      </p:sp>
      <p:sp>
        <p:nvSpPr>
          <p:cNvPr id="10" name="Content Placeholder 2">
            <a:extLst>
              <a:ext uri="{FF2B5EF4-FFF2-40B4-BE49-F238E27FC236}">
                <a16:creationId xmlns:a16="http://schemas.microsoft.com/office/drawing/2014/main" id="{C2F9C6CE-A144-4E20-8B23-D1025954F1A7}"/>
              </a:ext>
            </a:extLst>
          </p:cNvPr>
          <p:cNvSpPr txBox="1">
            <a:spLocks/>
          </p:cNvSpPr>
          <p:nvPr/>
        </p:nvSpPr>
        <p:spPr>
          <a:xfrm>
            <a:off x="4987062" y="1214764"/>
            <a:ext cx="3570507" cy="1260605"/>
          </a:xfrm>
          <a:prstGeom prst="rect">
            <a:avLst/>
          </a:prstGeom>
        </p:spPr>
        <p:txBody>
          <a:bodyPr vert="horz" lIns="91440" tIns="45720" rIns="91440" bIns="45720" rtlCol="0">
            <a:normAutofit/>
          </a:bodyPr>
          <a:lstStyle>
            <a:lvl1pPr marL="342900" indent="-34290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0"/>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dirty="0"/>
              <a:t>Moderator of treatment response</a:t>
            </a:r>
          </a:p>
        </p:txBody>
      </p:sp>
    </p:spTree>
    <p:extLst>
      <p:ext uri="{BB962C8B-B14F-4D97-AF65-F5344CB8AC3E}">
        <p14:creationId xmlns:p14="http://schemas.microsoft.com/office/powerpoint/2010/main" val="4046491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Assessing effect modification</a:t>
            </a:r>
          </a:p>
        </p:txBody>
      </p:sp>
      <p:sp>
        <p:nvSpPr>
          <p:cNvPr id="3" name="Content Placeholder 2"/>
          <p:cNvSpPr>
            <a:spLocks noGrp="1"/>
          </p:cNvSpPr>
          <p:nvPr>
            <p:ph idx="1"/>
          </p:nvPr>
        </p:nvSpPr>
        <p:spPr/>
        <p:txBody>
          <a:bodyPr>
            <a:normAutofit/>
          </a:bodyPr>
          <a:lstStyle/>
          <a:p>
            <a:r>
              <a:rPr lang="en-GB" sz="2000" dirty="0"/>
              <a:t>Regression model including baseline </a:t>
            </a:r>
            <a:r>
              <a:rPr lang="en-GB" sz="2000" u="sng" dirty="0">
                <a:solidFill>
                  <a:srgbClr val="FF0000"/>
                </a:solidFill>
              </a:rPr>
              <a:t>moderators</a:t>
            </a:r>
            <a:r>
              <a:rPr lang="en-GB" sz="2000" dirty="0"/>
              <a:t> of treatment outcome variables </a:t>
            </a:r>
          </a:p>
          <a:p>
            <a:endParaRPr lang="en-GB" sz="2000" dirty="0"/>
          </a:p>
          <a:p>
            <a:r>
              <a:rPr lang="en-GB" sz="2000" dirty="0"/>
              <a:t>Include as predictors (independent variables) in model:</a:t>
            </a:r>
          </a:p>
          <a:p>
            <a:pPr lvl="1"/>
            <a:r>
              <a:rPr lang="en-GB" dirty="0"/>
              <a:t>Treatment arm variable</a:t>
            </a:r>
          </a:p>
          <a:p>
            <a:pPr lvl="1"/>
            <a:r>
              <a:rPr lang="en-GB" dirty="0"/>
              <a:t>Baseline moderator variable</a:t>
            </a:r>
          </a:p>
          <a:p>
            <a:pPr lvl="1"/>
            <a:r>
              <a:rPr lang="en-GB" dirty="0">
                <a:solidFill>
                  <a:srgbClr val="FF0000"/>
                </a:solidFill>
              </a:rPr>
              <a:t>Treatment arm x baseline variable </a:t>
            </a:r>
            <a:r>
              <a:rPr lang="en-GB" dirty="0"/>
              <a:t>interaction</a:t>
            </a:r>
          </a:p>
          <a:p>
            <a:pPr lvl="1"/>
            <a:endParaRPr lang="en-GB" dirty="0">
              <a:solidFill>
                <a:srgbClr val="FF0000"/>
              </a:solidFill>
            </a:endParaRPr>
          </a:p>
          <a:p>
            <a:r>
              <a:rPr lang="en-AU" altLang="en-US" sz="2000" dirty="0">
                <a:ea typeface="Calibri" charset="0"/>
                <a:cs typeface="Calibri" charset="0"/>
              </a:rPr>
              <a:t>So, in context of regression analysis, assessing </a:t>
            </a:r>
            <a:r>
              <a:rPr lang="en-AU" altLang="en-US" sz="2000" dirty="0">
                <a:solidFill>
                  <a:srgbClr val="FF0000"/>
                </a:solidFill>
                <a:ea typeface="Calibri" charset="0"/>
                <a:cs typeface="Calibri" charset="0"/>
              </a:rPr>
              <a:t>effect modification</a:t>
            </a:r>
            <a:r>
              <a:rPr lang="en-AU" altLang="en-US" sz="2000" dirty="0">
                <a:ea typeface="Calibri" charset="0"/>
                <a:cs typeface="Calibri" charset="0"/>
              </a:rPr>
              <a:t> or </a:t>
            </a:r>
            <a:r>
              <a:rPr lang="en-AU" altLang="en-US" sz="2000" dirty="0">
                <a:solidFill>
                  <a:srgbClr val="FF0000"/>
                </a:solidFill>
                <a:ea typeface="Calibri" charset="0"/>
                <a:cs typeface="Calibri" charset="0"/>
              </a:rPr>
              <a:t>moderation</a:t>
            </a:r>
            <a:r>
              <a:rPr lang="en-AU" altLang="en-US" sz="2000" dirty="0">
                <a:ea typeface="Calibri" charset="0"/>
                <a:cs typeface="Calibri" charset="0"/>
              </a:rPr>
              <a:t> is the same as assessing </a:t>
            </a:r>
            <a:r>
              <a:rPr lang="en-AU" altLang="en-US" sz="2000" dirty="0">
                <a:solidFill>
                  <a:srgbClr val="FF0000"/>
                </a:solidFill>
                <a:ea typeface="Calibri" charset="0"/>
                <a:cs typeface="Calibri" charset="0"/>
              </a:rPr>
              <a:t>interaction effect</a:t>
            </a:r>
          </a:p>
          <a:p>
            <a:endParaRPr lang="en-AU" altLang="en-US" sz="2000" dirty="0">
              <a:solidFill>
                <a:srgbClr val="FF0000"/>
              </a:solidFill>
              <a:ea typeface="Calibri" charset="0"/>
              <a:cs typeface="Calibri" charset="0"/>
            </a:endParaRPr>
          </a:p>
          <a:p>
            <a:r>
              <a:rPr lang="en-AU" altLang="en-US" sz="2000" dirty="0">
                <a:ea typeface="Calibri" charset="0"/>
                <a:cs typeface="Calibri" charset="0"/>
              </a:rPr>
              <a:t>This is true in the single-level or the multi-level modelling setting</a:t>
            </a:r>
          </a:p>
          <a:p>
            <a:endParaRPr lang="en-GB" dirty="0"/>
          </a:p>
        </p:txBody>
      </p:sp>
      <p:sp>
        <p:nvSpPr>
          <p:cNvPr id="4" name="Slide Number Placeholder 3"/>
          <p:cNvSpPr>
            <a:spLocks noGrp="1"/>
          </p:cNvSpPr>
          <p:nvPr>
            <p:ph type="sldNum" sz="quarter" idx="12"/>
          </p:nvPr>
        </p:nvSpPr>
        <p:spPr/>
        <p:txBody>
          <a:bodyPr/>
          <a:lstStyle/>
          <a:p>
            <a:fld id="{1165365A-1D1A-EC4D-9018-83EA8392B3DB}" type="slidenum">
              <a:rPr lang="en-US" smtClean="0"/>
              <a:pPr/>
              <a:t>17</a:t>
            </a:fld>
            <a:endParaRPr lang="en-US" dirty="0"/>
          </a:p>
        </p:txBody>
      </p:sp>
    </p:spTree>
    <p:extLst>
      <p:ext uri="{BB962C8B-B14F-4D97-AF65-F5344CB8AC3E}">
        <p14:creationId xmlns:p14="http://schemas.microsoft.com/office/powerpoint/2010/main" val="389563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Establishing effect modification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911" y="1412776"/>
                <a:ext cx="8133606" cy="4680520"/>
              </a:xfrm>
            </p:spPr>
            <p:txBody>
              <a:bodyPr>
                <a:normAutofit/>
              </a:bodyPr>
              <a:lstStyle/>
              <a:p>
                <a:pPr marL="0" indent="0">
                  <a:buNone/>
                </a:pPr>
                <a:r>
                  <a:rPr lang="en-GB" sz="1900" b="1" u="sng" dirty="0">
                    <a:latin typeface="Calibri" charset="0"/>
                    <a:ea typeface="Calibri" charset="0"/>
                    <a:cs typeface="Calibri" charset="0"/>
                  </a:rPr>
                  <a:t>To assess significance of effect modification:</a:t>
                </a:r>
              </a:p>
              <a:p>
                <a:pPr marL="0" indent="0">
                  <a:buNone/>
                </a:pPr>
                <a:endParaRPr lang="en-GB" sz="1900" dirty="0">
                  <a:latin typeface="Calibri" charset="0"/>
                  <a:ea typeface="Calibri" charset="0"/>
                  <a:cs typeface="Calibri" charset="0"/>
                </a:endParaRPr>
              </a:p>
              <a:p>
                <a:pPr marL="0" indent="0">
                  <a:buNone/>
                </a:pPr>
                <a:r>
                  <a:rPr lang="en-GB" sz="1900" b="1" dirty="0">
                    <a:latin typeface="Calibri" charset="0"/>
                    <a:ea typeface="Calibri" charset="0"/>
                    <a:cs typeface="Calibri" charset="0"/>
                  </a:rPr>
                  <a:t>Step 1</a:t>
                </a:r>
                <a:r>
                  <a:rPr lang="en-GB" sz="1900" dirty="0">
                    <a:latin typeface="Calibri" charset="0"/>
                    <a:ea typeface="Calibri" charset="0"/>
                    <a:cs typeface="Calibri" charset="0"/>
                  </a:rPr>
                  <a:t>: A new variable needs to be considered. This new term is the </a:t>
                </a:r>
              </a:p>
              <a:p>
                <a:pPr marL="0" indent="0">
                  <a:buNone/>
                </a:pPr>
                <a:r>
                  <a:rPr lang="en-GB" sz="1900" dirty="0">
                    <a:solidFill>
                      <a:srgbClr val="3333FF"/>
                    </a:solidFill>
                    <a:latin typeface="Calibri" charset="0"/>
                    <a:ea typeface="Calibri" charset="0"/>
                    <a:cs typeface="Calibri" charset="0"/>
                  </a:rPr>
                  <a:t>           cross-product </a:t>
                </a:r>
                <a:r>
                  <a:rPr lang="en-GB" sz="1900" dirty="0">
                    <a:latin typeface="Calibri" charset="0"/>
                    <a:ea typeface="Calibri" charset="0"/>
                    <a:cs typeface="Calibri" charset="0"/>
                  </a:rPr>
                  <a:t>between </a:t>
                </a:r>
                <a:r>
                  <a:rPr lang="en-GB" sz="1900" i="1" dirty="0">
                    <a:latin typeface="Calibri" charset="0"/>
                    <a:ea typeface="Calibri" charset="0"/>
                    <a:cs typeface="Calibri" charset="0"/>
                  </a:rPr>
                  <a:t>R</a:t>
                </a:r>
                <a:r>
                  <a:rPr lang="en-GB" sz="1900" dirty="0">
                    <a:latin typeface="Calibri" charset="0"/>
                    <a:ea typeface="Calibri" charset="0"/>
                    <a:cs typeface="Calibri" charset="0"/>
                  </a:rPr>
                  <a:t> and the modifier </a:t>
                </a:r>
                <a:r>
                  <a:rPr lang="en-GB" sz="1900" b="1" i="1" dirty="0">
                    <a:solidFill>
                      <a:srgbClr val="FF0000"/>
                    </a:solidFill>
                    <a:latin typeface="Calibri" charset="0"/>
                    <a:ea typeface="Calibri" charset="0"/>
                    <a:cs typeface="Calibri" charset="0"/>
                  </a:rPr>
                  <a:t>X</a:t>
                </a:r>
                <a:r>
                  <a:rPr lang="en-GB" sz="1900" dirty="0">
                    <a:latin typeface="Calibri" charset="0"/>
                    <a:ea typeface="Calibri" charset="0"/>
                    <a:cs typeface="Calibri" charset="0"/>
                  </a:rPr>
                  <a:t>. It is noted like </a:t>
                </a:r>
                <a:r>
                  <a:rPr lang="en-GB" sz="1900" i="1" dirty="0">
                    <a:latin typeface="Calibri" charset="0"/>
                    <a:ea typeface="Calibri" charset="0"/>
                    <a:cs typeface="Calibri" charset="0"/>
                  </a:rPr>
                  <a:t>R</a:t>
                </a:r>
                <a:r>
                  <a:rPr lang="en-GB" sz="1900" dirty="0">
                    <a:latin typeface="Calibri" charset="0"/>
                    <a:ea typeface="Calibri" charset="0"/>
                    <a:cs typeface="Calibri" charset="0"/>
                    <a:sym typeface="Symbol"/>
                  </a:rPr>
                  <a:t></a:t>
                </a:r>
                <a:r>
                  <a:rPr lang="en-GB" sz="1900" b="1" i="1" dirty="0">
                    <a:solidFill>
                      <a:srgbClr val="FF0000"/>
                    </a:solidFill>
                    <a:latin typeface="Calibri" charset="0"/>
                    <a:ea typeface="Calibri" charset="0"/>
                    <a:cs typeface="Calibri" charset="0"/>
                    <a:sym typeface="Symbol"/>
                  </a:rPr>
                  <a:t>X</a:t>
                </a:r>
              </a:p>
              <a:p>
                <a:pPr marL="0" indent="0">
                  <a:buNone/>
                </a:pPr>
                <a:endParaRPr lang="en-GB" sz="1900" b="1" dirty="0">
                  <a:solidFill>
                    <a:srgbClr val="FF0000"/>
                  </a:solidFill>
                  <a:latin typeface="Calibri" charset="0"/>
                  <a:ea typeface="Calibri" charset="0"/>
                  <a:cs typeface="Calibri" charset="0"/>
                  <a:sym typeface="Symbol"/>
                </a:endParaRPr>
              </a:p>
              <a:p>
                <a:pPr marL="0" indent="0">
                  <a:buNone/>
                </a:pPr>
                <a:r>
                  <a:rPr lang="en-GB" sz="1900" b="1" dirty="0">
                    <a:latin typeface="Calibri" charset="0"/>
                    <a:ea typeface="Calibri" charset="0"/>
                    <a:cs typeface="Calibri" charset="0"/>
                    <a:sym typeface="Symbol"/>
                  </a:rPr>
                  <a:t>Step 2</a:t>
                </a:r>
                <a:r>
                  <a:rPr lang="en-GB" sz="1900" dirty="0">
                    <a:latin typeface="Calibri" charset="0"/>
                    <a:ea typeface="Calibri" charset="0"/>
                    <a:cs typeface="Calibri" charset="0"/>
                    <a:sym typeface="Symbol"/>
                  </a:rPr>
                  <a:t>: Consider</a:t>
                </a:r>
                <a:r>
                  <a:rPr lang="en-GB" sz="1900" dirty="0">
                    <a:latin typeface="Calibri" charset="0"/>
                    <a:ea typeface="Calibri" charset="0"/>
                    <a:cs typeface="Calibri" charset="0"/>
                  </a:rPr>
                  <a:t> the linear regression to test the effect between </a:t>
                </a:r>
              </a:p>
              <a:p>
                <a:pPr marL="0" indent="0">
                  <a:buNone/>
                </a:pPr>
                <a:r>
                  <a:rPr lang="en-GB" sz="1900" dirty="0">
                    <a:latin typeface="Calibri" charset="0"/>
                    <a:ea typeface="Calibri" charset="0"/>
                    <a:cs typeface="Calibri" charset="0"/>
                  </a:rPr>
                  <a:t>              </a:t>
                </a:r>
                <a:r>
                  <a:rPr lang="en-GB" sz="1900" i="1" dirty="0">
                    <a:latin typeface="Calibri" charset="0"/>
                    <a:ea typeface="Calibri" charset="0"/>
                    <a:cs typeface="Calibri" charset="0"/>
                  </a:rPr>
                  <a:t>Y</a:t>
                </a:r>
                <a:r>
                  <a:rPr lang="en-GB" sz="1900" dirty="0">
                    <a:latin typeface="Calibri" charset="0"/>
                    <a:ea typeface="Calibri" charset="0"/>
                    <a:cs typeface="Calibri" charset="0"/>
                  </a:rPr>
                  <a:t>, </a:t>
                </a:r>
                <a:r>
                  <a:rPr lang="en-GB" sz="1900" i="1" dirty="0">
                    <a:latin typeface="Calibri" charset="0"/>
                    <a:ea typeface="Calibri" charset="0"/>
                    <a:cs typeface="Calibri" charset="0"/>
                  </a:rPr>
                  <a:t>R</a:t>
                </a:r>
                <a:r>
                  <a:rPr lang="en-GB" sz="1900" baseline="-25000" dirty="0">
                    <a:latin typeface="Calibri" charset="0"/>
                    <a:ea typeface="Calibri" charset="0"/>
                    <a:cs typeface="Calibri" charset="0"/>
                  </a:rPr>
                  <a:t>  </a:t>
                </a:r>
                <a:r>
                  <a:rPr lang="en-GB" sz="1900" dirty="0">
                    <a:latin typeface="Calibri" charset="0"/>
                    <a:ea typeface="Calibri" charset="0"/>
                    <a:cs typeface="Calibri" charset="0"/>
                  </a:rPr>
                  <a:t>and </a:t>
                </a:r>
                <a14:m>
                  <m:oMath xmlns:m="http://schemas.openxmlformats.org/officeDocument/2006/math">
                    <m:r>
                      <a:rPr lang="en-GB" sz="1900" b="1" i="1" smtClean="0">
                        <a:solidFill>
                          <a:srgbClr val="FF0000"/>
                        </a:solidFill>
                        <a:latin typeface="Cambria Math" panose="02040503050406030204" pitchFamily="18" charset="0"/>
                        <a:ea typeface="Calibri" charset="0"/>
                        <a:cs typeface="Calibri" charset="0"/>
                      </a:rPr>
                      <m:t>𝑿</m:t>
                    </m:r>
                  </m:oMath>
                </a14:m>
                <a:r>
                  <a:rPr lang="en-GB" sz="1900" baseline="-25000" dirty="0">
                    <a:latin typeface="Calibri" charset="0"/>
                    <a:ea typeface="Calibri" charset="0"/>
                    <a:cs typeface="Calibri" charset="0"/>
                  </a:rPr>
                  <a:t> </a:t>
                </a:r>
                <a:r>
                  <a:rPr lang="en-GB" sz="1900" dirty="0">
                    <a:latin typeface="Calibri" charset="0"/>
                    <a:ea typeface="Calibri" charset="0"/>
                    <a:cs typeface="Calibri" charset="0"/>
                  </a:rPr>
                  <a:t>that is written like </a:t>
                </a:r>
                <a14:m>
                  <m:oMath xmlns:m="http://schemas.openxmlformats.org/officeDocument/2006/math">
                    <m:r>
                      <a:rPr lang="en-GB" sz="1900" b="0" i="0" smtClean="0">
                        <a:latin typeface="Cambria Math" panose="02040503050406030204" pitchFamily="18" charset="0"/>
                        <a:ea typeface="Calibri" charset="0"/>
                        <a:cs typeface="Calibri" charset="0"/>
                      </a:rPr>
                      <m:t> </m:t>
                    </m:r>
                    <m:r>
                      <a:rPr lang="en-GB" sz="1900" b="1" i="1">
                        <a:latin typeface="Cambria Math" panose="02040503050406030204" pitchFamily="18" charset="0"/>
                        <a:ea typeface="Calibri" charset="0"/>
                        <a:cs typeface="Calibri" charset="0"/>
                      </a:rPr>
                      <m:t>𝒀</m:t>
                    </m:r>
                    <m:r>
                      <a:rPr lang="en-GB" sz="1900" b="1" i="1">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panose="02040503050406030204" pitchFamily="18" charset="0"/>
                            <a:ea typeface="Calibri" charset="0"/>
                            <a:cs typeface="Calibri" charset="0"/>
                          </a:rPr>
                          <m:t>𝜷</m:t>
                        </m:r>
                      </m:e>
                      <m:sub>
                        <m:r>
                          <a:rPr lang="en-GB" sz="1900" b="1" i="1">
                            <a:latin typeface="Cambria Math" panose="02040503050406030204" pitchFamily="18" charset="0"/>
                            <a:ea typeface="Calibri" charset="0"/>
                            <a:cs typeface="Calibri" charset="0"/>
                          </a:rPr>
                          <m:t>𝟎</m:t>
                        </m:r>
                      </m:sub>
                    </m:sSub>
                    <m:r>
                      <a:rPr lang="en-GB" sz="1900" b="1" i="1">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panose="02040503050406030204" pitchFamily="18" charset="0"/>
                            <a:ea typeface="Calibri" charset="0"/>
                            <a:cs typeface="Calibri" charset="0"/>
                          </a:rPr>
                          <m:t>𝜷</m:t>
                        </m:r>
                      </m:e>
                      <m:sub>
                        <m:r>
                          <a:rPr lang="en-GB" sz="1900" b="1" i="1">
                            <a:latin typeface="Cambria Math" panose="02040503050406030204" pitchFamily="18" charset="0"/>
                            <a:ea typeface="Calibri" charset="0"/>
                            <a:cs typeface="Calibri" charset="0"/>
                          </a:rPr>
                          <m:t>𝟏</m:t>
                        </m:r>
                      </m:sub>
                    </m:sSub>
                    <m:r>
                      <a:rPr lang="en-GB" sz="1900" b="1" i="1" smtClean="0">
                        <a:latin typeface="Cambria Math" panose="02040503050406030204" pitchFamily="18" charset="0"/>
                        <a:ea typeface="Calibri" charset="0"/>
                        <a:cs typeface="Calibri" charset="0"/>
                      </a:rPr>
                      <m:t>𝑹</m:t>
                    </m:r>
                    <m:r>
                      <a:rPr lang="en-GB" sz="1900" b="1" i="1" smtClean="0">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charset="0"/>
                            <a:ea typeface="Calibri" charset="0"/>
                            <a:cs typeface="Calibri" charset="0"/>
                          </a:rPr>
                          <m:t>𝜷</m:t>
                        </m:r>
                      </m:e>
                      <m:sub>
                        <m:r>
                          <a:rPr lang="en-GB" sz="1900" b="1" i="1" smtClean="0">
                            <a:latin typeface="Cambria Math" charset="0"/>
                            <a:ea typeface="Calibri" charset="0"/>
                            <a:cs typeface="Calibri" charset="0"/>
                          </a:rPr>
                          <m:t>𝟐</m:t>
                        </m:r>
                      </m:sub>
                    </m:sSub>
                    <m:r>
                      <a:rPr lang="en-GB" sz="1900" b="1" i="1" smtClean="0">
                        <a:solidFill>
                          <a:srgbClr val="FF0000"/>
                        </a:solidFill>
                        <a:latin typeface="Cambria Math" panose="02040503050406030204" pitchFamily="18" charset="0"/>
                        <a:ea typeface="Calibri" charset="0"/>
                        <a:cs typeface="Calibri" charset="0"/>
                      </a:rPr>
                      <m:t>𝑿</m:t>
                    </m:r>
                    <m:r>
                      <a:rPr lang="en-GB" sz="1900" b="1" i="1" smtClean="0">
                        <a:latin typeface="Cambria Math" charset="0"/>
                        <a:ea typeface="Calibri" charset="0"/>
                        <a:cs typeface="Calibri" charset="0"/>
                      </a:rPr>
                      <m:t>+</m:t>
                    </m:r>
                    <m:r>
                      <a:rPr lang="en-GB" sz="1900" b="1" i="1" smtClean="0">
                        <a:latin typeface="Cambria Math" panose="02040503050406030204" pitchFamily="18" charset="0"/>
                        <a:ea typeface="Calibri" charset="0"/>
                        <a:cs typeface="Calibri" charset="0"/>
                      </a:rPr>
                      <m:t>𝜺</m:t>
                    </m:r>
                  </m:oMath>
                </a14:m>
                <a:r>
                  <a:rPr lang="en-GB" sz="1900" dirty="0">
                    <a:latin typeface="Calibri" charset="0"/>
                    <a:ea typeface="Calibri" charset="0"/>
                    <a:cs typeface="Calibri" charset="0"/>
                  </a:rPr>
                  <a:t>,  and </a:t>
                </a:r>
              </a:p>
              <a:p>
                <a:pPr marL="0" indent="0">
                  <a:buNone/>
                </a:pPr>
                <a:r>
                  <a:rPr lang="en-GB" sz="1900" dirty="0">
                    <a:latin typeface="Calibri" charset="0"/>
                    <a:ea typeface="Calibri" charset="0"/>
                    <a:cs typeface="Calibri" charset="0"/>
                  </a:rPr>
                  <a:t>              add the new  variable </a:t>
                </a:r>
                <a:r>
                  <a:rPr lang="en-GB" sz="1900" i="1" dirty="0">
                    <a:latin typeface="Calibri" charset="0"/>
                    <a:ea typeface="Calibri" charset="0"/>
                    <a:cs typeface="Calibri" charset="0"/>
                  </a:rPr>
                  <a:t>R</a:t>
                </a:r>
                <a:r>
                  <a:rPr lang="en-GB" sz="1900" dirty="0">
                    <a:latin typeface="Calibri" charset="0"/>
                    <a:ea typeface="Calibri" charset="0"/>
                    <a:cs typeface="Calibri" charset="0"/>
                    <a:sym typeface="Symbol"/>
                  </a:rPr>
                  <a:t></a:t>
                </a:r>
                <a:r>
                  <a:rPr lang="en-GB" sz="1900" b="1" i="1" dirty="0">
                    <a:solidFill>
                      <a:srgbClr val="FF0000"/>
                    </a:solidFill>
                    <a:latin typeface="Calibri" charset="0"/>
                    <a:ea typeface="Calibri" charset="0"/>
                    <a:cs typeface="Calibri" charset="0"/>
                    <a:sym typeface="Symbol"/>
                  </a:rPr>
                  <a:t>X</a:t>
                </a:r>
                <a:r>
                  <a:rPr lang="en-GB" sz="1900" b="1" dirty="0">
                    <a:solidFill>
                      <a:srgbClr val="FF0000"/>
                    </a:solidFill>
                    <a:latin typeface="Calibri" charset="0"/>
                    <a:ea typeface="Calibri" charset="0"/>
                    <a:cs typeface="Calibri" charset="0"/>
                    <a:sym typeface="Symbol"/>
                  </a:rPr>
                  <a:t> </a:t>
                </a:r>
                <a:r>
                  <a:rPr lang="en-GB" sz="1900" dirty="0">
                    <a:latin typeface="Calibri" charset="0"/>
                    <a:ea typeface="Calibri" charset="0"/>
                    <a:cs typeface="Calibri" charset="0"/>
                    <a:sym typeface="Symbol"/>
                  </a:rPr>
                  <a:t>to the regression model:</a:t>
                </a:r>
              </a:p>
              <a:p>
                <a:pPr marL="0" indent="0">
                  <a:buNone/>
                </a:pPr>
                <a:endParaRPr lang="en-GB" sz="1900" dirty="0">
                  <a:latin typeface="Calibri" charset="0"/>
                  <a:ea typeface="Calibri" charset="0"/>
                  <a:cs typeface="Calibri" charset="0"/>
                  <a:sym typeface="Symbol"/>
                </a:endParaRPr>
              </a:p>
              <a:p>
                <a:pPr marL="0" indent="0">
                  <a:buNone/>
                </a:pPr>
                <a:r>
                  <a:rPr lang="en-GB" sz="1900" dirty="0">
                    <a:latin typeface="Calibri" charset="0"/>
                    <a:ea typeface="Calibri" charset="0"/>
                    <a:cs typeface="Calibri" charset="0"/>
                    <a:sym typeface="Symbol"/>
                  </a:rPr>
                  <a:t> </a:t>
                </a:r>
                <a14:m>
                  <m:oMath xmlns:m="http://schemas.openxmlformats.org/officeDocument/2006/math">
                    <m:r>
                      <a:rPr lang="en-GB" sz="1900" b="0" i="0" smtClean="0">
                        <a:latin typeface="Cambria Math" panose="02040503050406030204" pitchFamily="18" charset="0"/>
                        <a:ea typeface="Calibri" charset="0"/>
                        <a:cs typeface="Calibri" charset="0"/>
                      </a:rPr>
                      <m:t>                                  </m:t>
                    </m:r>
                    <m:r>
                      <a:rPr lang="en-GB" sz="1900" b="1" i="1">
                        <a:latin typeface="Cambria Math" panose="02040503050406030204" pitchFamily="18" charset="0"/>
                        <a:ea typeface="Calibri" charset="0"/>
                        <a:cs typeface="Calibri" charset="0"/>
                      </a:rPr>
                      <m:t>𝒀</m:t>
                    </m:r>
                    <m:r>
                      <a:rPr lang="en-GB" sz="1900" b="1" i="1">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panose="02040503050406030204" pitchFamily="18" charset="0"/>
                            <a:ea typeface="Calibri" charset="0"/>
                            <a:cs typeface="Calibri" charset="0"/>
                          </a:rPr>
                          <m:t>𝜷</m:t>
                        </m:r>
                      </m:e>
                      <m:sub>
                        <m:r>
                          <a:rPr lang="en-GB" sz="1900" b="1" i="1">
                            <a:latin typeface="Cambria Math" panose="02040503050406030204" pitchFamily="18" charset="0"/>
                            <a:ea typeface="Calibri" charset="0"/>
                            <a:cs typeface="Calibri" charset="0"/>
                          </a:rPr>
                          <m:t>𝟎</m:t>
                        </m:r>
                      </m:sub>
                    </m:sSub>
                    <m:r>
                      <a:rPr lang="en-GB" sz="1900" b="1" i="1">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panose="02040503050406030204" pitchFamily="18" charset="0"/>
                            <a:ea typeface="Calibri" charset="0"/>
                            <a:cs typeface="Calibri" charset="0"/>
                          </a:rPr>
                          <m:t>𝜷</m:t>
                        </m:r>
                      </m:e>
                      <m:sub>
                        <m:r>
                          <a:rPr lang="en-GB" sz="1900" b="1" i="1">
                            <a:latin typeface="Cambria Math" panose="02040503050406030204" pitchFamily="18" charset="0"/>
                            <a:ea typeface="Calibri" charset="0"/>
                            <a:cs typeface="Calibri" charset="0"/>
                          </a:rPr>
                          <m:t>𝟏</m:t>
                        </m:r>
                      </m:sub>
                    </m:sSub>
                    <m:r>
                      <a:rPr lang="en-GB" sz="1900" b="1" i="1" smtClean="0">
                        <a:latin typeface="Cambria Math" panose="02040503050406030204" pitchFamily="18" charset="0"/>
                        <a:ea typeface="Calibri" charset="0"/>
                        <a:cs typeface="Calibri" charset="0"/>
                      </a:rPr>
                      <m:t>𝑹</m:t>
                    </m:r>
                    <m:r>
                      <a:rPr lang="en-GB" sz="1900" b="1" i="1">
                        <a:latin typeface="Cambria Math" panose="02040503050406030204" pitchFamily="18"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panose="02040503050406030204" pitchFamily="18" charset="0"/>
                            <a:ea typeface="Calibri" charset="0"/>
                            <a:cs typeface="Calibri" charset="0"/>
                          </a:rPr>
                          <m:t>𝜷</m:t>
                        </m:r>
                      </m:e>
                      <m:sub>
                        <m:r>
                          <a:rPr lang="en-GB" sz="1900" b="1" i="1" smtClean="0">
                            <a:latin typeface="Cambria Math" panose="02040503050406030204" pitchFamily="18" charset="0"/>
                            <a:ea typeface="Calibri" charset="0"/>
                            <a:cs typeface="Calibri" charset="0"/>
                          </a:rPr>
                          <m:t>𝟐</m:t>
                        </m:r>
                      </m:sub>
                    </m:sSub>
                    <m:r>
                      <a:rPr lang="en-GB" sz="1900" b="1" i="1" smtClean="0">
                        <a:solidFill>
                          <a:srgbClr val="FF0000"/>
                        </a:solidFill>
                        <a:latin typeface="Cambria Math" panose="02040503050406030204" pitchFamily="18" charset="0"/>
                        <a:ea typeface="Calibri" charset="0"/>
                        <a:cs typeface="Calibri" charset="0"/>
                      </a:rPr>
                      <m:t>𝑿</m:t>
                    </m:r>
                    <m:r>
                      <a:rPr lang="en-GB" sz="1900" b="1" i="1">
                        <a:latin typeface="Cambria Math" charset="0"/>
                        <a:ea typeface="Calibri" charset="0"/>
                        <a:cs typeface="Calibri" charset="0"/>
                      </a:rPr>
                      <m:t>+</m:t>
                    </m:r>
                    <m:sSub>
                      <m:sSubPr>
                        <m:ctrlPr>
                          <a:rPr lang="en-GB" sz="1900" b="1" i="1">
                            <a:latin typeface="Cambria Math" panose="02040503050406030204" pitchFamily="18" charset="0"/>
                            <a:ea typeface="Calibri" charset="0"/>
                            <a:cs typeface="Calibri" charset="0"/>
                          </a:rPr>
                        </m:ctrlPr>
                      </m:sSubPr>
                      <m:e>
                        <m:r>
                          <a:rPr lang="en-GB" sz="1900" b="1" i="1">
                            <a:latin typeface="Cambria Math" charset="0"/>
                            <a:ea typeface="Calibri" charset="0"/>
                            <a:cs typeface="Calibri" charset="0"/>
                          </a:rPr>
                          <m:t>𝜷</m:t>
                        </m:r>
                      </m:e>
                      <m:sub>
                        <m:r>
                          <a:rPr lang="en-GB" sz="1900" b="1" i="1">
                            <a:latin typeface="Cambria Math" charset="0"/>
                            <a:ea typeface="Calibri" charset="0"/>
                            <a:cs typeface="Calibri" charset="0"/>
                          </a:rPr>
                          <m:t>𝟑</m:t>
                        </m:r>
                        <m:r>
                          <a:rPr lang="en-GB" sz="1900" b="1" i="1">
                            <a:latin typeface="Cambria Math" charset="0"/>
                            <a:ea typeface="Calibri" charset="0"/>
                            <a:cs typeface="Calibri" charset="0"/>
                          </a:rPr>
                          <m:t> </m:t>
                        </m:r>
                      </m:sub>
                    </m:sSub>
                    <m:r>
                      <a:rPr lang="en-GB" sz="1900" b="1" i="1" smtClean="0">
                        <a:latin typeface="Cambria Math" panose="02040503050406030204" pitchFamily="18" charset="0"/>
                        <a:ea typeface="Calibri" charset="0"/>
                        <a:cs typeface="Calibri" charset="0"/>
                      </a:rPr>
                      <m:t>𝑹</m:t>
                    </m:r>
                    <m:r>
                      <a:rPr lang="en-GB" sz="1900" b="1" i="1" smtClean="0">
                        <a:latin typeface="Cambria Math" panose="02040503050406030204" pitchFamily="18" charset="0"/>
                        <a:ea typeface="Calibri" charset="0"/>
                        <a:cs typeface="Calibri" charset="0"/>
                      </a:rPr>
                      <m:t>×</m:t>
                    </m:r>
                    <m:r>
                      <a:rPr lang="en-GB" sz="1900" b="1" i="1" smtClean="0">
                        <a:solidFill>
                          <a:srgbClr val="FF0000"/>
                        </a:solidFill>
                        <a:latin typeface="Cambria Math" panose="02040503050406030204" pitchFamily="18" charset="0"/>
                        <a:ea typeface="Calibri" charset="0"/>
                        <a:cs typeface="Calibri" charset="0"/>
                      </a:rPr>
                      <m:t>𝑿</m:t>
                    </m:r>
                    <m:r>
                      <a:rPr lang="en-GB" sz="1900" b="1" i="1">
                        <a:latin typeface="Cambria Math" panose="02040503050406030204" pitchFamily="18" charset="0"/>
                        <a:ea typeface="Calibri" charset="0"/>
                        <a:cs typeface="Calibri" charset="0"/>
                      </a:rPr>
                      <m:t>+</m:t>
                    </m:r>
                    <m:r>
                      <a:rPr lang="en-GB" sz="1900" b="1" i="1">
                        <a:latin typeface="Cambria Math" panose="02040503050406030204" pitchFamily="18" charset="0"/>
                        <a:ea typeface="Calibri" charset="0"/>
                        <a:cs typeface="Calibri" charset="0"/>
                      </a:rPr>
                      <m:t>𝜺</m:t>
                    </m:r>
                  </m:oMath>
                </a14:m>
                <a:endParaRPr lang="en-GB" sz="1900" dirty="0">
                  <a:latin typeface="Calibri" charset="0"/>
                  <a:ea typeface="Calibri" charset="0"/>
                  <a:cs typeface="Calibri" charset="0"/>
                  <a:sym typeface="Symbol"/>
                </a:endParaRPr>
              </a:p>
              <a:p>
                <a:endParaRPr lang="en-GB" altLang="en-US" sz="1900" dirty="0">
                  <a:latin typeface="Calibri" charset="0"/>
                  <a:ea typeface="Calibri" charset="0"/>
                  <a:cs typeface="Calibri" charset="0"/>
                </a:endParaRPr>
              </a:p>
              <a:p>
                <a:pPr marL="0" indent="0">
                  <a:buNone/>
                </a:pPr>
                <a:r>
                  <a:rPr lang="en-GB" altLang="en-US" sz="1900" b="1" dirty="0">
                    <a:latin typeface="Calibri" charset="0"/>
                    <a:ea typeface="Calibri" charset="0"/>
                    <a:cs typeface="Calibri" charset="0"/>
                  </a:rPr>
                  <a:t>Step 3</a:t>
                </a:r>
                <a:r>
                  <a:rPr lang="en-GB" altLang="en-US" sz="1900" dirty="0">
                    <a:latin typeface="Calibri" charset="0"/>
                    <a:ea typeface="Calibri" charset="0"/>
                    <a:cs typeface="Calibri" charset="0"/>
                  </a:rPr>
                  <a:t>: </a:t>
                </a:r>
                <a:r>
                  <a:rPr lang="en-GB" sz="1800" b="1" dirty="0">
                    <a:solidFill>
                      <a:srgbClr val="FF0000"/>
                    </a:solidFill>
                    <a:latin typeface="Calibri"/>
                    <a:cs typeface="Calibri"/>
                  </a:rPr>
                  <a:t>Primary focus: </a:t>
                </a:r>
                <a:r>
                  <a:rPr lang="en-GB" sz="1800" dirty="0">
                    <a:latin typeface="Calibri"/>
                    <a:cs typeface="Calibri"/>
                  </a:rPr>
                  <a:t>T</a:t>
                </a:r>
                <a:r>
                  <a:rPr lang="en-GB" altLang="en-US" sz="1900" dirty="0">
                    <a:latin typeface="Calibri" charset="0"/>
                    <a:ea typeface="Calibri" charset="0"/>
                    <a:cs typeface="Calibri" charset="0"/>
                  </a:rPr>
                  <a:t>est </a:t>
                </a:r>
                <a:r>
                  <a:rPr lang="en-AU" altLang="en-US" sz="1900" dirty="0">
                    <a:latin typeface="Calibri" charset="0"/>
                    <a:ea typeface="Calibri" charset="0"/>
                    <a:cs typeface="Calibri" charset="0"/>
                  </a:rPr>
                  <a:t>coefficient </a:t>
                </a:r>
                <a14:m>
                  <m:oMath xmlns:m="http://schemas.openxmlformats.org/officeDocument/2006/math">
                    <m:sSub>
                      <m:sSubPr>
                        <m:ctrlPr>
                          <a:rPr lang="en-GB" sz="1900" b="1" i="1">
                            <a:latin typeface="Cambria Math" panose="02040503050406030204" pitchFamily="18" charset="0"/>
                            <a:ea typeface="Calibri" charset="0"/>
                            <a:cs typeface="Calibri" charset="0"/>
                          </a:rPr>
                        </m:ctrlPr>
                      </m:sSubPr>
                      <m:e>
                        <m:r>
                          <a:rPr lang="en-GB" sz="1900" b="1" i="1">
                            <a:latin typeface="Cambria Math" charset="0"/>
                            <a:ea typeface="Calibri" charset="0"/>
                            <a:cs typeface="Calibri" charset="0"/>
                          </a:rPr>
                          <m:t> </m:t>
                        </m:r>
                        <m:r>
                          <a:rPr lang="en-GB" sz="1900" b="1" i="1">
                            <a:latin typeface="Cambria Math" charset="0"/>
                            <a:ea typeface="Calibri" charset="0"/>
                            <a:cs typeface="Calibri" charset="0"/>
                          </a:rPr>
                          <m:t>𝜷</m:t>
                        </m:r>
                      </m:e>
                      <m:sub>
                        <m:r>
                          <a:rPr lang="en-GB" sz="1900" b="1" i="1">
                            <a:latin typeface="Cambria Math" charset="0"/>
                            <a:ea typeface="Calibri" charset="0"/>
                            <a:cs typeface="Calibri" charset="0"/>
                          </a:rPr>
                          <m:t>𝟑</m:t>
                        </m:r>
                      </m:sub>
                    </m:sSub>
                  </m:oMath>
                </a14:m>
                <a:r>
                  <a:rPr lang="en-AU" altLang="en-US" sz="1900" dirty="0">
                    <a:latin typeface="Calibri" charset="0"/>
                    <a:ea typeface="Calibri" charset="0"/>
                    <a:cs typeface="Calibri" charset="0"/>
                  </a:rPr>
                  <a:t>;   </a:t>
                </a:r>
                <a14:m>
                  <m:oMath xmlns:m="http://schemas.openxmlformats.org/officeDocument/2006/math">
                    <m:d>
                      <m:dPr>
                        <m:begChr m:val="{"/>
                        <m:endChr m:val=""/>
                        <m:ctrlPr>
                          <a:rPr lang="mr-IN" sz="1900" i="1" dirty="0">
                            <a:latin typeface="Cambria Math" panose="02040503050406030204" pitchFamily="18" charset="0"/>
                            <a:ea typeface="Calibri" charset="0"/>
                            <a:cs typeface="Calibri" charset="0"/>
                          </a:rPr>
                        </m:ctrlPr>
                      </m:dPr>
                      <m:e>
                        <m:eqArr>
                          <m:eqArrPr>
                            <m:ctrlPr>
                              <a:rPr lang="mr-IN" sz="1900" i="1" dirty="0" smtClean="0">
                                <a:solidFill>
                                  <a:schemeClr val="tx1"/>
                                </a:solidFill>
                                <a:latin typeface="Cambria Math" panose="02040503050406030204" pitchFamily="18" charset="0"/>
                                <a:ea typeface="Calibri" charset="0"/>
                                <a:cs typeface="Calibri" charset="0"/>
                              </a:rPr>
                            </m:ctrlPr>
                          </m:eqArrPr>
                          <m:e>
                            <m:r>
                              <m:rPr>
                                <m:nor/>
                              </m:rPr>
                              <a:rPr lang="en-GB" sz="1900" dirty="0">
                                <a:solidFill>
                                  <a:schemeClr val="tx1"/>
                                </a:solidFill>
                                <a:latin typeface="Calibri" charset="0"/>
                                <a:ea typeface="Calibri" charset="0"/>
                                <a:cs typeface="Calibri" charset="0"/>
                              </a:rPr>
                              <m:t>H</m:t>
                            </m:r>
                            <m:r>
                              <m:rPr>
                                <m:nor/>
                              </m:rPr>
                              <a:rPr lang="en-GB" sz="1900" baseline="-25000" dirty="0">
                                <a:solidFill>
                                  <a:schemeClr val="tx1"/>
                                </a:solidFill>
                                <a:latin typeface="Calibri" charset="0"/>
                                <a:ea typeface="Calibri" charset="0"/>
                                <a:cs typeface="Calibri" charset="0"/>
                              </a:rPr>
                              <m:t>0</m:t>
                            </m:r>
                            <m:r>
                              <m:rPr>
                                <m:nor/>
                              </m:rPr>
                              <a:rPr lang="en-GB" sz="1900" dirty="0">
                                <a:solidFill>
                                  <a:schemeClr val="tx1"/>
                                </a:solidFill>
                                <a:latin typeface="Calibri" charset="0"/>
                                <a:ea typeface="Calibri" charset="0"/>
                                <a:cs typeface="Calibri" charset="0"/>
                              </a:rPr>
                              <m:t>:</m:t>
                            </m:r>
                            <m:sSub>
                              <m:sSubPr>
                                <m:ctrlPr>
                                  <a:rPr lang="en-GB" sz="1900" b="1" i="1" smtClean="0">
                                    <a:solidFill>
                                      <a:schemeClr val="tx1"/>
                                    </a:solidFill>
                                    <a:latin typeface="Cambria Math" panose="02040503050406030204" pitchFamily="18" charset="0"/>
                                    <a:ea typeface="Calibri" charset="0"/>
                                    <a:cs typeface="Calibri" charset="0"/>
                                  </a:rPr>
                                </m:ctrlPr>
                              </m:sSubPr>
                              <m:e>
                                <m:r>
                                  <a:rPr lang="en-GB" sz="1900" b="1" i="1">
                                    <a:solidFill>
                                      <a:schemeClr val="tx1"/>
                                    </a:solidFill>
                                    <a:latin typeface="Cambria Math" panose="02040503050406030204" pitchFamily="18" charset="0"/>
                                    <a:ea typeface="Calibri" charset="0"/>
                                    <a:cs typeface="Calibri" charset="0"/>
                                  </a:rPr>
                                  <m:t> </m:t>
                                </m:r>
                                <m:r>
                                  <a:rPr lang="en-GB" sz="1900" b="1" i="1">
                                    <a:solidFill>
                                      <a:schemeClr val="tx1"/>
                                    </a:solidFill>
                                    <a:latin typeface="Cambria Math" panose="02040503050406030204" pitchFamily="18" charset="0"/>
                                    <a:ea typeface="Calibri" charset="0"/>
                                    <a:cs typeface="Calibri" charset="0"/>
                                  </a:rPr>
                                  <m:t>𝜷</m:t>
                                </m:r>
                              </m:e>
                              <m:sub>
                                <m:r>
                                  <a:rPr lang="en-GB" sz="1900" b="1" i="1" smtClean="0">
                                    <a:solidFill>
                                      <a:schemeClr val="tx1"/>
                                    </a:solidFill>
                                    <a:latin typeface="Cambria Math" charset="0"/>
                                    <a:ea typeface="Calibri" charset="0"/>
                                    <a:cs typeface="Calibri" charset="0"/>
                                  </a:rPr>
                                  <m:t>𝟑</m:t>
                                </m:r>
                              </m:sub>
                            </m:sSub>
                            <m:r>
                              <a:rPr lang="mr-IN" sz="1900" i="1">
                                <a:solidFill>
                                  <a:schemeClr val="tx1"/>
                                </a:solidFill>
                                <a:latin typeface="Cambria Math" panose="02040503050406030204" pitchFamily="18" charset="0"/>
                                <a:ea typeface="Calibri" charset="0"/>
                                <a:cs typeface="Calibri" charset="0"/>
                              </a:rPr>
                              <m:t>=</m:t>
                            </m:r>
                            <m:r>
                              <a:rPr lang="en-GB" sz="1900" i="1">
                                <a:solidFill>
                                  <a:schemeClr val="tx1"/>
                                </a:solidFill>
                                <a:latin typeface="Cambria Math" panose="02040503050406030204" pitchFamily="18" charset="0"/>
                                <a:ea typeface="Calibri" charset="0"/>
                                <a:cs typeface="Calibri" charset="0"/>
                              </a:rPr>
                              <m:t>0</m:t>
                            </m:r>
                          </m:e>
                          <m:e>
                            <m:r>
                              <m:rPr>
                                <m:nor/>
                              </m:rPr>
                              <a:rPr lang="en-GB" sz="1900" dirty="0">
                                <a:solidFill>
                                  <a:schemeClr val="tx1"/>
                                </a:solidFill>
                                <a:latin typeface="Calibri" charset="0"/>
                                <a:ea typeface="Calibri" charset="0"/>
                                <a:cs typeface="Calibri" charset="0"/>
                              </a:rPr>
                              <m:t> </m:t>
                            </m:r>
                            <m:r>
                              <m:rPr>
                                <m:nor/>
                              </m:rPr>
                              <a:rPr lang="en-GB" sz="1900" dirty="0">
                                <a:solidFill>
                                  <a:schemeClr val="tx1"/>
                                </a:solidFill>
                                <a:latin typeface="Calibri" charset="0"/>
                                <a:ea typeface="Calibri" charset="0"/>
                                <a:cs typeface="Calibri" charset="0"/>
                              </a:rPr>
                              <m:t>H</m:t>
                            </m:r>
                            <m:r>
                              <m:rPr>
                                <m:nor/>
                              </m:rPr>
                              <a:rPr lang="en-GB" sz="1900" baseline="-25000" dirty="0">
                                <a:solidFill>
                                  <a:schemeClr val="tx1"/>
                                </a:solidFill>
                                <a:latin typeface="Calibri" charset="0"/>
                                <a:ea typeface="Calibri" charset="0"/>
                                <a:cs typeface="Calibri" charset="0"/>
                              </a:rPr>
                              <m:t>1</m:t>
                            </m:r>
                            <m:r>
                              <m:rPr>
                                <m:nor/>
                              </m:rPr>
                              <a:rPr lang="en-GB" sz="1900" dirty="0">
                                <a:solidFill>
                                  <a:schemeClr val="tx1"/>
                                </a:solidFill>
                                <a:latin typeface="Calibri" charset="0"/>
                                <a:ea typeface="Calibri" charset="0"/>
                                <a:cs typeface="Calibri" charset="0"/>
                              </a:rPr>
                              <m:t>:</m:t>
                            </m:r>
                            <m:sSub>
                              <m:sSubPr>
                                <m:ctrlPr>
                                  <a:rPr lang="en-GB" sz="1900" b="1" i="1">
                                    <a:solidFill>
                                      <a:schemeClr val="tx1"/>
                                    </a:solidFill>
                                    <a:latin typeface="Cambria Math" panose="02040503050406030204" pitchFamily="18" charset="0"/>
                                    <a:ea typeface="Calibri" charset="0"/>
                                    <a:cs typeface="Calibri" charset="0"/>
                                  </a:rPr>
                                </m:ctrlPr>
                              </m:sSubPr>
                              <m:e>
                                <m:r>
                                  <a:rPr lang="en-GB" sz="1900" b="1" i="1">
                                    <a:solidFill>
                                      <a:schemeClr val="tx1"/>
                                    </a:solidFill>
                                    <a:latin typeface="Cambria Math" panose="02040503050406030204" pitchFamily="18" charset="0"/>
                                    <a:ea typeface="Calibri" charset="0"/>
                                    <a:cs typeface="Calibri" charset="0"/>
                                  </a:rPr>
                                  <m:t> </m:t>
                                </m:r>
                                <m:r>
                                  <a:rPr lang="en-GB" sz="1900" b="1" i="1">
                                    <a:solidFill>
                                      <a:schemeClr val="tx1"/>
                                    </a:solidFill>
                                    <a:latin typeface="Cambria Math" panose="02040503050406030204" pitchFamily="18" charset="0"/>
                                    <a:ea typeface="Calibri" charset="0"/>
                                    <a:cs typeface="Calibri" charset="0"/>
                                  </a:rPr>
                                  <m:t>𝜷</m:t>
                                </m:r>
                              </m:e>
                              <m:sub>
                                <m:r>
                                  <a:rPr lang="en-GB" sz="1900" b="1" i="1" smtClean="0">
                                    <a:solidFill>
                                      <a:schemeClr val="tx1"/>
                                    </a:solidFill>
                                    <a:latin typeface="Cambria Math" charset="0"/>
                                    <a:ea typeface="Calibri" charset="0"/>
                                    <a:cs typeface="Calibri" charset="0"/>
                                  </a:rPr>
                                  <m:t>𝟑</m:t>
                                </m:r>
                              </m:sub>
                            </m:sSub>
                            <m:r>
                              <a:rPr lang="en-GB" sz="1900" b="1" i="1">
                                <a:solidFill>
                                  <a:schemeClr val="tx1"/>
                                </a:solidFill>
                                <a:latin typeface="Cambria Math" panose="02040503050406030204" pitchFamily="18" charset="0"/>
                                <a:ea typeface="Calibri" charset="0"/>
                                <a:cs typeface="Calibri" charset="0"/>
                              </a:rPr>
                              <m:t>≠ </m:t>
                            </m:r>
                            <m:r>
                              <m:rPr>
                                <m:nor/>
                              </m:rPr>
                              <a:rPr lang="en-GB" sz="1900" dirty="0">
                                <a:solidFill>
                                  <a:schemeClr val="tx1"/>
                                </a:solidFill>
                                <a:latin typeface="Calibri" charset="0"/>
                                <a:ea typeface="Calibri" charset="0"/>
                                <a:cs typeface="Calibri" charset="0"/>
                              </a:rPr>
                              <m:t>0 </m:t>
                            </m:r>
                          </m:e>
                        </m:eqArr>
                      </m:e>
                    </m:d>
                  </m:oMath>
                </a14:m>
                <a:r>
                  <a:rPr lang="en-AU" altLang="en-US" sz="1900" dirty="0">
                    <a:latin typeface="Calibri" charset="0"/>
                    <a:ea typeface="Calibri" charset="0"/>
                    <a:cs typeface="Calibri" charset="0"/>
                  </a:rPr>
                  <a:t> </a:t>
                </a:r>
              </a:p>
              <a:p>
                <a:pPr marL="0" indent="0">
                  <a:buNone/>
                </a:pPr>
                <a:r>
                  <a:rPr lang="en-AU" altLang="en-US" sz="1900" dirty="0">
                    <a:latin typeface="Calibri" charset="0"/>
                    <a:ea typeface="Calibri" charset="0"/>
                    <a:cs typeface="Calibri" charset="0"/>
                  </a:rPr>
                  <a:t>               </a:t>
                </a:r>
              </a:p>
              <a:p>
                <a:pPr marL="0" indent="0">
                  <a:buNone/>
                </a:pPr>
                <a:r>
                  <a:rPr lang="en-AU" altLang="en-US" sz="1900" dirty="0">
                    <a:latin typeface="Calibri" charset="0"/>
                    <a:ea typeface="Calibri" charset="0"/>
                    <a:cs typeface="Calibri" charset="0"/>
                  </a:rPr>
                  <a:t>              If p value &lt; 0.05 then there is a </a:t>
                </a:r>
                <a:r>
                  <a:rPr lang="en-AU" altLang="en-US" sz="1900" b="1" dirty="0">
                    <a:latin typeface="Calibri" charset="0"/>
                    <a:ea typeface="Calibri" charset="0"/>
                    <a:cs typeface="Calibri" charset="0"/>
                  </a:rPr>
                  <a:t>significant effect modification</a:t>
                </a:r>
                <a:r>
                  <a:rPr lang="en-AU" altLang="en-US" sz="1900" dirty="0">
                    <a:latin typeface="Calibri" charset="0"/>
                    <a:ea typeface="Calibri" charset="0"/>
                    <a:cs typeface="Calibri" charset="0"/>
                  </a:rPr>
                  <a:t>. </a:t>
                </a:r>
                <a:endParaRPr lang="en-AU" alt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911" y="1412776"/>
                <a:ext cx="8133606" cy="4680520"/>
              </a:xfrm>
              <a:blipFill>
                <a:blip r:embed="rId3"/>
                <a:stretch>
                  <a:fillRect l="-674" t="-651"/>
                </a:stretch>
              </a:blipFill>
            </p:spPr>
            <p:txBody>
              <a:bodyPr/>
              <a:lstStyle/>
              <a:p>
                <a:r>
                  <a:rPr lang="en-GB">
                    <a:noFill/>
                  </a:rPr>
                  <a:t> </a:t>
                </a:r>
              </a:p>
            </p:txBody>
          </p:sp>
        </mc:Fallback>
      </mc:AlternateContent>
    </p:spTree>
    <p:extLst>
      <p:ext uri="{BB962C8B-B14F-4D97-AF65-F5344CB8AC3E}">
        <p14:creationId xmlns:p14="http://schemas.microsoft.com/office/powerpoint/2010/main" val="1801244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3" name="Rectangle 2"/>
              <p:cNvSpPr>
                <a:spLocks noGrp="1" noChangeArrowheads="1"/>
              </p:cNvSpPr>
              <p:nvPr>
                <p:ph type="title"/>
              </p:nvPr>
            </p:nvSpPr>
            <p:spPr>
              <a:xfrm>
                <a:off x="628650" y="360197"/>
                <a:ext cx="7886700" cy="692539"/>
              </a:xfrm>
            </p:spPr>
            <p:txBody>
              <a:bodyPr>
                <a:normAutofit fontScale="90000"/>
              </a:bodyPr>
              <a:lstStyle/>
              <a:p>
                <a:r>
                  <a:rPr lang="en-GB" dirty="0"/>
                  <a:t>Interpretations of regression coefficient </a:t>
                </a:r>
                <a14:m>
                  <m:oMath xmlns:m="http://schemas.openxmlformats.org/officeDocument/2006/math">
                    <m:sSup>
                      <m:sSupPr>
                        <m:ctrlPr>
                          <a:rPr lang="en-GB" i="1" smtClean="0">
                            <a:latin typeface="Cambria Math" panose="02040503050406030204" pitchFamily="18" charset="0"/>
                          </a:rPr>
                        </m:ctrlPr>
                      </m:sSupPr>
                      <m:e>
                        <m:r>
                          <a:rPr lang="en-GB" smtClean="0">
                            <a:latin typeface="Cambria Math" panose="02040503050406030204" pitchFamily="18" charset="0"/>
                          </a:rPr>
                          <m:t>𝛽</m:t>
                        </m:r>
                      </m:e>
                      <m:sup>
                        <m:r>
                          <a:rPr lang="en-GB" smtClean="0">
                            <a:latin typeface="Cambria Math" panose="02040503050406030204" pitchFamily="18" charset="0"/>
                          </a:rPr>
                          <m:t>′</m:t>
                        </m:r>
                      </m:sup>
                    </m:sSup>
                    <m:r>
                      <a:rPr lang="en-GB" smtClean="0">
                        <a:latin typeface="Cambria Math" panose="02040503050406030204" pitchFamily="18" charset="0"/>
                      </a:rPr>
                      <m:t>𝑠</m:t>
                    </m:r>
                  </m:oMath>
                </a14:m>
                <a:endParaRPr lang="en-GB" dirty="0"/>
              </a:p>
            </p:txBody>
          </p:sp>
        </mc:Choice>
        <mc:Fallback xmlns="">
          <p:sp>
            <p:nvSpPr>
              <p:cNvPr id="5123" name="Rectangle 2"/>
              <p:cNvSpPr>
                <a:spLocks noGrp="1" noRot="1" noChangeAspect="1" noMove="1" noResize="1" noEditPoints="1" noAdjustHandles="1" noChangeArrowheads="1" noChangeShapeType="1" noTextEdit="1"/>
              </p:cNvSpPr>
              <p:nvPr>
                <p:ph type="title"/>
              </p:nvPr>
            </p:nvSpPr>
            <p:spPr>
              <a:xfrm>
                <a:off x="628650" y="360197"/>
                <a:ext cx="7886700" cy="692539"/>
              </a:xfrm>
              <a:blipFill>
                <a:blip r:embed="rId3"/>
                <a:stretch>
                  <a:fillRect t="-2632" b="-210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24" name="Rectangle 3"/>
              <p:cNvSpPr>
                <a:spLocks noGrp="1" noChangeArrowheads="1"/>
              </p:cNvSpPr>
              <p:nvPr>
                <p:ph idx="1"/>
              </p:nvPr>
            </p:nvSpPr>
            <p:spPr>
              <a:xfrm>
                <a:off x="323528" y="1447480"/>
                <a:ext cx="8191822" cy="5106988"/>
              </a:xfrm>
            </p:spPr>
            <p:txBody>
              <a:bodyPr>
                <a:normAutofit fontScale="92500" lnSpcReduction="20000"/>
              </a:bodyPr>
              <a:lstStyle/>
              <a:p>
                <a:pPr lvl="1"/>
                <a:endParaRPr lang="en-GB" sz="1900" dirty="0"/>
              </a:p>
              <a:p>
                <a:endParaRPr lang="en-GB" sz="2200" i="1" dirty="0"/>
              </a:p>
              <a:p>
                <a14:m>
                  <m:oMath xmlns:m="http://schemas.openxmlformats.org/officeDocument/2006/math">
                    <m:sSub>
                      <m:sSubPr>
                        <m:ctrlPr>
                          <a:rPr lang="en-GB" sz="2200" i="1">
                            <a:latin typeface="Cambria Math" panose="02040503050406030204" pitchFamily="18" charset="0"/>
                          </a:rPr>
                        </m:ctrlPr>
                      </m:sSubPr>
                      <m:e>
                        <m:r>
                          <a:rPr lang="en-GB" sz="2200">
                            <a:latin typeface="Cambria Math" panose="02040503050406030204" pitchFamily="18" charset="0"/>
                          </a:rPr>
                          <m:t>𝜷</m:t>
                        </m:r>
                      </m:e>
                      <m:sub>
                        <m:r>
                          <a:rPr lang="en-GB" sz="2200">
                            <a:latin typeface="Cambria Math" panose="02040503050406030204" pitchFamily="18" charset="0"/>
                          </a:rPr>
                          <m:t>𝟏</m:t>
                        </m:r>
                      </m:sub>
                    </m:sSub>
                  </m:oMath>
                </a14:m>
                <a:r>
                  <a:rPr lang="en-GB" sz="2200" dirty="0"/>
                  <a:t> is interpreted as the effect of </a:t>
                </a:r>
                <a14:m>
                  <m:oMath xmlns:m="http://schemas.openxmlformats.org/officeDocument/2006/math">
                    <m:r>
                      <a:rPr lang="en-GB" sz="2200" b="0" i="1" smtClean="0">
                        <a:latin typeface="Cambria Math" panose="02040503050406030204" pitchFamily="18" charset="0"/>
                      </a:rPr>
                      <m:t>𝑅</m:t>
                    </m:r>
                  </m:oMath>
                </a14:m>
                <a:r>
                  <a:rPr lang="en-GB" sz="2200" dirty="0"/>
                  <a:t> on </a:t>
                </a:r>
                <a:r>
                  <a:rPr lang="en-GB" sz="2200" i="1" dirty="0"/>
                  <a:t>Y</a:t>
                </a:r>
                <a:r>
                  <a:rPr lang="en-GB" sz="2200" dirty="0"/>
                  <a:t> when </a:t>
                </a:r>
                <a14:m>
                  <m:oMath xmlns:m="http://schemas.openxmlformats.org/officeDocument/2006/math">
                    <m:r>
                      <a:rPr lang="en-GB" sz="2200" b="0" i="1" smtClean="0">
                        <a:latin typeface="Cambria Math" panose="02040503050406030204" pitchFamily="18" charset="0"/>
                      </a:rPr>
                      <m:t>𝑋</m:t>
                    </m:r>
                  </m:oMath>
                </a14:m>
                <a:r>
                  <a:rPr lang="en-GB" sz="2200" dirty="0"/>
                  <a:t>= 0</a:t>
                </a:r>
              </a:p>
              <a:p>
                <a:endParaRPr lang="en-GB" sz="2200" dirty="0"/>
              </a:p>
              <a:p>
                <a:r>
                  <a:rPr lang="en-GB" sz="2200" dirty="0"/>
                  <a:t>Similarly, </a:t>
                </a:r>
                <a14:m>
                  <m:oMath xmlns:m="http://schemas.openxmlformats.org/officeDocument/2006/math">
                    <m:sSub>
                      <m:sSubPr>
                        <m:ctrlPr>
                          <a:rPr lang="en-GB" sz="2200" i="1" smtClean="0">
                            <a:latin typeface="Cambria Math" panose="02040503050406030204" pitchFamily="18" charset="0"/>
                          </a:rPr>
                        </m:ctrlPr>
                      </m:sSubPr>
                      <m:e>
                        <m:r>
                          <a:rPr lang="en-GB" sz="2200">
                            <a:latin typeface="Cambria Math" panose="02040503050406030204" pitchFamily="18" charset="0"/>
                          </a:rPr>
                          <m:t>𝜷</m:t>
                        </m:r>
                      </m:e>
                      <m:sub>
                        <m:r>
                          <a:rPr lang="en-GB" sz="2200" smtClean="0">
                            <a:latin typeface="Cambria Math" panose="02040503050406030204" pitchFamily="18" charset="0"/>
                          </a:rPr>
                          <m:t>𝟐</m:t>
                        </m:r>
                      </m:sub>
                    </m:sSub>
                  </m:oMath>
                </a14:m>
                <a:r>
                  <a:rPr lang="en-GB" sz="2200" dirty="0"/>
                  <a:t>  represents the effect of </a:t>
                </a:r>
                <a14:m>
                  <m:oMath xmlns:m="http://schemas.openxmlformats.org/officeDocument/2006/math">
                    <m:r>
                      <a:rPr lang="en-GB" sz="2200" b="0" i="1" smtClean="0">
                        <a:latin typeface="Cambria Math" panose="02040503050406030204" pitchFamily="18" charset="0"/>
                      </a:rPr>
                      <m:t>𝑋</m:t>
                    </m:r>
                    <m:r>
                      <a:rPr lang="en-GB" sz="2200" b="0" i="0" smtClean="0">
                        <a:latin typeface="Cambria Math" panose="02040503050406030204" pitchFamily="18" charset="0"/>
                      </a:rPr>
                      <m:t> </m:t>
                    </m:r>
                  </m:oMath>
                </a14:m>
                <a:r>
                  <a:rPr lang="en-GB" sz="2200" dirty="0"/>
                  <a:t>on </a:t>
                </a:r>
                <a:r>
                  <a:rPr lang="en-GB" sz="2200" i="1" dirty="0"/>
                  <a:t>Y</a:t>
                </a:r>
                <a:r>
                  <a:rPr lang="en-GB" sz="2200" dirty="0"/>
                  <a:t> when </a:t>
                </a:r>
                <a14:m>
                  <m:oMath xmlns:m="http://schemas.openxmlformats.org/officeDocument/2006/math">
                    <m:r>
                      <a:rPr lang="en-GB" sz="2200" b="0" i="1" smtClean="0">
                        <a:latin typeface="Cambria Math" panose="02040503050406030204" pitchFamily="18" charset="0"/>
                      </a:rPr>
                      <m:t>𝑅</m:t>
                    </m:r>
                    <m:r>
                      <a:rPr lang="en-GB" sz="2200" b="0" i="1" smtClean="0">
                        <a:latin typeface="Cambria Math" panose="02040503050406030204" pitchFamily="18" charset="0"/>
                      </a:rPr>
                      <m:t> </m:t>
                    </m:r>
                  </m:oMath>
                </a14:m>
                <a:r>
                  <a:rPr lang="en-GB" sz="2200" dirty="0"/>
                  <a:t>= 0</a:t>
                </a:r>
              </a:p>
              <a:p>
                <a:endParaRPr lang="en-GB" sz="2200" dirty="0"/>
              </a:p>
              <a:p>
                <a14:m>
                  <m:oMath xmlns:m="http://schemas.openxmlformats.org/officeDocument/2006/math">
                    <m:sSub>
                      <m:sSubPr>
                        <m:ctrlPr>
                          <a:rPr lang="en-GB" sz="2200" i="1">
                            <a:latin typeface="Cambria Math" panose="02040503050406030204" pitchFamily="18" charset="0"/>
                          </a:rPr>
                        </m:ctrlPr>
                      </m:sSubPr>
                      <m:e>
                        <m:r>
                          <a:rPr lang="en-GB" sz="2200">
                            <a:latin typeface="Cambria Math" panose="02040503050406030204" pitchFamily="18" charset="0"/>
                          </a:rPr>
                          <m:t>𝜷</m:t>
                        </m:r>
                      </m:e>
                      <m:sub>
                        <m:r>
                          <a:rPr lang="en-GB" sz="2200">
                            <a:latin typeface="Cambria Math" panose="02040503050406030204" pitchFamily="18" charset="0"/>
                          </a:rPr>
                          <m:t>𝟏</m:t>
                        </m:r>
                      </m:sub>
                    </m:sSub>
                  </m:oMath>
                </a14:m>
                <a:r>
                  <a:rPr lang="en-GB" sz="2200" dirty="0"/>
                  <a:t> and </a:t>
                </a:r>
                <a14:m>
                  <m:oMath xmlns:m="http://schemas.openxmlformats.org/officeDocument/2006/math">
                    <m:sSub>
                      <m:sSubPr>
                        <m:ctrlPr>
                          <a:rPr lang="en-GB" sz="2200" i="1">
                            <a:latin typeface="Cambria Math" panose="02040503050406030204" pitchFamily="18" charset="0"/>
                          </a:rPr>
                        </m:ctrlPr>
                      </m:sSubPr>
                      <m:e>
                        <m:r>
                          <a:rPr lang="en-GB" sz="2200">
                            <a:latin typeface="Cambria Math" panose="02040503050406030204" pitchFamily="18" charset="0"/>
                          </a:rPr>
                          <m:t>𝜷</m:t>
                        </m:r>
                      </m:e>
                      <m:sub>
                        <m:r>
                          <a:rPr lang="en-GB" sz="2200" smtClean="0">
                            <a:latin typeface="Cambria Math" panose="02040503050406030204" pitchFamily="18" charset="0"/>
                          </a:rPr>
                          <m:t>𝟐</m:t>
                        </m:r>
                      </m:sub>
                    </m:sSub>
                    <m:r>
                      <a:rPr lang="en-GB" sz="2200" smtClean="0">
                        <a:latin typeface="Cambria Math" panose="02040503050406030204" pitchFamily="18" charset="0"/>
                      </a:rPr>
                      <m:t> </m:t>
                    </m:r>
                  </m:oMath>
                </a14:m>
                <a:r>
                  <a:rPr lang="en-GB" sz="2200" dirty="0"/>
                  <a:t>are no longer useful unless zero values of the respective predictors are of particular interest. They both are called </a:t>
                </a:r>
                <a:r>
                  <a:rPr lang="en-GB" sz="2200" u="sng" dirty="0"/>
                  <a:t>main effects</a:t>
                </a:r>
              </a:p>
              <a:p>
                <a:endParaRPr lang="en-GB" sz="2200" dirty="0"/>
              </a:p>
              <a:p>
                <a14:m>
                  <m:oMath xmlns:m="http://schemas.openxmlformats.org/officeDocument/2006/math">
                    <m:sSub>
                      <m:sSubPr>
                        <m:ctrlPr>
                          <a:rPr lang="en-GB" sz="2200" i="1">
                            <a:latin typeface="Cambria Math" panose="02040503050406030204" pitchFamily="18" charset="0"/>
                          </a:rPr>
                        </m:ctrlPr>
                      </m:sSubPr>
                      <m:e>
                        <m:r>
                          <a:rPr lang="en-GB" sz="2200">
                            <a:latin typeface="Cambria Math" panose="02040503050406030204" pitchFamily="18" charset="0"/>
                          </a:rPr>
                          <m:t>𝜷</m:t>
                        </m:r>
                      </m:e>
                      <m:sub>
                        <m:r>
                          <a:rPr lang="en-GB" sz="2200" smtClean="0">
                            <a:latin typeface="Cambria Math" panose="02040503050406030204" pitchFamily="18" charset="0"/>
                          </a:rPr>
                          <m:t>𝟑</m:t>
                        </m:r>
                        <m:r>
                          <a:rPr lang="en-GB" sz="2200" smtClean="0">
                            <a:latin typeface="Cambria Math" panose="02040503050406030204" pitchFamily="18" charset="0"/>
                          </a:rPr>
                          <m:t> </m:t>
                        </m:r>
                      </m:sub>
                    </m:sSub>
                  </m:oMath>
                </a14:m>
                <a:r>
                  <a:rPr lang="en-GB" sz="2200" dirty="0"/>
                  <a:t>is interpreted as the difference of the effect of </a:t>
                </a:r>
                <a14:m>
                  <m:oMath xmlns:m="http://schemas.openxmlformats.org/officeDocument/2006/math">
                    <m:r>
                      <a:rPr lang="en-GB" sz="2200" b="0" i="1" smtClean="0">
                        <a:latin typeface="Cambria Math" panose="02040503050406030204" pitchFamily="18" charset="0"/>
                      </a:rPr>
                      <m:t>𝑅</m:t>
                    </m:r>
                  </m:oMath>
                </a14:m>
                <a:r>
                  <a:rPr lang="en-GB" sz="2200" dirty="0"/>
                  <a:t> on </a:t>
                </a:r>
                <a:r>
                  <a:rPr lang="en-GB" sz="2200" i="1" dirty="0"/>
                  <a:t>Y</a:t>
                </a:r>
                <a:r>
                  <a:rPr lang="en-GB" sz="2200" dirty="0"/>
                  <a:t> by levels of </a:t>
                </a:r>
                <a14:m>
                  <m:oMath xmlns:m="http://schemas.openxmlformats.org/officeDocument/2006/math">
                    <m:r>
                      <a:rPr lang="en-GB" sz="2200" b="0" i="1" smtClean="0">
                        <a:latin typeface="Cambria Math" panose="02040503050406030204" pitchFamily="18" charset="0"/>
                      </a:rPr>
                      <m:t>𝑋</m:t>
                    </m:r>
                    <m:r>
                      <a:rPr lang="en-GB" sz="2200">
                        <a:latin typeface="Cambria Math" panose="02040503050406030204" pitchFamily="18" charset="0"/>
                      </a:rPr>
                      <m:t> </m:t>
                    </m:r>
                  </m:oMath>
                </a14:m>
                <a:r>
                  <a:rPr lang="en-GB" sz="2200" dirty="0"/>
                  <a:t> variable. </a:t>
                </a:r>
              </a:p>
              <a:p>
                <a:endParaRPr lang="en-GB" sz="2200" dirty="0"/>
              </a:p>
              <a:p>
                <a:r>
                  <a:rPr lang="en-GB" sz="2200" dirty="0"/>
                  <a:t>If the hypothesis test for</a:t>
                </a:r>
                <a14:m>
                  <m:oMath xmlns:m="http://schemas.openxmlformats.org/officeDocument/2006/math">
                    <m:r>
                      <a:rPr lang="en-GB" sz="2200" smtClean="0">
                        <a:latin typeface="Cambria Math" panose="02040503050406030204" pitchFamily="18" charset="0"/>
                      </a:rPr>
                      <m:t> </m:t>
                    </m:r>
                    <m:sSub>
                      <m:sSubPr>
                        <m:ctrlPr>
                          <a:rPr lang="en-GB" sz="2200" i="1">
                            <a:latin typeface="Cambria Math" panose="02040503050406030204" pitchFamily="18" charset="0"/>
                          </a:rPr>
                        </m:ctrlPr>
                      </m:sSubPr>
                      <m:e>
                        <m:r>
                          <a:rPr lang="en-GB" sz="2200">
                            <a:latin typeface="Cambria Math" panose="02040503050406030204" pitchFamily="18" charset="0"/>
                          </a:rPr>
                          <m:t>𝜷</m:t>
                        </m:r>
                      </m:e>
                      <m:sub>
                        <m:r>
                          <a:rPr lang="en-GB" sz="2200">
                            <a:latin typeface="Cambria Math" panose="02040503050406030204" pitchFamily="18" charset="0"/>
                          </a:rPr>
                          <m:t>𝟑</m:t>
                        </m:r>
                        <m:r>
                          <a:rPr lang="en-GB" sz="2200">
                            <a:latin typeface="Cambria Math" panose="02040503050406030204" pitchFamily="18" charset="0"/>
                          </a:rPr>
                          <m:t> </m:t>
                        </m:r>
                      </m:sub>
                    </m:sSub>
                  </m:oMath>
                </a14:m>
                <a:r>
                  <a:rPr lang="en-GB" sz="2200" dirty="0"/>
                  <a:t>concludes that it significantly differs from 0, that will imply:</a:t>
                </a:r>
              </a:p>
              <a:p>
                <a:endParaRPr lang="en-GB" dirty="0"/>
              </a:p>
              <a:p>
                <a:pPr lvl="1"/>
                <a:r>
                  <a:rPr lang="en-GB" dirty="0"/>
                  <a:t>both </a:t>
                </a:r>
                <a14:m>
                  <m:oMath xmlns:m="http://schemas.openxmlformats.org/officeDocument/2006/math">
                    <m:r>
                      <a:rPr lang="en-GB" b="0" i="1" smtClean="0">
                        <a:latin typeface="Cambria Math" panose="02040503050406030204" pitchFamily="18" charset="0"/>
                      </a:rPr>
                      <m:t>𝑅</m:t>
                    </m:r>
                  </m:oMath>
                </a14:m>
                <a:r>
                  <a:rPr lang="en-GB" dirty="0"/>
                  <a:t> and </a:t>
                </a:r>
                <a14:m>
                  <m:oMath xmlns:m="http://schemas.openxmlformats.org/officeDocument/2006/math">
                    <m:r>
                      <a:rPr lang="en-GB" b="0" i="1" smtClean="0">
                        <a:latin typeface="Cambria Math" panose="02040503050406030204" pitchFamily="18" charset="0"/>
                      </a:rPr>
                      <m:t>𝑋</m:t>
                    </m:r>
                  </m:oMath>
                </a14:m>
                <a:r>
                  <a:rPr lang="en-GB" dirty="0"/>
                  <a:t> are associated with </a:t>
                </a:r>
                <a:r>
                  <a:rPr lang="en-GB" i="1" dirty="0"/>
                  <a:t>Y</a:t>
                </a:r>
              </a:p>
              <a:p>
                <a:pPr lvl="1"/>
                <a:r>
                  <a:rPr lang="en-GB" dirty="0"/>
                  <a:t>the effect of </a:t>
                </a:r>
                <a14:m>
                  <m:oMath xmlns:m="http://schemas.openxmlformats.org/officeDocument/2006/math">
                    <m:r>
                      <a:rPr lang="en-GB" b="0" i="1" smtClean="0">
                        <a:latin typeface="Cambria Math" panose="02040503050406030204" pitchFamily="18" charset="0"/>
                      </a:rPr>
                      <m:t>𝑅</m:t>
                    </m:r>
                  </m:oMath>
                </a14:m>
                <a:r>
                  <a:rPr lang="en-GB" dirty="0"/>
                  <a:t> on Y will depend on </a:t>
                </a:r>
                <a14:m>
                  <m:oMath xmlns:m="http://schemas.openxmlformats.org/officeDocument/2006/math">
                    <m:r>
                      <a:rPr lang="en-GB" b="0" i="1" smtClean="0">
                        <a:latin typeface="Cambria Math" panose="02040503050406030204" pitchFamily="18" charset="0"/>
                      </a:rPr>
                      <m:t>𝑋</m:t>
                    </m:r>
                  </m:oMath>
                </a14:m>
                <a:r>
                  <a:rPr lang="en-GB" dirty="0"/>
                  <a:t> and vice versa</a:t>
                </a:r>
              </a:p>
              <a:p>
                <a:pPr lvl="1"/>
                <a:r>
                  <a:rPr lang="en-GB" dirty="0"/>
                  <a:t>The </a:t>
                </a:r>
                <a14:m>
                  <m:oMath xmlns:m="http://schemas.openxmlformats.org/officeDocument/2006/math">
                    <m:r>
                      <a:rPr lang="en-GB" b="0" i="1" smtClean="0">
                        <a:latin typeface="Cambria Math" panose="02040503050406030204" pitchFamily="18" charset="0"/>
                      </a:rPr>
                      <m:t>𝑅</m:t>
                    </m:r>
                    <m:r>
                      <a:rPr lang="en-GB">
                        <a:latin typeface="Cambria Math" panose="02040503050406030204" pitchFamily="18" charset="0"/>
                      </a:rPr>
                      <m:t>×</m:t>
                    </m:r>
                    <m:r>
                      <a:rPr lang="en-GB" b="0" i="1" smtClean="0">
                        <a:latin typeface="Cambria Math" panose="02040503050406030204" pitchFamily="18" charset="0"/>
                      </a:rPr>
                      <m:t>𝑋</m:t>
                    </m:r>
                  </m:oMath>
                </a14:m>
                <a:r>
                  <a:rPr lang="en-GB" dirty="0"/>
                  <a:t> interaction effect is interpreted as the difference of the effect of  </a:t>
                </a:r>
                <a14:m>
                  <m:oMath xmlns:m="http://schemas.openxmlformats.org/officeDocument/2006/math">
                    <m:r>
                      <a:rPr lang="en-GB" b="0" i="1" smtClean="0">
                        <a:latin typeface="Cambria Math" panose="02040503050406030204" pitchFamily="18" charset="0"/>
                      </a:rPr>
                      <m:t>𝑅</m:t>
                    </m:r>
                  </m:oMath>
                </a14:m>
                <a:r>
                  <a:rPr lang="en-GB" dirty="0"/>
                  <a:t> as </a:t>
                </a:r>
                <a:r>
                  <a:rPr lang="en-GB" i="1" dirty="0"/>
                  <a:t>X</a:t>
                </a:r>
                <a:r>
                  <a:rPr lang="en-GB" dirty="0"/>
                  <a:t> goes from 0 to 1</a:t>
                </a:r>
              </a:p>
              <a:p>
                <a:endParaRPr lang="en-GB" dirty="0"/>
              </a:p>
              <a:p>
                <a:endParaRPr lang="en-GB" dirty="0"/>
              </a:p>
              <a:p>
                <a:pPr lvl="1"/>
                <a:endParaRPr lang="en-GB" dirty="0"/>
              </a:p>
              <a:p>
                <a:endParaRPr lang="en-GB" dirty="0"/>
              </a:p>
              <a:p>
                <a:endParaRPr lang="en-GB" dirty="0"/>
              </a:p>
              <a:p>
                <a:endParaRPr lang="en-GB" dirty="0"/>
              </a:p>
              <a:p>
                <a:endParaRPr lang="en-GB" dirty="0"/>
              </a:p>
            </p:txBody>
          </p:sp>
        </mc:Choice>
        <mc:Fallback xmlns="">
          <p:sp>
            <p:nvSpPr>
              <p:cNvPr id="5124" name="Rectangle 3"/>
              <p:cNvSpPr>
                <a:spLocks noGrp="1" noRot="1" noChangeAspect="1" noMove="1" noResize="1" noEditPoints="1" noAdjustHandles="1" noChangeArrowheads="1" noChangeShapeType="1" noTextEdit="1"/>
              </p:cNvSpPr>
              <p:nvPr>
                <p:ph idx="1"/>
              </p:nvPr>
            </p:nvSpPr>
            <p:spPr>
              <a:xfrm>
                <a:off x="323528" y="1447480"/>
                <a:ext cx="8191822" cy="5106988"/>
              </a:xfrm>
              <a:blipFill>
                <a:blip r:embed="rId4"/>
                <a:stretch>
                  <a:fillRect l="-6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170274" y="1271955"/>
                <a:ext cx="4731269"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ea typeface="Calibri" charset="0"/>
                          <a:cs typeface="Calibri" charset="0"/>
                        </a:rPr>
                        <m:t>𝒀</m:t>
                      </m:r>
                      <m:r>
                        <a:rPr lang="en-GB" sz="2000" b="1" i="1" smtClean="0">
                          <a:latin typeface="Cambria Math" panose="02040503050406030204" pitchFamily="18" charset="0"/>
                          <a:ea typeface="Calibri" charset="0"/>
                          <a:cs typeface="Calibri" charset="0"/>
                        </a:rPr>
                        <m:t>=</m:t>
                      </m:r>
                      <m:sSub>
                        <m:sSubPr>
                          <m:ctrlPr>
                            <a:rPr lang="en-GB" sz="2000" b="1" i="1">
                              <a:latin typeface="Cambria Math" panose="02040503050406030204" pitchFamily="18" charset="0"/>
                              <a:ea typeface="Calibri" charset="0"/>
                              <a:cs typeface="Calibri" charset="0"/>
                            </a:rPr>
                          </m:ctrlPr>
                        </m:sSubPr>
                        <m:e>
                          <m:r>
                            <a:rPr lang="en-GB" sz="2000" b="1" i="1">
                              <a:latin typeface="Cambria Math" panose="02040503050406030204" pitchFamily="18" charset="0"/>
                              <a:ea typeface="Calibri" charset="0"/>
                              <a:cs typeface="Calibri" charset="0"/>
                            </a:rPr>
                            <m:t>𝜷</m:t>
                          </m:r>
                        </m:e>
                        <m:sub>
                          <m:r>
                            <a:rPr lang="en-GB" sz="2000" b="1" i="1">
                              <a:latin typeface="Cambria Math" panose="02040503050406030204" pitchFamily="18" charset="0"/>
                              <a:ea typeface="Calibri" charset="0"/>
                              <a:cs typeface="Calibri" charset="0"/>
                            </a:rPr>
                            <m:t>𝟎</m:t>
                          </m:r>
                        </m:sub>
                      </m:sSub>
                      <m:r>
                        <a:rPr lang="en-GB" sz="2000" b="1" i="1">
                          <a:latin typeface="Cambria Math" panose="02040503050406030204" pitchFamily="18" charset="0"/>
                          <a:ea typeface="Calibri" charset="0"/>
                          <a:cs typeface="Calibri" charset="0"/>
                        </a:rPr>
                        <m:t>+</m:t>
                      </m:r>
                      <m:sSub>
                        <m:sSubPr>
                          <m:ctrlPr>
                            <a:rPr lang="en-GB" sz="2000" b="1" i="1">
                              <a:latin typeface="Cambria Math" panose="02040503050406030204" pitchFamily="18" charset="0"/>
                              <a:ea typeface="Calibri" charset="0"/>
                              <a:cs typeface="Calibri" charset="0"/>
                            </a:rPr>
                          </m:ctrlPr>
                        </m:sSubPr>
                        <m:e>
                          <m:r>
                            <a:rPr lang="en-GB" sz="2000" b="1" i="1">
                              <a:latin typeface="Cambria Math" panose="02040503050406030204" pitchFamily="18" charset="0"/>
                              <a:ea typeface="Calibri" charset="0"/>
                              <a:cs typeface="Calibri" charset="0"/>
                            </a:rPr>
                            <m:t>𝜷</m:t>
                          </m:r>
                        </m:e>
                        <m:sub>
                          <m:r>
                            <a:rPr lang="en-GB" sz="2000" b="1" i="1">
                              <a:latin typeface="Cambria Math" panose="02040503050406030204" pitchFamily="18" charset="0"/>
                              <a:ea typeface="Calibri" charset="0"/>
                              <a:cs typeface="Calibri" charset="0"/>
                            </a:rPr>
                            <m:t>𝟏</m:t>
                          </m:r>
                        </m:sub>
                      </m:sSub>
                      <m:r>
                        <a:rPr lang="en-GB" sz="2000" b="1" i="1">
                          <a:latin typeface="Cambria Math" panose="02040503050406030204" pitchFamily="18" charset="0"/>
                          <a:ea typeface="Calibri" charset="0"/>
                          <a:cs typeface="Calibri" charset="0"/>
                        </a:rPr>
                        <m:t>𝑹</m:t>
                      </m:r>
                      <m:r>
                        <a:rPr lang="en-GB" sz="2000" b="1" i="1">
                          <a:latin typeface="Cambria Math" panose="02040503050406030204" pitchFamily="18" charset="0"/>
                          <a:ea typeface="Calibri" charset="0"/>
                          <a:cs typeface="Calibri" charset="0"/>
                        </a:rPr>
                        <m:t>+</m:t>
                      </m:r>
                      <m:sSub>
                        <m:sSubPr>
                          <m:ctrlPr>
                            <a:rPr lang="en-GB" sz="2000" b="1" i="1">
                              <a:latin typeface="Cambria Math" panose="02040503050406030204" pitchFamily="18" charset="0"/>
                              <a:ea typeface="Calibri" charset="0"/>
                              <a:cs typeface="Calibri" charset="0"/>
                            </a:rPr>
                          </m:ctrlPr>
                        </m:sSubPr>
                        <m:e>
                          <m:r>
                            <a:rPr lang="en-GB" sz="2000" b="1" i="1">
                              <a:latin typeface="Cambria Math" panose="02040503050406030204" pitchFamily="18" charset="0"/>
                              <a:ea typeface="Calibri" charset="0"/>
                              <a:cs typeface="Calibri" charset="0"/>
                            </a:rPr>
                            <m:t>𝜷</m:t>
                          </m:r>
                        </m:e>
                        <m:sub>
                          <m:r>
                            <a:rPr lang="en-GB" sz="2000" b="1" i="1">
                              <a:latin typeface="Cambria Math" panose="02040503050406030204" pitchFamily="18" charset="0"/>
                              <a:ea typeface="Calibri" charset="0"/>
                              <a:cs typeface="Calibri" charset="0"/>
                            </a:rPr>
                            <m:t>𝟐</m:t>
                          </m:r>
                        </m:sub>
                      </m:sSub>
                      <m:r>
                        <a:rPr lang="en-GB" sz="2000" b="1" i="1" smtClean="0">
                          <a:solidFill>
                            <a:srgbClr val="FF0000"/>
                          </a:solidFill>
                          <a:latin typeface="Cambria Math" panose="02040503050406030204" pitchFamily="18" charset="0"/>
                          <a:ea typeface="Calibri" charset="0"/>
                          <a:cs typeface="Calibri" charset="0"/>
                        </a:rPr>
                        <m:t>𝑿</m:t>
                      </m:r>
                      <m:r>
                        <a:rPr lang="en-GB" sz="2000" b="1" i="1">
                          <a:latin typeface="Cambria Math" charset="0"/>
                          <a:ea typeface="Calibri" charset="0"/>
                          <a:cs typeface="Calibri" charset="0"/>
                        </a:rPr>
                        <m:t>+</m:t>
                      </m:r>
                      <m:sSub>
                        <m:sSubPr>
                          <m:ctrlPr>
                            <a:rPr lang="en-GB" sz="2000" b="1" i="1">
                              <a:latin typeface="Cambria Math" panose="02040503050406030204" pitchFamily="18" charset="0"/>
                              <a:ea typeface="Calibri" charset="0"/>
                              <a:cs typeface="Calibri" charset="0"/>
                            </a:rPr>
                          </m:ctrlPr>
                        </m:sSubPr>
                        <m:e>
                          <m:r>
                            <a:rPr lang="en-GB" sz="2000" b="1" i="1">
                              <a:latin typeface="Cambria Math" charset="0"/>
                              <a:ea typeface="Calibri" charset="0"/>
                              <a:cs typeface="Calibri" charset="0"/>
                            </a:rPr>
                            <m:t>𝜷</m:t>
                          </m:r>
                        </m:e>
                        <m:sub>
                          <m:r>
                            <a:rPr lang="en-GB" sz="2000" b="1" i="1">
                              <a:latin typeface="Cambria Math" charset="0"/>
                              <a:ea typeface="Calibri" charset="0"/>
                              <a:cs typeface="Calibri" charset="0"/>
                            </a:rPr>
                            <m:t>𝟑</m:t>
                          </m:r>
                          <m:r>
                            <a:rPr lang="en-GB" sz="2000" b="1" i="1">
                              <a:latin typeface="Cambria Math" charset="0"/>
                              <a:ea typeface="Calibri" charset="0"/>
                              <a:cs typeface="Calibri" charset="0"/>
                            </a:rPr>
                            <m:t> </m:t>
                          </m:r>
                        </m:sub>
                      </m:sSub>
                      <m:r>
                        <a:rPr lang="en-GB" sz="2000" b="1" i="1">
                          <a:latin typeface="Cambria Math" panose="02040503050406030204" pitchFamily="18" charset="0"/>
                          <a:ea typeface="Calibri" charset="0"/>
                          <a:cs typeface="Calibri" charset="0"/>
                        </a:rPr>
                        <m:t>𝑹</m:t>
                      </m:r>
                      <m:r>
                        <a:rPr lang="en-GB" sz="2000" b="1" i="1">
                          <a:latin typeface="Cambria Math" panose="02040503050406030204" pitchFamily="18" charset="0"/>
                          <a:ea typeface="Calibri" charset="0"/>
                          <a:cs typeface="Calibri" charset="0"/>
                        </a:rPr>
                        <m:t>×</m:t>
                      </m:r>
                      <m:r>
                        <a:rPr lang="en-GB" sz="2000" b="1" i="1" smtClean="0">
                          <a:solidFill>
                            <a:srgbClr val="FF0000"/>
                          </a:solidFill>
                          <a:latin typeface="Cambria Math" panose="02040503050406030204" pitchFamily="18" charset="0"/>
                          <a:ea typeface="Calibri" charset="0"/>
                          <a:cs typeface="Calibri" charset="0"/>
                        </a:rPr>
                        <m:t>𝑿</m:t>
                      </m:r>
                      <m:r>
                        <a:rPr lang="en-GB" sz="2000" b="1" i="1">
                          <a:latin typeface="Cambria Math" panose="02040503050406030204" pitchFamily="18" charset="0"/>
                          <a:ea typeface="Calibri" charset="0"/>
                          <a:cs typeface="Calibri" charset="0"/>
                        </a:rPr>
                        <m:t>+</m:t>
                      </m:r>
                      <m:r>
                        <a:rPr lang="en-GB" sz="2000" b="1" i="1">
                          <a:latin typeface="Cambria Math" panose="02040503050406030204" pitchFamily="18" charset="0"/>
                          <a:ea typeface="Calibri" charset="0"/>
                          <a:cs typeface="Calibri" charset="0"/>
                        </a:rPr>
                        <m:t>𝜺</m:t>
                      </m:r>
                    </m:oMath>
                  </m:oMathPara>
                </a14:m>
                <a:endParaRPr lang="en-GB" sz="2000" dirty="0">
                  <a:latin typeface="Calibri" charset="0"/>
                  <a:ea typeface="Calibri" charset="0"/>
                  <a:cs typeface="Calibri" charset="0"/>
                  <a:sym typeface="Symbol"/>
                </a:endParaRPr>
              </a:p>
            </p:txBody>
          </p:sp>
        </mc:Choice>
        <mc:Fallback xmlns="">
          <p:sp>
            <p:nvSpPr>
              <p:cNvPr id="6" name="Rectangle 5"/>
              <p:cNvSpPr>
                <a:spLocks noRot="1" noChangeAspect="1" noMove="1" noResize="1" noEditPoints="1" noAdjustHandles="1" noChangeArrowheads="1" noChangeShapeType="1" noTextEdit="1"/>
              </p:cNvSpPr>
              <p:nvPr/>
            </p:nvSpPr>
            <p:spPr>
              <a:xfrm>
                <a:off x="2170274" y="1271955"/>
                <a:ext cx="4731269" cy="400110"/>
              </a:xfrm>
              <a:prstGeom prst="rect">
                <a:avLst/>
              </a:prstGeom>
              <a:blipFill>
                <a:blip r:embed="rId5"/>
                <a:stretch>
                  <a:fillRect b="-15385"/>
                </a:stretch>
              </a:blipFill>
            </p:spPr>
            <p:txBody>
              <a:bodyPr/>
              <a:lstStyle/>
              <a:p>
                <a:r>
                  <a:rPr lang="en-GB">
                    <a:noFill/>
                  </a:rPr>
                  <a:t> </a:t>
                </a:r>
              </a:p>
            </p:txBody>
          </p:sp>
        </mc:Fallback>
      </mc:AlternateContent>
    </p:spTree>
    <p:extLst>
      <p:ext uri="{BB962C8B-B14F-4D97-AF65-F5344CB8AC3E}">
        <p14:creationId xmlns:p14="http://schemas.microsoft.com/office/powerpoint/2010/main" val="1510339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Title 1">
            <a:extLst>
              <a:ext uri="{FF2B5EF4-FFF2-40B4-BE49-F238E27FC236}">
                <a16:creationId xmlns:a16="http://schemas.microsoft.com/office/drawing/2014/main" id="{24EDAD2F-C224-4E27-8CBF-A13FCDB022C5}"/>
              </a:ext>
            </a:extLst>
          </p:cNvPr>
          <p:cNvSpPr txBox="1">
            <a:spLocks/>
          </p:cNvSpPr>
          <p:nvPr/>
        </p:nvSpPr>
        <p:spPr>
          <a:xfrm>
            <a:off x="2237855" y="2459311"/>
            <a:ext cx="6423665" cy="1283570"/>
          </a:xfrm>
          <a:prstGeom prst="rect">
            <a:avLst/>
          </a:prstGeom>
          <a:noFill/>
        </p:spPr>
        <p:txBody>
          <a:bodyPr vert="horz" lIns="0" tIns="34290" rIns="68580" bIns="34290" rtlCol="0" anchor="t">
            <a:noAutofit/>
          </a:bodyPr>
          <a:lstStyle>
            <a:lvl1pPr algn="l" defTabSz="914400" rtl="0" eaLnBrk="1" latinLnBrk="0" hangingPunct="1">
              <a:lnSpc>
                <a:spcPct val="90000"/>
              </a:lnSpc>
              <a:spcBef>
                <a:spcPct val="0"/>
              </a:spcBef>
              <a:buNone/>
              <a:defRPr sz="6600" b="1" kern="1200">
                <a:solidFill>
                  <a:schemeClr val="bg1"/>
                </a:solidFill>
                <a:latin typeface="+mj-lt"/>
                <a:ea typeface="+mj-ea"/>
                <a:cs typeface="+mj-cs"/>
              </a:defRPr>
            </a:lvl1pPr>
          </a:lstStyle>
          <a:p>
            <a:r>
              <a:rPr lang="en-US" sz="2700" b="0" i="1" dirty="0"/>
              <a:t>Part III: Quantitative Analytic Techniques II:</a:t>
            </a:r>
            <a:br>
              <a:rPr lang="en-US" sz="2700" b="0" i="1" dirty="0"/>
            </a:br>
            <a:endParaRPr lang="en-US" sz="2700" b="0" i="1" dirty="0"/>
          </a:p>
          <a:p>
            <a:r>
              <a:rPr lang="en-US" sz="2700" b="0" i="1" dirty="0"/>
              <a:t>Moderation and Context</a:t>
            </a:r>
            <a:br>
              <a:rPr lang="en-US" sz="4950" dirty="0"/>
            </a:br>
            <a:br>
              <a:rPr lang="en-US" sz="4950" dirty="0"/>
            </a:br>
            <a:br>
              <a:rPr lang="en-US" sz="4950" dirty="0"/>
            </a:br>
            <a:br>
              <a:rPr lang="en-US" sz="4950" dirty="0"/>
            </a:br>
            <a:endParaRPr lang="en-US" sz="1575" dirty="0"/>
          </a:p>
        </p:txBody>
      </p:sp>
      <p:sp>
        <p:nvSpPr>
          <p:cNvPr id="10" name="Rectangle 9">
            <a:extLst>
              <a:ext uri="{FF2B5EF4-FFF2-40B4-BE49-F238E27FC236}">
                <a16:creationId xmlns:a16="http://schemas.microsoft.com/office/drawing/2014/main" id="{937EF845-9B2F-4991-9C8C-E59903B5BFF5}"/>
              </a:ext>
            </a:extLst>
          </p:cNvPr>
          <p:cNvSpPr/>
          <p:nvPr/>
        </p:nvSpPr>
        <p:spPr>
          <a:xfrm>
            <a:off x="243164" y="3853458"/>
            <a:ext cx="1728788" cy="514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Richard Emsley, Ph.D.</a:t>
            </a:r>
            <a:br>
              <a:rPr lang="en-US" sz="1013" dirty="0"/>
            </a:br>
            <a:r>
              <a:rPr lang="en-US" sz="1013" dirty="0"/>
              <a:t>King’s College</a:t>
            </a:r>
          </a:p>
          <a:p>
            <a:pPr algn="ctr"/>
            <a:r>
              <a:rPr lang="en-US" sz="1013" dirty="0"/>
              <a:t>London, UK</a:t>
            </a:r>
          </a:p>
        </p:txBody>
      </p:sp>
      <p:pic>
        <p:nvPicPr>
          <p:cNvPr id="11" name="Picture 10" descr="A person looking at the camera&#10;&#10;Description automatically generated">
            <a:extLst>
              <a:ext uri="{FF2B5EF4-FFF2-40B4-BE49-F238E27FC236}">
                <a16:creationId xmlns:a16="http://schemas.microsoft.com/office/drawing/2014/main" id="{03694287-A597-498E-AB03-92BEBEE44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481" y="2430673"/>
            <a:ext cx="1250156" cy="1283570"/>
          </a:xfrm>
          <a:prstGeom prst="rect">
            <a:avLst/>
          </a:prstGeom>
        </p:spPr>
      </p:pic>
    </p:spTree>
    <p:extLst>
      <p:ext uri="{BB962C8B-B14F-4D97-AF65-F5344CB8AC3E}">
        <p14:creationId xmlns:p14="http://schemas.microsoft.com/office/powerpoint/2010/main" val="1066301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5212-17D4-43D4-A38C-75283C0AC5E1}"/>
              </a:ext>
            </a:extLst>
          </p:cNvPr>
          <p:cNvSpPr>
            <a:spLocks noGrp="1"/>
          </p:cNvSpPr>
          <p:nvPr>
            <p:ph type="title"/>
          </p:nvPr>
        </p:nvSpPr>
        <p:spPr/>
        <p:txBody>
          <a:bodyPr/>
          <a:lstStyle/>
          <a:p>
            <a:r>
              <a:rPr lang="en-GB" dirty="0"/>
              <a:t>Example: differential treatment effects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A2485D-568D-4B53-BE13-AE74D824F619}"/>
                  </a:ext>
                </a:extLst>
              </p:cNvPr>
              <p:cNvSpPr>
                <a:spLocks noGrp="1"/>
              </p:cNvSpPr>
              <p:nvPr>
                <p:ph idx="1"/>
              </p:nvPr>
            </p:nvSpPr>
            <p:spPr/>
            <p:txBody>
              <a:bodyPr>
                <a:normAutofit fontScale="92500" lnSpcReduction="10000"/>
              </a:bodyPr>
              <a:lstStyle/>
              <a:p>
                <a:r>
                  <a:rPr lang="en-GB" i="1" dirty="0"/>
                  <a:t>Y</a:t>
                </a:r>
                <a:r>
                  <a:rPr lang="en-GB" dirty="0"/>
                  <a:t> = outcome (e.g. continuous symptom score)</a:t>
                </a:r>
              </a:p>
              <a:p>
                <a:r>
                  <a:rPr lang="en-GB" i="1" dirty="0"/>
                  <a:t>R</a:t>
                </a:r>
                <a:r>
                  <a:rPr lang="en-GB" dirty="0"/>
                  <a:t> = treatment (1=Herceptin, 0=placebo)</a:t>
                </a:r>
              </a:p>
              <a:p>
                <a:r>
                  <a:rPr lang="en-GB" i="1" dirty="0"/>
                  <a:t>X</a:t>
                </a:r>
                <a:r>
                  <a:rPr lang="en-GB" dirty="0"/>
                  <a:t> = presence of HER2-neu gene (1=yes, 0=no)</a:t>
                </a:r>
              </a:p>
              <a:p>
                <a:endParaRPr lang="en-GB" dirty="0"/>
              </a:p>
              <a:p>
                <a:pPr marL="0" indent="0" algn="ctr">
                  <a:buNone/>
                </a:pPr>
                <a14:m>
                  <m:oMathPara xmlns:m="http://schemas.openxmlformats.org/officeDocument/2006/math">
                    <m:oMathParaPr>
                      <m:jc m:val="centerGroup"/>
                    </m:oMathParaPr>
                    <m:oMath xmlns:m="http://schemas.openxmlformats.org/officeDocument/2006/math">
                      <m:r>
                        <a:rPr lang="en-GB" b="1" i="1">
                          <a:latin typeface="Cambria Math" panose="02040503050406030204" pitchFamily="18" charset="0"/>
                          <a:ea typeface="Calibri" charset="0"/>
                          <a:cs typeface="Calibri" charset="0"/>
                        </a:rPr>
                        <m:t>𝒀</m:t>
                      </m:r>
                      <m:r>
                        <a:rPr lang="en-GB" b="1" i="1">
                          <a:latin typeface="Cambria Math" panose="02040503050406030204" pitchFamily="18" charset="0"/>
                          <a:ea typeface="Calibri" charset="0"/>
                          <a:cs typeface="Calibri" charset="0"/>
                        </a:rPr>
                        <m:t>=</m:t>
                      </m:r>
                      <m:sSub>
                        <m:sSubPr>
                          <m:ctrlPr>
                            <a:rPr lang="en-GB" b="1" i="1">
                              <a:latin typeface="Cambria Math" panose="02040503050406030204" pitchFamily="18" charset="0"/>
                              <a:ea typeface="Calibri" charset="0"/>
                              <a:cs typeface="Calibri" charset="0"/>
                            </a:rPr>
                          </m:ctrlPr>
                        </m:sSubPr>
                        <m:e>
                          <m:r>
                            <a:rPr lang="en-GB" b="1" i="1">
                              <a:latin typeface="Cambria Math" panose="02040503050406030204" pitchFamily="18" charset="0"/>
                              <a:ea typeface="Calibri" charset="0"/>
                              <a:cs typeface="Calibri" charset="0"/>
                            </a:rPr>
                            <m:t>𝜷</m:t>
                          </m:r>
                        </m:e>
                        <m:sub>
                          <m:r>
                            <a:rPr lang="en-GB" b="1" i="1">
                              <a:latin typeface="Cambria Math" panose="02040503050406030204" pitchFamily="18" charset="0"/>
                              <a:ea typeface="Calibri" charset="0"/>
                              <a:cs typeface="Calibri" charset="0"/>
                            </a:rPr>
                            <m:t>𝟎</m:t>
                          </m:r>
                        </m:sub>
                      </m:sSub>
                      <m:r>
                        <a:rPr lang="en-GB" b="1" i="1">
                          <a:latin typeface="Cambria Math" panose="02040503050406030204" pitchFamily="18" charset="0"/>
                          <a:ea typeface="Calibri" charset="0"/>
                          <a:cs typeface="Calibri" charset="0"/>
                        </a:rPr>
                        <m:t>+</m:t>
                      </m:r>
                      <m:sSub>
                        <m:sSubPr>
                          <m:ctrlPr>
                            <a:rPr lang="en-GB" b="1" i="1">
                              <a:latin typeface="Cambria Math" panose="02040503050406030204" pitchFamily="18" charset="0"/>
                              <a:ea typeface="Calibri" charset="0"/>
                              <a:cs typeface="Calibri" charset="0"/>
                            </a:rPr>
                          </m:ctrlPr>
                        </m:sSubPr>
                        <m:e>
                          <m:r>
                            <a:rPr lang="en-GB" b="1" i="1">
                              <a:latin typeface="Cambria Math" panose="02040503050406030204" pitchFamily="18" charset="0"/>
                              <a:ea typeface="Calibri" charset="0"/>
                              <a:cs typeface="Calibri" charset="0"/>
                            </a:rPr>
                            <m:t>𝜷</m:t>
                          </m:r>
                        </m:e>
                        <m:sub>
                          <m:r>
                            <a:rPr lang="en-GB" b="1" i="1">
                              <a:latin typeface="Cambria Math" panose="02040503050406030204" pitchFamily="18" charset="0"/>
                              <a:ea typeface="Calibri" charset="0"/>
                              <a:cs typeface="Calibri" charset="0"/>
                            </a:rPr>
                            <m:t>𝟏</m:t>
                          </m:r>
                        </m:sub>
                      </m:sSub>
                      <m:r>
                        <a:rPr lang="en-GB" b="1" i="1">
                          <a:latin typeface="Cambria Math" panose="02040503050406030204" pitchFamily="18" charset="0"/>
                          <a:ea typeface="Calibri" charset="0"/>
                          <a:cs typeface="Calibri" charset="0"/>
                        </a:rPr>
                        <m:t>𝑹</m:t>
                      </m:r>
                      <m:r>
                        <a:rPr lang="en-GB" b="1" i="1">
                          <a:latin typeface="Cambria Math" panose="02040503050406030204" pitchFamily="18" charset="0"/>
                          <a:ea typeface="Calibri" charset="0"/>
                          <a:cs typeface="Calibri" charset="0"/>
                        </a:rPr>
                        <m:t>+</m:t>
                      </m:r>
                      <m:sSub>
                        <m:sSubPr>
                          <m:ctrlPr>
                            <a:rPr lang="en-GB" b="1" i="1">
                              <a:latin typeface="Cambria Math" panose="02040503050406030204" pitchFamily="18" charset="0"/>
                              <a:ea typeface="Calibri" charset="0"/>
                              <a:cs typeface="Calibri" charset="0"/>
                            </a:rPr>
                          </m:ctrlPr>
                        </m:sSubPr>
                        <m:e>
                          <m:r>
                            <a:rPr lang="en-GB" b="1" i="1">
                              <a:latin typeface="Cambria Math" panose="02040503050406030204" pitchFamily="18" charset="0"/>
                              <a:ea typeface="Calibri" charset="0"/>
                              <a:cs typeface="Calibri" charset="0"/>
                            </a:rPr>
                            <m:t>𝜷</m:t>
                          </m:r>
                        </m:e>
                        <m:sub>
                          <m:r>
                            <a:rPr lang="en-GB" b="1" i="1">
                              <a:latin typeface="Cambria Math" panose="02040503050406030204" pitchFamily="18" charset="0"/>
                              <a:ea typeface="Calibri" charset="0"/>
                              <a:cs typeface="Calibri" charset="0"/>
                            </a:rPr>
                            <m:t>𝟐</m:t>
                          </m:r>
                        </m:sub>
                      </m:sSub>
                      <m:r>
                        <a:rPr lang="en-GB" b="1" i="1">
                          <a:solidFill>
                            <a:srgbClr val="FF0000"/>
                          </a:solidFill>
                          <a:latin typeface="Cambria Math" panose="02040503050406030204" pitchFamily="18" charset="0"/>
                          <a:ea typeface="Calibri" charset="0"/>
                          <a:cs typeface="Calibri" charset="0"/>
                        </a:rPr>
                        <m:t>𝑿</m:t>
                      </m:r>
                      <m:r>
                        <a:rPr lang="en-GB" b="1" i="1">
                          <a:latin typeface="Cambria Math" charset="0"/>
                          <a:ea typeface="Calibri" charset="0"/>
                          <a:cs typeface="Calibri" charset="0"/>
                        </a:rPr>
                        <m:t>+</m:t>
                      </m:r>
                      <m:sSub>
                        <m:sSubPr>
                          <m:ctrlPr>
                            <a:rPr lang="en-GB" b="1" i="1">
                              <a:latin typeface="Cambria Math" panose="02040503050406030204" pitchFamily="18" charset="0"/>
                              <a:ea typeface="Calibri" charset="0"/>
                              <a:cs typeface="Calibri" charset="0"/>
                            </a:rPr>
                          </m:ctrlPr>
                        </m:sSubPr>
                        <m:e>
                          <m:r>
                            <a:rPr lang="en-GB" b="1" i="1">
                              <a:latin typeface="Cambria Math" charset="0"/>
                              <a:ea typeface="Calibri" charset="0"/>
                              <a:cs typeface="Calibri" charset="0"/>
                            </a:rPr>
                            <m:t>𝜷</m:t>
                          </m:r>
                        </m:e>
                        <m:sub>
                          <m:r>
                            <a:rPr lang="en-GB" b="1" i="1">
                              <a:latin typeface="Cambria Math" charset="0"/>
                              <a:ea typeface="Calibri" charset="0"/>
                              <a:cs typeface="Calibri" charset="0"/>
                            </a:rPr>
                            <m:t>𝟑</m:t>
                          </m:r>
                          <m:r>
                            <a:rPr lang="en-GB" b="1" i="1">
                              <a:latin typeface="Cambria Math" charset="0"/>
                              <a:ea typeface="Calibri" charset="0"/>
                              <a:cs typeface="Calibri" charset="0"/>
                            </a:rPr>
                            <m:t> </m:t>
                          </m:r>
                        </m:sub>
                      </m:sSub>
                      <m:r>
                        <a:rPr lang="en-GB" b="1" i="1">
                          <a:latin typeface="Cambria Math" panose="02040503050406030204" pitchFamily="18" charset="0"/>
                          <a:ea typeface="Calibri" charset="0"/>
                          <a:cs typeface="Calibri" charset="0"/>
                        </a:rPr>
                        <m:t>𝑹</m:t>
                      </m:r>
                      <m:r>
                        <a:rPr lang="en-GB" b="1" i="1">
                          <a:latin typeface="Cambria Math" panose="02040503050406030204" pitchFamily="18" charset="0"/>
                          <a:ea typeface="Calibri" charset="0"/>
                          <a:cs typeface="Calibri" charset="0"/>
                        </a:rPr>
                        <m:t>×</m:t>
                      </m:r>
                      <m:r>
                        <a:rPr lang="en-GB" b="1" i="1">
                          <a:solidFill>
                            <a:srgbClr val="FF0000"/>
                          </a:solidFill>
                          <a:latin typeface="Cambria Math" panose="02040503050406030204" pitchFamily="18" charset="0"/>
                          <a:ea typeface="Calibri" charset="0"/>
                          <a:cs typeface="Calibri" charset="0"/>
                        </a:rPr>
                        <m:t>𝑿</m:t>
                      </m:r>
                      <m:r>
                        <a:rPr lang="en-GB" b="1" i="1">
                          <a:latin typeface="Cambria Math" panose="02040503050406030204" pitchFamily="18" charset="0"/>
                          <a:ea typeface="Calibri" charset="0"/>
                          <a:cs typeface="Calibri" charset="0"/>
                        </a:rPr>
                        <m:t>+</m:t>
                      </m:r>
                      <m:r>
                        <a:rPr lang="en-GB" b="1" i="1">
                          <a:latin typeface="Cambria Math" panose="02040503050406030204" pitchFamily="18" charset="0"/>
                          <a:ea typeface="Calibri" charset="0"/>
                          <a:cs typeface="Calibri" charset="0"/>
                        </a:rPr>
                        <m:t>𝜺</m:t>
                      </m:r>
                    </m:oMath>
                  </m:oMathPara>
                </a14:m>
                <a:endParaRPr lang="en-GB" dirty="0">
                  <a:latin typeface="Calibri" charset="0"/>
                  <a:ea typeface="Calibri" charset="0"/>
                  <a:cs typeface="Calibri" charset="0"/>
                  <a:sym typeface="Symbol"/>
                </a:endParaRPr>
              </a:p>
              <a:p>
                <a:endParaRPr lang="en-GB" dirty="0"/>
              </a:p>
              <a:p>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𝜷</m:t>
                        </m:r>
                      </m:e>
                      <m:sub>
                        <m:r>
                          <a:rPr lang="en-GB">
                            <a:latin typeface="Cambria Math" panose="02040503050406030204" pitchFamily="18" charset="0"/>
                          </a:rPr>
                          <m:t>𝟏</m:t>
                        </m:r>
                      </m:sub>
                    </m:sSub>
                  </m:oMath>
                </a14:m>
                <a:r>
                  <a:rPr lang="en-GB" dirty="0"/>
                  <a:t> is the effect of Herceptin on </a:t>
                </a:r>
                <a:r>
                  <a:rPr lang="en-GB" i="1" dirty="0"/>
                  <a:t>outcome</a:t>
                </a:r>
                <a:r>
                  <a:rPr lang="en-GB" dirty="0"/>
                  <a:t> in the absence of the HER2-neu gene </a:t>
                </a:r>
              </a:p>
              <a:p>
                <a:endParaRPr lang="en-GB" dirty="0"/>
              </a:p>
              <a:p>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𝜷</m:t>
                        </m:r>
                      </m:e>
                      <m:sub>
                        <m:r>
                          <a:rPr lang="en-GB">
                            <a:latin typeface="Cambria Math" panose="02040503050406030204" pitchFamily="18" charset="0"/>
                          </a:rPr>
                          <m:t>𝟐</m:t>
                        </m:r>
                      </m:sub>
                    </m:sSub>
                  </m:oMath>
                </a14:m>
                <a:r>
                  <a:rPr lang="en-GB" dirty="0"/>
                  <a:t>  is the effect of HER2-neu gene on </a:t>
                </a:r>
                <a:r>
                  <a:rPr lang="en-GB" i="1" dirty="0"/>
                  <a:t>outcome</a:t>
                </a:r>
                <a:r>
                  <a:rPr lang="en-GB" dirty="0"/>
                  <a:t> in the placebo group</a:t>
                </a:r>
              </a:p>
              <a:p>
                <a:endParaRPr lang="en-GB" dirty="0"/>
              </a:p>
              <a:p>
                <a14:m>
                  <m:oMath xmlns:m="http://schemas.openxmlformats.org/officeDocument/2006/math">
                    <m:sSub>
                      <m:sSubPr>
                        <m:ctrlPr>
                          <a:rPr lang="en-GB" i="1">
                            <a:latin typeface="Cambria Math" panose="02040503050406030204" pitchFamily="18" charset="0"/>
                          </a:rPr>
                        </m:ctrlPr>
                      </m:sSubPr>
                      <m:e>
                        <m:r>
                          <a:rPr lang="en-GB">
                            <a:latin typeface="Cambria Math" panose="02040503050406030204" pitchFamily="18" charset="0"/>
                          </a:rPr>
                          <m:t>𝜷</m:t>
                        </m:r>
                      </m:e>
                      <m:sub>
                        <m:r>
                          <a:rPr lang="en-GB">
                            <a:latin typeface="Cambria Math" panose="02040503050406030204" pitchFamily="18" charset="0"/>
                          </a:rPr>
                          <m:t>𝟑</m:t>
                        </m:r>
                        <m:r>
                          <a:rPr lang="en-GB">
                            <a:latin typeface="Cambria Math" panose="02040503050406030204" pitchFamily="18" charset="0"/>
                          </a:rPr>
                          <m:t> </m:t>
                        </m:r>
                      </m:sub>
                    </m:sSub>
                  </m:oMath>
                </a14:m>
                <a:r>
                  <a:rPr lang="en-GB" dirty="0"/>
                  <a:t>is the difference in the effect of Herceptin on </a:t>
                </a:r>
                <a:r>
                  <a:rPr lang="en-GB" i="1" dirty="0"/>
                  <a:t>outcome</a:t>
                </a:r>
                <a:r>
                  <a:rPr lang="en-GB" dirty="0"/>
                  <a:t> in the subgroup with HER2-neu gene and the subgroup without HER2-neu gene </a:t>
                </a:r>
              </a:p>
              <a:p>
                <a:endParaRPr lang="en-GB" dirty="0"/>
              </a:p>
              <a:p>
                <a:endParaRPr lang="en-GB" dirty="0"/>
              </a:p>
            </p:txBody>
          </p:sp>
        </mc:Choice>
        <mc:Fallback xmlns="">
          <p:sp>
            <p:nvSpPr>
              <p:cNvPr id="3" name="Content Placeholder 2">
                <a:extLst>
                  <a:ext uri="{FF2B5EF4-FFF2-40B4-BE49-F238E27FC236}">
                    <a16:creationId xmlns:a16="http://schemas.microsoft.com/office/drawing/2014/main" id="{78A2485D-568D-4B53-BE13-AE74D824F619}"/>
                  </a:ext>
                </a:extLst>
              </p:cNvPr>
              <p:cNvSpPr>
                <a:spLocks noGrp="1" noRot="1" noChangeAspect="1" noMove="1" noResize="1" noEditPoints="1" noAdjustHandles="1" noChangeArrowheads="1" noChangeShapeType="1" noTextEdit="1"/>
              </p:cNvSpPr>
              <p:nvPr>
                <p:ph idx="1"/>
              </p:nvPr>
            </p:nvSpPr>
            <p:spPr>
              <a:blipFill>
                <a:blip r:embed="rId3"/>
                <a:stretch>
                  <a:fillRect l="-815" t="-1682" r="-889"/>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DEDC39EE-C3E3-428C-9E09-1746E570DE21}"/>
              </a:ext>
            </a:extLst>
          </p:cNvPr>
          <p:cNvSpPr>
            <a:spLocks noGrp="1"/>
          </p:cNvSpPr>
          <p:nvPr>
            <p:ph type="sldNum" sz="quarter" idx="12"/>
          </p:nvPr>
        </p:nvSpPr>
        <p:spPr/>
        <p:txBody>
          <a:bodyPr/>
          <a:lstStyle/>
          <a:p>
            <a:fld id="{6DD8A7ED-69E9-436F-AE24-6E5839D2CEF3}" type="slidenum">
              <a:rPr lang="en-GB" smtClean="0"/>
              <a:pPr/>
              <a:t>20</a:t>
            </a:fld>
            <a:endParaRPr lang="en-GB" dirty="0"/>
          </a:p>
        </p:txBody>
      </p:sp>
    </p:spTree>
    <p:extLst>
      <p:ext uri="{BB962C8B-B14F-4D97-AF65-F5344CB8AC3E}">
        <p14:creationId xmlns:p14="http://schemas.microsoft.com/office/powerpoint/2010/main" val="835257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Summary: effect modification/moderation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12776"/>
                <a:ext cx="8229600" cy="5445224"/>
              </a:xfrm>
            </p:spPr>
            <p:txBody>
              <a:bodyPr>
                <a:normAutofit lnSpcReduction="10000"/>
              </a:bodyPr>
              <a:lstStyle/>
              <a:p>
                <a:r>
                  <a:rPr lang="en-GB" sz="2000" dirty="0"/>
                  <a:t>If the treatment effect is thought to vary with subgroups or moderator, this should be specified in advance to avoid accusations of “cherry-picking”.</a:t>
                </a:r>
              </a:p>
              <a:p>
                <a:pPr lvl="1"/>
                <a:r>
                  <a:rPr lang="en-GB" dirty="0"/>
                  <a:t>Or incorporated into the design of the study</a:t>
                </a:r>
              </a:p>
              <a:p>
                <a:pPr lvl="1"/>
                <a:endParaRPr lang="en-GB" dirty="0"/>
              </a:p>
              <a:p>
                <a:r>
                  <a:rPr lang="en-GB" sz="2000" dirty="0"/>
                  <a:t>Analysis should proceed in the following order:</a:t>
                </a:r>
              </a:p>
              <a:p>
                <a:pPr lvl="1"/>
                <a:r>
                  <a:rPr lang="en-GB" dirty="0"/>
                  <a:t>Interaction term between treatment and moderator added to statistical model</a:t>
                </a:r>
              </a:p>
              <a:p>
                <a:pPr lvl="1"/>
                <a:r>
                  <a:rPr lang="en-GB" dirty="0"/>
                  <a:t>Exploratory analysis within relevant subgroups of subjects or within-strata defined by moderator.</a:t>
                </a:r>
              </a:p>
              <a:p>
                <a:pPr lvl="1"/>
                <a:endParaRPr lang="en-GB" dirty="0"/>
              </a:p>
              <a:p>
                <a:r>
                  <a:rPr lang="en-GB" sz="2000" dirty="0"/>
                  <a:t>The results of </a:t>
                </a:r>
                <a:r>
                  <a:rPr lang="en-GB" sz="2000" b="1" dirty="0"/>
                  <a:t>all</a:t>
                </a:r>
                <a:r>
                  <a:rPr lang="en-GB" sz="2000" dirty="0"/>
                  <a:t> the subgroups and interactions carried out should be reported</a:t>
                </a:r>
              </a:p>
              <a:p>
                <a:endParaRPr lang="en-GB" sz="2000" dirty="0"/>
              </a:p>
              <a:p>
                <a:r>
                  <a:rPr lang="en-GB" sz="2000" dirty="0"/>
                  <a:t>Note that the statistical power will be lower for the interaction effect (</a:t>
                </a:r>
                <a14:m>
                  <m:oMath xmlns:m="http://schemas.openxmlformats.org/officeDocument/2006/math">
                    <m:sSub>
                      <m:sSubPr>
                        <m:ctrlPr>
                          <a:rPr lang="en-GB" sz="2000" b="1" i="1">
                            <a:latin typeface="Cambria Math" panose="02040503050406030204" pitchFamily="18" charset="0"/>
                            <a:ea typeface="Calibri" charset="0"/>
                            <a:cs typeface="Calibri" charset="0"/>
                          </a:rPr>
                        </m:ctrlPr>
                      </m:sSubPr>
                      <m:e>
                        <m:r>
                          <a:rPr lang="en-GB" sz="2000" b="1" i="1">
                            <a:latin typeface="Cambria Math" panose="02040503050406030204" pitchFamily="18" charset="0"/>
                            <a:ea typeface="Calibri" charset="0"/>
                            <a:cs typeface="Calibri" charset="0"/>
                          </a:rPr>
                          <m:t>𝜷</m:t>
                        </m:r>
                      </m:e>
                      <m:sub>
                        <m:r>
                          <a:rPr lang="en-GB" sz="2000" b="1" i="1">
                            <a:latin typeface="Cambria Math" panose="02040503050406030204" pitchFamily="18" charset="0"/>
                            <a:ea typeface="Calibri" charset="0"/>
                            <a:cs typeface="Calibri" charset="0"/>
                          </a:rPr>
                          <m:t>𝟑</m:t>
                        </m:r>
                      </m:sub>
                    </m:sSub>
                  </m:oMath>
                </a14:m>
                <a:r>
                  <a:rPr lang="en-GB" sz="2000" dirty="0"/>
                  <a:t>) than the main effect of treatment (</a:t>
                </a:r>
                <a14:m>
                  <m:oMath xmlns:m="http://schemas.openxmlformats.org/officeDocument/2006/math">
                    <m:sSub>
                      <m:sSubPr>
                        <m:ctrlPr>
                          <a:rPr lang="en-GB" sz="2000" b="1" i="1">
                            <a:latin typeface="Cambria Math" panose="02040503050406030204" pitchFamily="18" charset="0"/>
                            <a:ea typeface="Calibri" charset="0"/>
                            <a:cs typeface="Calibri" charset="0"/>
                          </a:rPr>
                        </m:ctrlPr>
                      </m:sSubPr>
                      <m:e>
                        <m:r>
                          <a:rPr lang="en-GB" sz="2000" b="1" i="1">
                            <a:latin typeface="Cambria Math" panose="02040503050406030204" pitchFamily="18" charset="0"/>
                            <a:ea typeface="Calibri" charset="0"/>
                            <a:cs typeface="Calibri" charset="0"/>
                          </a:rPr>
                          <m:t>𝜷</m:t>
                        </m:r>
                      </m:e>
                      <m:sub>
                        <m:r>
                          <a:rPr lang="en-GB" sz="2000" b="1" i="1" smtClean="0">
                            <a:latin typeface="Cambria Math" panose="02040503050406030204" pitchFamily="18" charset="0"/>
                            <a:ea typeface="Calibri" charset="0"/>
                            <a:cs typeface="Calibri" charset="0"/>
                          </a:rPr>
                          <m:t>𝟏</m:t>
                        </m:r>
                      </m:sub>
                    </m:sSub>
                  </m:oMath>
                </a14:m>
                <a:r>
                  <a:rPr lang="en-GB" sz="2000" dirty="0"/>
                  <a:t>) </a:t>
                </a:r>
              </a:p>
              <a:p>
                <a:pPr lvl="1"/>
                <a:r>
                  <a:rPr lang="en-GB" sz="1600" dirty="0"/>
                  <a:t>Absence of evidence is not evidence of absence!</a:t>
                </a:r>
              </a:p>
              <a:p>
                <a:pPr lvl="1"/>
                <a:r>
                  <a:rPr lang="en-GB" sz="1600" dirty="0"/>
                  <a:t>A non-significant effect of </a:t>
                </a:r>
                <a14:m>
                  <m:oMath xmlns:m="http://schemas.openxmlformats.org/officeDocument/2006/math">
                    <m:sSub>
                      <m:sSubPr>
                        <m:ctrlPr>
                          <a:rPr lang="en-GB" sz="1600" b="1" i="1">
                            <a:latin typeface="Cambria Math" panose="02040503050406030204" pitchFamily="18" charset="0"/>
                            <a:ea typeface="Calibri" charset="0"/>
                            <a:cs typeface="Calibri" charset="0"/>
                          </a:rPr>
                        </m:ctrlPr>
                      </m:sSubPr>
                      <m:e>
                        <m:r>
                          <a:rPr lang="en-GB" sz="1600" b="1" i="1">
                            <a:latin typeface="Cambria Math" panose="02040503050406030204" pitchFamily="18" charset="0"/>
                            <a:ea typeface="Calibri" charset="0"/>
                            <a:cs typeface="Calibri" charset="0"/>
                          </a:rPr>
                          <m:t>𝜷</m:t>
                        </m:r>
                      </m:e>
                      <m:sub>
                        <m:r>
                          <a:rPr lang="en-GB" sz="1600" b="1" i="1">
                            <a:latin typeface="Cambria Math" panose="02040503050406030204" pitchFamily="18" charset="0"/>
                            <a:ea typeface="Calibri" charset="0"/>
                            <a:cs typeface="Calibri" charset="0"/>
                          </a:rPr>
                          <m:t>𝟑</m:t>
                        </m:r>
                      </m:sub>
                    </m:sSub>
                  </m:oMath>
                </a14:m>
                <a:r>
                  <a:rPr lang="en-GB" sz="1600" dirty="0"/>
                  <a:t> does not mean there is no effect modification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12776"/>
                <a:ext cx="8229600" cy="5445224"/>
              </a:xfrm>
              <a:blipFill>
                <a:blip r:embed="rId2"/>
                <a:stretch>
                  <a:fillRect l="-667" t="-1232" r="-222"/>
                </a:stretch>
              </a:blipFill>
            </p:spPr>
            <p:txBody>
              <a:bodyPr/>
              <a:lstStyle/>
              <a:p>
                <a:r>
                  <a:rPr lang="en-GB">
                    <a:noFill/>
                  </a:rPr>
                  <a:t> </a:t>
                </a:r>
              </a:p>
            </p:txBody>
          </p:sp>
        </mc:Fallback>
      </mc:AlternateContent>
    </p:spTree>
    <p:extLst>
      <p:ext uri="{BB962C8B-B14F-4D97-AF65-F5344CB8AC3E}">
        <p14:creationId xmlns:p14="http://schemas.microsoft.com/office/powerpoint/2010/main" val="308435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6F8-5FCA-4E66-AAAF-F3809A37AE87}"/>
              </a:ext>
            </a:extLst>
          </p:cNvPr>
          <p:cNvSpPr>
            <a:spLocks noGrp="1"/>
          </p:cNvSpPr>
          <p:nvPr>
            <p:ph type="title"/>
          </p:nvPr>
        </p:nvSpPr>
        <p:spPr>
          <a:xfrm>
            <a:off x="2232423" y="2450942"/>
            <a:ext cx="7070327" cy="1544002"/>
          </a:xfrm>
          <a:noFill/>
        </p:spPr>
        <p:txBody>
          <a:bodyPr/>
          <a:lstStyle/>
          <a:p>
            <a:r>
              <a:rPr lang="en-US" sz="3600" b="0" i="1" dirty="0"/>
              <a:t>Quantitative Analytic Techniques III:</a:t>
            </a:r>
            <a:br>
              <a:rPr lang="en-US" sz="3600" b="0" i="1" dirty="0"/>
            </a:br>
            <a:r>
              <a:rPr lang="en-US" sz="3600" b="0" i="1" dirty="0"/>
              <a:t>Mediation and Components</a:t>
            </a:r>
            <a:br>
              <a:rPr lang="en-US" dirty="0"/>
            </a:br>
            <a:br>
              <a:rPr lang="en-US" dirty="0"/>
            </a:br>
            <a:br>
              <a:rPr lang="en-US" dirty="0"/>
            </a:br>
            <a:br>
              <a:rPr lang="en-US" dirty="0"/>
            </a:br>
            <a:endParaRPr lang="en-US" sz="2100" dirty="0"/>
          </a:p>
        </p:txBody>
      </p:sp>
      <p:sp>
        <p:nvSpPr>
          <p:cNvPr id="6" name="Rectangle 5">
            <a:extLst>
              <a:ext uri="{FF2B5EF4-FFF2-40B4-BE49-F238E27FC236}">
                <a16:creationId xmlns:a16="http://schemas.microsoft.com/office/drawing/2014/main" id="{79FF2469-8187-40CF-B565-F33137C49D15}"/>
              </a:ext>
            </a:extLst>
          </p:cNvPr>
          <p:cNvSpPr/>
          <p:nvPr/>
        </p:nvSpPr>
        <p:spPr>
          <a:xfrm>
            <a:off x="107949" y="3994944"/>
            <a:ext cx="2305051"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Richard Emsley, Ph.D.</a:t>
            </a:r>
            <a:br>
              <a:rPr lang="en-US" sz="1350" dirty="0"/>
            </a:br>
            <a:r>
              <a:rPr lang="en-US" sz="1350" dirty="0"/>
              <a:t>King’s College</a:t>
            </a:r>
          </a:p>
          <a:p>
            <a:pPr algn="ctr"/>
            <a:r>
              <a:rPr lang="en-US" sz="1350" dirty="0"/>
              <a:t>London, UK</a:t>
            </a:r>
          </a:p>
        </p:txBody>
      </p:sp>
      <p:pic>
        <p:nvPicPr>
          <p:cNvPr id="5" name="Picture 4">
            <a:extLst>
              <a:ext uri="{FF2B5EF4-FFF2-40B4-BE49-F238E27FC236}">
                <a16:creationId xmlns:a16="http://schemas.microsoft.com/office/drawing/2014/main" id="{124916BF-AB38-4593-AD8A-6800DDAC0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80" y="2342355"/>
            <a:ext cx="1335089" cy="1607345"/>
          </a:xfrm>
          <a:prstGeom prst="rect">
            <a:avLst/>
          </a:prstGeom>
          <a:ln w="47625">
            <a:solidFill>
              <a:schemeClr val="bg1"/>
            </a:solidFill>
          </a:ln>
        </p:spPr>
      </p:pic>
      <p:sp>
        <p:nvSpPr>
          <p:cNvPr id="3" name="AutoShape 2">
            <a:extLst>
              <a:ext uri="{FF2B5EF4-FFF2-40B4-BE49-F238E27FC236}">
                <a16:creationId xmlns:a16="http://schemas.microsoft.com/office/drawing/2014/main" id="{2D506165-D175-42C1-896B-39360A1698FE}"/>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030" name="Picture 6">
            <a:extLst>
              <a:ext uri="{FF2B5EF4-FFF2-40B4-BE49-F238E27FC236}">
                <a16:creationId xmlns:a16="http://schemas.microsoft.com/office/drawing/2014/main" id="{09D33842-4EA5-4C42-BDA5-5647619AB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80" y="2342356"/>
            <a:ext cx="1335089" cy="16073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looking at the camera&#10;&#10;Description automatically generated">
            <a:extLst>
              <a:ext uri="{FF2B5EF4-FFF2-40B4-BE49-F238E27FC236}">
                <a16:creationId xmlns:a16="http://schemas.microsoft.com/office/drawing/2014/main" id="{CD008005-C6CB-4A73-A152-7442DC2C0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034" y="2268038"/>
            <a:ext cx="1666875" cy="1711427"/>
          </a:xfrm>
          <a:prstGeom prst="rect">
            <a:avLst/>
          </a:prstGeom>
        </p:spPr>
      </p:pic>
    </p:spTree>
    <p:extLst>
      <p:ext uri="{BB962C8B-B14F-4D97-AF65-F5344CB8AC3E}">
        <p14:creationId xmlns:p14="http://schemas.microsoft.com/office/powerpoint/2010/main" val="1851312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16832"/>
            <a:ext cx="8928992" cy="1470025"/>
          </a:xfrm>
        </p:spPr>
        <p:txBody>
          <a:bodyPr>
            <a:noAutofit/>
          </a:bodyPr>
          <a:lstStyle/>
          <a:p>
            <a:r>
              <a:rPr lang="en-GB" sz="3200" b="1" dirty="0">
                <a:solidFill>
                  <a:schemeClr val="accent4">
                    <a:lumMod val="50000"/>
                  </a:schemeClr>
                </a:solidFill>
                <a:latin typeface="+mj-lt"/>
              </a:rPr>
              <a:t>Quantitative Analytic Techniques III: Moderation, mediation and multilevel models</a:t>
            </a:r>
            <a:endParaRPr lang="en-GB" sz="3200" dirty="0">
              <a:solidFill>
                <a:schemeClr val="accent4">
                  <a:lumMod val="50000"/>
                </a:schemeClr>
              </a:solidFill>
              <a:latin typeface="+mj-lt"/>
            </a:endParaRPr>
          </a:p>
        </p:txBody>
      </p:sp>
      <p:sp>
        <p:nvSpPr>
          <p:cNvPr id="3" name="Subtitle 2"/>
          <p:cNvSpPr>
            <a:spLocks noGrp="1"/>
          </p:cNvSpPr>
          <p:nvPr>
            <p:ph type="subTitle" idx="1"/>
          </p:nvPr>
        </p:nvSpPr>
        <p:spPr>
          <a:xfrm>
            <a:off x="301751" y="3861048"/>
            <a:ext cx="8585224" cy="2832720"/>
          </a:xfrm>
        </p:spPr>
        <p:txBody>
          <a:bodyPr>
            <a:normAutofit lnSpcReduction="10000"/>
          </a:bodyPr>
          <a:lstStyle/>
          <a:p>
            <a:pPr>
              <a:lnSpc>
                <a:spcPct val="120000"/>
              </a:lnSpc>
              <a:spcBef>
                <a:spcPts val="0"/>
              </a:spcBef>
              <a:defRPr/>
            </a:pPr>
            <a:r>
              <a:rPr lang="en-GB" sz="2000" dirty="0">
                <a:solidFill>
                  <a:schemeClr val="accent4">
                    <a:lumMod val="50000"/>
                  </a:schemeClr>
                </a:solidFill>
                <a:ea typeface="Verdana" panose="020B0604030504040204" pitchFamily="34" charset="0"/>
                <a:cs typeface="Verdana" panose="020B0604030504040204" pitchFamily="34" charset="0"/>
              </a:rPr>
              <a:t>Professor Richard Emsley</a:t>
            </a: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NIHR Research Professor of Medical Statistics and Trials Methodology</a:t>
            </a: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Department of Biostatistics and Health Informatics, </a:t>
            </a:r>
            <a:br>
              <a:rPr lang="en-GB" sz="2000" i="1" dirty="0">
                <a:solidFill>
                  <a:schemeClr val="accent4">
                    <a:lumMod val="50000"/>
                  </a:schemeClr>
                </a:solidFill>
                <a:ea typeface="Verdana" panose="020B0604030504040204" pitchFamily="34" charset="0"/>
                <a:cs typeface="Verdana" panose="020B0604030504040204" pitchFamily="34" charset="0"/>
              </a:rPr>
            </a:br>
            <a:r>
              <a:rPr lang="en-GB" sz="2000" i="1" dirty="0">
                <a:solidFill>
                  <a:schemeClr val="accent4">
                    <a:lumMod val="50000"/>
                  </a:schemeClr>
                </a:solidFill>
                <a:ea typeface="Verdana" panose="020B0604030504040204" pitchFamily="34" charset="0"/>
                <a:cs typeface="Verdana" panose="020B0604030504040204" pitchFamily="34" charset="0"/>
              </a:rPr>
              <a:t>Institute of Psychiatry, Psychology and Neuroscience, </a:t>
            </a:r>
            <a:br>
              <a:rPr lang="en-GB" sz="2000" i="1" dirty="0">
                <a:solidFill>
                  <a:schemeClr val="accent4">
                    <a:lumMod val="50000"/>
                  </a:schemeClr>
                </a:solidFill>
                <a:ea typeface="Verdana" panose="020B0604030504040204" pitchFamily="34" charset="0"/>
                <a:cs typeface="Verdana" panose="020B0604030504040204" pitchFamily="34" charset="0"/>
              </a:rPr>
            </a:br>
            <a:r>
              <a:rPr lang="en-GB" sz="2000" i="1" dirty="0">
                <a:solidFill>
                  <a:schemeClr val="accent4">
                    <a:lumMod val="50000"/>
                  </a:schemeClr>
                </a:solidFill>
                <a:ea typeface="Verdana" panose="020B0604030504040204" pitchFamily="34" charset="0"/>
                <a:cs typeface="Verdana" panose="020B0604030504040204" pitchFamily="34" charset="0"/>
              </a:rPr>
              <a:t>King’s College London</a:t>
            </a:r>
          </a:p>
          <a:p>
            <a:pPr>
              <a:lnSpc>
                <a:spcPct val="120000"/>
              </a:lnSpc>
              <a:spcBef>
                <a:spcPts val="600"/>
              </a:spcBef>
              <a:defRPr/>
            </a:pP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Slides and joint work with </a:t>
            </a:r>
            <a:r>
              <a:rPr lang="en-GB" sz="2000" dirty="0">
                <a:solidFill>
                  <a:schemeClr val="accent4">
                    <a:lumMod val="50000"/>
                  </a:schemeClr>
                </a:solidFill>
                <a:ea typeface="Verdana" panose="020B0604030504040204" pitchFamily="34" charset="0"/>
                <a:cs typeface="Verdana" panose="020B0604030504040204" pitchFamily="34" charset="0"/>
              </a:rPr>
              <a:t>Dr Kimberley Goldsmith</a:t>
            </a: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endParaRPr lang="en-GB" sz="2000" i="1" dirty="0">
              <a:solidFill>
                <a:schemeClr val="accent4">
                  <a:lumMod val="50000"/>
                </a:schemeClr>
              </a:solidFill>
              <a:ea typeface="Verdana" panose="020B0604030504040204" pitchFamily="34" charset="0"/>
              <a:cs typeface="Verdana" panose="020B0604030504040204" pitchFamily="34" charset="0"/>
            </a:endParaRPr>
          </a:p>
        </p:txBody>
      </p:sp>
      <p:pic>
        <p:nvPicPr>
          <p:cNvPr id="7" name="KCL-LOGO-UK-1.png">
            <a:extLst>
              <a:ext uri="{FF2B5EF4-FFF2-40B4-BE49-F238E27FC236}">
                <a16:creationId xmlns:a16="http://schemas.microsoft.com/office/drawing/2014/main" id="{B77F2B29-90C0-4EA4-BEC4-019F7DDC6BC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35570" y="271335"/>
            <a:ext cx="1192590" cy="908241"/>
          </a:xfrm>
          <a:prstGeom prst="rect">
            <a:avLst/>
          </a:prstGeom>
        </p:spPr>
      </p:pic>
      <p:pic>
        <p:nvPicPr>
          <p:cNvPr id="8" name="Picture 2" descr="https://www.maudsleybrc.nihr.ac.uk/media/219630/maudsley-biomedical-research-centre_logo_outlined_rgb_col_jan19.png?width=350&amp;height=70">
            <a:extLst>
              <a:ext uri="{FF2B5EF4-FFF2-40B4-BE49-F238E27FC236}">
                <a16:creationId xmlns:a16="http://schemas.microsoft.com/office/drawing/2014/main" id="{D1EC7F7C-BFA8-413D-8328-549695C08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896" y="769053"/>
            <a:ext cx="2498536" cy="4997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10" descr="KHP_M_oneline_lr_RGB.jpg">
            <a:extLst>
              <a:ext uri="{FF2B5EF4-FFF2-40B4-BE49-F238E27FC236}">
                <a16:creationId xmlns:a16="http://schemas.microsoft.com/office/drawing/2014/main" id="{EC7DE0E6-73A6-41B7-9432-625BDF15E1A1}"/>
              </a:ext>
            </a:extLst>
          </p:cNvPr>
          <p:cNvPicPr>
            <a:picLocks noChangeAspect="1"/>
          </p:cNvPicPr>
          <p:nvPr/>
        </p:nvPicPr>
        <p:blipFill>
          <a:blip r:embed="rId6"/>
          <a:srcRect/>
          <a:stretch>
            <a:fillRect/>
          </a:stretch>
        </p:blipFill>
        <p:spPr>
          <a:xfrm>
            <a:off x="3779912" y="293326"/>
            <a:ext cx="3519433" cy="271845"/>
          </a:xfrm>
          <a:prstGeom prst="rect">
            <a:avLst/>
          </a:prstGeom>
        </p:spPr>
      </p:pic>
      <p:pic>
        <p:nvPicPr>
          <p:cNvPr id="10" name="Picture 9">
            <a:extLst>
              <a:ext uri="{FF2B5EF4-FFF2-40B4-BE49-F238E27FC236}">
                <a16:creationId xmlns:a16="http://schemas.microsoft.com/office/drawing/2014/main" id="{0135E877-A61D-471A-A897-F69C960BC6EA}"/>
              </a:ext>
            </a:extLst>
          </p:cNvPr>
          <p:cNvPicPr/>
          <p:nvPr/>
        </p:nvPicPr>
        <p:blipFill>
          <a:blip r:embed="rId7"/>
          <a:stretch>
            <a:fillRect/>
          </a:stretch>
        </p:blipFill>
        <p:spPr>
          <a:xfrm>
            <a:off x="2265409" y="588194"/>
            <a:ext cx="3024336" cy="725190"/>
          </a:xfrm>
          <a:prstGeom prst="rect">
            <a:avLst/>
          </a:prstGeom>
        </p:spPr>
      </p:pic>
    </p:spTree>
    <p:extLst>
      <p:ext uri="{BB962C8B-B14F-4D97-AF65-F5344CB8AC3E}">
        <p14:creationId xmlns:p14="http://schemas.microsoft.com/office/powerpoint/2010/main" val="1451342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7F04E-A7B3-40D1-B959-4F61530F02D0}"/>
              </a:ext>
            </a:extLst>
          </p:cNvPr>
          <p:cNvSpPr>
            <a:spLocks noGrp="1"/>
          </p:cNvSpPr>
          <p:nvPr>
            <p:ph type="title"/>
          </p:nvPr>
        </p:nvSpPr>
        <p:spPr/>
        <p:txBody>
          <a:bodyPr>
            <a:normAutofit fontScale="90000"/>
          </a:bodyPr>
          <a:lstStyle/>
          <a:p>
            <a:r>
              <a:rPr lang="en-GB" dirty="0"/>
              <a:t>Mediation of effects via POST-TREATMENT variables </a:t>
            </a:r>
            <a:br>
              <a:rPr lang="en-GB" dirty="0"/>
            </a:br>
            <a:endParaRPr lang="en-GB" dirty="0">
              <a:solidFill>
                <a:schemeClr val="tx1"/>
              </a:solidFill>
            </a:endParaRPr>
          </a:p>
        </p:txBody>
      </p:sp>
      <p:sp>
        <p:nvSpPr>
          <p:cNvPr id="2" name="Text Placeholder 1">
            <a:extLst>
              <a:ext uri="{FF2B5EF4-FFF2-40B4-BE49-F238E27FC236}">
                <a16:creationId xmlns:a16="http://schemas.microsoft.com/office/drawing/2014/main" id="{A84D46EE-B014-4ACE-A319-166FC852EBD4}"/>
              </a:ext>
            </a:extLst>
          </p:cNvPr>
          <p:cNvSpPr>
            <a:spLocks noGrp="1"/>
          </p:cNvSpPr>
          <p:nvPr>
            <p:ph type="body" idx="1"/>
          </p:nvPr>
        </p:nvSpPr>
        <p:spPr/>
        <p:txBody>
          <a:bodyPr/>
          <a:lstStyle/>
          <a:p>
            <a:endParaRPr lang="en-GB" dirty="0"/>
          </a:p>
        </p:txBody>
      </p:sp>
      <p:sp>
        <p:nvSpPr>
          <p:cNvPr id="3" name="Slide Number Placeholder 2">
            <a:extLst>
              <a:ext uri="{FF2B5EF4-FFF2-40B4-BE49-F238E27FC236}">
                <a16:creationId xmlns:a16="http://schemas.microsoft.com/office/drawing/2014/main" id="{0D717C5E-7D40-4F7F-BFD3-4A3EF8DCCE19}"/>
              </a:ext>
            </a:extLst>
          </p:cNvPr>
          <p:cNvSpPr>
            <a:spLocks noGrp="1"/>
          </p:cNvSpPr>
          <p:nvPr>
            <p:ph type="sldNum" sz="quarter" idx="12"/>
          </p:nvPr>
        </p:nvSpPr>
        <p:spPr/>
        <p:txBody>
          <a:bodyPr/>
          <a:lstStyle/>
          <a:p>
            <a:fld id="{B51B4AA9-FD87-44E7-AEDE-187C5B9F76B7}" type="slidenum">
              <a:rPr lang="en-GB" smtClean="0"/>
              <a:t>24</a:t>
            </a:fld>
            <a:endParaRPr lang="en-GB"/>
          </a:p>
        </p:txBody>
      </p:sp>
    </p:spTree>
    <p:extLst>
      <p:ext uri="{BB962C8B-B14F-4D97-AF65-F5344CB8AC3E}">
        <p14:creationId xmlns:p14="http://schemas.microsoft.com/office/powerpoint/2010/main" val="3256686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mediation?</a:t>
            </a:r>
          </a:p>
        </p:txBody>
      </p:sp>
      <p:sp>
        <p:nvSpPr>
          <p:cNvPr id="3" name="Content Placeholder 2"/>
          <p:cNvSpPr>
            <a:spLocks noGrp="1"/>
          </p:cNvSpPr>
          <p:nvPr>
            <p:ph idx="1"/>
          </p:nvPr>
        </p:nvSpPr>
        <p:spPr/>
        <p:txBody>
          <a:bodyPr>
            <a:normAutofit fontScale="92500" lnSpcReduction="20000"/>
          </a:bodyPr>
          <a:lstStyle/>
          <a:p>
            <a:r>
              <a:rPr lang="en-GB" dirty="0"/>
              <a:t>Hyman, 1955:</a:t>
            </a:r>
          </a:p>
          <a:p>
            <a:endParaRPr lang="en-GB" dirty="0"/>
          </a:p>
          <a:p>
            <a:r>
              <a:rPr lang="en-GB" dirty="0"/>
              <a:t>“When the analyst interprets a relationship, he determines the process through which the assumed cause is related to what we take to be its effect.  How did the result come about?  What are the ‘links’ between the two variables? …. Described in formal terms, the interpretation of a statistical relationship between two variables involves the introduction of further variables and an examination of the resulting interrelationships between all of the factors”.</a:t>
            </a:r>
          </a:p>
          <a:p>
            <a:endParaRPr lang="en-GB" dirty="0"/>
          </a:p>
          <a:p>
            <a:r>
              <a:rPr lang="en-GB" dirty="0"/>
              <a:t>David Kenny (on his website): </a:t>
            </a:r>
          </a:p>
          <a:p>
            <a:endParaRPr lang="en-GB" dirty="0"/>
          </a:p>
          <a:p>
            <a:r>
              <a:rPr lang="en-GB" dirty="0"/>
              <a:t>“One reason for testing mediation is trying to understand the mechanism through which the causal variable affects the outcome”. </a:t>
            </a:r>
          </a:p>
          <a:p>
            <a:endParaRPr lang="en-GB" dirty="0"/>
          </a:p>
          <a:p>
            <a:endParaRPr lang="en-GB" dirty="0"/>
          </a:p>
          <a:p>
            <a:r>
              <a:rPr lang="en-GB" dirty="0"/>
              <a:t>In other words, mediation allows for </a:t>
            </a:r>
            <a:r>
              <a:rPr lang="en-GB" b="1" dirty="0"/>
              <a:t>MECHANISM EVALUATION</a:t>
            </a:r>
            <a:r>
              <a:rPr lang="en-GB" dirty="0"/>
              <a:t>.</a:t>
            </a:r>
          </a:p>
        </p:txBody>
      </p:sp>
      <p:sp>
        <p:nvSpPr>
          <p:cNvPr id="5" name="Slide Number Placeholder 4"/>
          <p:cNvSpPr>
            <a:spLocks noGrp="1"/>
          </p:cNvSpPr>
          <p:nvPr>
            <p:ph type="sldNum" sz="quarter" idx="12"/>
          </p:nvPr>
        </p:nvSpPr>
        <p:spPr/>
        <p:txBody>
          <a:bodyPr/>
          <a:lstStyle/>
          <a:p>
            <a:fld id="{6DD8A7ED-69E9-436F-AE24-6E5839D2CEF3}" type="slidenum">
              <a:rPr lang="en-GB" smtClean="0"/>
              <a:pPr/>
              <a:t>25</a:t>
            </a:fld>
            <a:endParaRPr lang="en-GB" dirty="0"/>
          </a:p>
        </p:txBody>
      </p:sp>
    </p:spTree>
    <p:extLst>
      <p:ext uri="{BB962C8B-B14F-4D97-AF65-F5344CB8AC3E}">
        <p14:creationId xmlns:p14="http://schemas.microsoft.com/office/powerpoint/2010/main" val="51343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spcBef>
                <a:spcPts val="1200"/>
              </a:spcBef>
            </a:pPr>
            <a:r>
              <a:rPr lang="en-GB" b="1" dirty="0"/>
              <a:t>Baron RM &amp; Kenny DA (1986). </a:t>
            </a:r>
            <a:r>
              <a:rPr lang="en-GB" dirty="0"/>
              <a:t>The moderator-mediator variable distinction in social psychological research: conceptual, strategic, and statistical considerations. </a:t>
            </a:r>
            <a:r>
              <a:rPr lang="en-GB" i="1" dirty="0"/>
              <a:t>Journal of Personality and Social Psychology</a:t>
            </a:r>
            <a:r>
              <a:rPr lang="en-GB" dirty="0"/>
              <a:t> 51, 1173-1182.</a:t>
            </a:r>
          </a:p>
          <a:p>
            <a:pPr>
              <a:spcBef>
                <a:spcPts val="1200"/>
              </a:spcBef>
            </a:pPr>
            <a:r>
              <a:rPr lang="en-GB" dirty="0"/>
              <a:t>Baron and Kenny defined mediation as the “</a:t>
            </a:r>
            <a:r>
              <a:rPr lang="en-GB" i="1" dirty="0"/>
              <a:t>generative mechanisms through which the focal independent variable is able to influence the dependent variable of interest</a:t>
            </a:r>
            <a:r>
              <a:rPr lang="en-GB" dirty="0"/>
              <a:t>” </a:t>
            </a:r>
          </a:p>
          <a:p>
            <a:pPr>
              <a:spcBef>
                <a:spcPts val="1200"/>
              </a:spcBef>
            </a:pPr>
            <a:r>
              <a:rPr lang="en-GB" altLang="en-US" dirty="0">
                <a:solidFill>
                  <a:srgbClr val="FF0000"/>
                </a:solidFill>
              </a:rPr>
              <a:t>A mediator (</a:t>
            </a:r>
            <a:r>
              <a:rPr lang="en-GB" altLang="en-US" i="1" dirty="0">
                <a:solidFill>
                  <a:srgbClr val="FF0000"/>
                </a:solidFill>
              </a:rPr>
              <a:t>M</a:t>
            </a:r>
            <a:r>
              <a:rPr lang="en-GB" altLang="en-US" dirty="0">
                <a:solidFill>
                  <a:srgbClr val="FF0000"/>
                </a:solidFill>
              </a:rPr>
              <a:t>) </a:t>
            </a:r>
            <a:r>
              <a:rPr lang="en-GB" altLang="en-US" dirty="0"/>
              <a:t>is a variable that occurs in the causal pathway from an exposure (</a:t>
            </a:r>
            <a:r>
              <a:rPr lang="en-GB" altLang="en-US" i="1" dirty="0"/>
              <a:t>R</a:t>
            </a:r>
            <a:r>
              <a:rPr lang="en-GB" altLang="en-US" dirty="0"/>
              <a:t>) to an outcome variable (</a:t>
            </a:r>
            <a:r>
              <a:rPr lang="en-GB" altLang="en-US" i="1" dirty="0"/>
              <a:t>Y</a:t>
            </a:r>
            <a:r>
              <a:rPr lang="en-GB" altLang="en-US" dirty="0"/>
              <a:t>). It causes variation in the outcome and itself is caused to vary by the exposure variable.</a:t>
            </a:r>
          </a:p>
          <a:p>
            <a:pPr lvl="1">
              <a:spcBef>
                <a:spcPts val="1200"/>
              </a:spcBef>
            </a:pPr>
            <a:r>
              <a:rPr lang="en-GB" altLang="en-US" dirty="0"/>
              <a:t>This causal chain implies a temporal relation</a:t>
            </a:r>
          </a:p>
          <a:p>
            <a:pPr lvl="2">
              <a:spcBef>
                <a:spcPts val="1200"/>
              </a:spcBef>
            </a:pPr>
            <a:r>
              <a:rPr lang="en-GB" altLang="en-US" sz="1800" i="1" dirty="0"/>
              <a:t>R</a:t>
            </a:r>
            <a:r>
              <a:rPr lang="en-GB" altLang="en-US" sz="1800" dirty="0"/>
              <a:t> occurs before </a:t>
            </a:r>
            <a:r>
              <a:rPr lang="en-GB" altLang="en-US" sz="1800" i="1" dirty="0"/>
              <a:t>M</a:t>
            </a:r>
            <a:r>
              <a:rPr lang="en-GB" altLang="en-US" sz="1800" dirty="0"/>
              <a:t> and </a:t>
            </a:r>
          </a:p>
          <a:p>
            <a:pPr lvl="2">
              <a:spcBef>
                <a:spcPts val="1200"/>
              </a:spcBef>
            </a:pPr>
            <a:r>
              <a:rPr lang="en-GB" altLang="en-US" sz="1800" i="1" dirty="0"/>
              <a:t>M</a:t>
            </a:r>
            <a:r>
              <a:rPr lang="en-GB" altLang="en-US" sz="1800" dirty="0"/>
              <a:t> occurs before </a:t>
            </a:r>
            <a:r>
              <a:rPr lang="en-GB" altLang="en-US" sz="1800" i="1" dirty="0"/>
              <a:t>Y</a:t>
            </a:r>
          </a:p>
          <a:p>
            <a:pPr>
              <a:spcBef>
                <a:spcPts val="1200"/>
              </a:spcBef>
            </a:pPr>
            <a:endParaRPr lang="en-GB" altLang="en-US" dirty="0"/>
          </a:p>
        </p:txBody>
      </p:sp>
      <p:sp>
        <p:nvSpPr>
          <p:cNvPr id="2" name="Title 1"/>
          <p:cNvSpPr>
            <a:spLocks noGrp="1"/>
          </p:cNvSpPr>
          <p:nvPr>
            <p:ph type="title"/>
          </p:nvPr>
        </p:nvSpPr>
        <p:spPr/>
        <p:txBody>
          <a:bodyPr/>
          <a:lstStyle/>
          <a:p>
            <a:r>
              <a:rPr lang="en-GB" dirty="0"/>
              <a:t>Mediation and mediators </a:t>
            </a:r>
          </a:p>
        </p:txBody>
      </p:sp>
    </p:spTree>
    <p:extLst>
      <p:ext uri="{BB962C8B-B14F-4D97-AF65-F5344CB8AC3E}">
        <p14:creationId xmlns:p14="http://schemas.microsoft.com/office/powerpoint/2010/main" val="30155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lnSpcReduction="10000"/>
          </a:bodyPr>
          <a:lstStyle/>
          <a:p>
            <a:pPr marL="285750" indent="-285750">
              <a:buFont typeface="Arial" panose="020B0604020202020204" pitchFamily="34" charset="0"/>
              <a:buChar char="•"/>
            </a:pPr>
            <a:r>
              <a:rPr lang="en-GB" dirty="0"/>
              <a:t>To reflect the mediated effect we need a path from </a:t>
            </a:r>
            <a:r>
              <a:rPr lang="en-GB" i="1" dirty="0"/>
              <a:t>R</a:t>
            </a:r>
            <a:r>
              <a:rPr lang="en-GB" dirty="0"/>
              <a:t> to </a:t>
            </a:r>
            <a:r>
              <a:rPr lang="en-GB" i="1" dirty="0"/>
              <a:t>M</a:t>
            </a:r>
            <a:r>
              <a:rPr lang="en-GB" dirty="0"/>
              <a:t> and a further path from </a:t>
            </a:r>
            <a:r>
              <a:rPr lang="en-GB" i="1" dirty="0"/>
              <a:t>M</a:t>
            </a:r>
            <a:r>
              <a:rPr lang="en-GB" dirty="0"/>
              <a:t> to </a:t>
            </a:r>
            <a:r>
              <a:rPr lang="en-GB" i="1" dirty="0"/>
              <a:t>Y</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following diagram illustrates </a:t>
            </a:r>
            <a:r>
              <a:rPr lang="en-GB" dirty="0">
                <a:solidFill>
                  <a:srgbClr val="FF0000"/>
                </a:solidFill>
              </a:rPr>
              <a:t>complete mediation by </a:t>
            </a:r>
            <a:r>
              <a:rPr lang="en-GB" i="1" dirty="0">
                <a:solidFill>
                  <a:srgbClr val="FF0000"/>
                </a:solidFill>
              </a:rPr>
              <a:t>M</a:t>
            </a:r>
            <a:r>
              <a:rPr lang="en-GB" dirty="0"/>
              <a: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Note that the diagram implies that </a:t>
            </a:r>
            <a:r>
              <a:rPr lang="en-GB" i="1" dirty="0"/>
              <a:t>M</a:t>
            </a:r>
            <a:r>
              <a:rPr lang="en-GB" dirty="0"/>
              <a:t> is the only mechanism by which </a:t>
            </a:r>
            <a:r>
              <a:rPr lang="en-GB" i="1" dirty="0"/>
              <a:t>R</a:t>
            </a:r>
            <a:r>
              <a:rPr lang="en-GB" dirty="0"/>
              <a:t> can change </a:t>
            </a:r>
            <a:r>
              <a:rPr lang="en-GB" i="1" dirty="0"/>
              <a:t>Y.</a:t>
            </a:r>
          </a:p>
        </p:txBody>
      </p:sp>
      <p:sp>
        <p:nvSpPr>
          <p:cNvPr id="2" name="Title 1"/>
          <p:cNvSpPr>
            <a:spLocks noGrp="1"/>
          </p:cNvSpPr>
          <p:nvPr>
            <p:ph type="title"/>
          </p:nvPr>
        </p:nvSpPr>
        <p:spPr/>
        <p:txBody>
          <a:bodyPr/>
          <a:lstStyle/>
          <a:p>
            <a:r>
              <a:rPr lang="en-GB" dirty="0"/>
              <a:t>Complete mediation</a:t>
            </a:r>
          </a:p>
        </p:txBody>
      </p:sp>
      <p:sp>
        <p:nvSpPr>
          <p:cNvPr id="5" name="Rectangle 4"/>
          <p:cNvSpPr/>
          <p:nvPr/>
        </p:nvSpPr>
        <p:spPr>
          <a:xfrm>
            <a:off x="2015464" y="4170784"/>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R</a:t>
            </a:r>
          </a:p>
        </p:txBody>
      </p:sp>
      <p:sp>
        <p:nvSpPr>
          <p:cNvPr id="6" name="Rectangle 5"/>
          <p:cNvSpPr/>
          <p:nvPr/>
        </p:nvSpPr>
        <p:spPr>
          <a:xfrm>
            <a:off x="6285284" y="4170784"/>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Y</a:t>
            </a:r>
          </a:p>
        </p:txBody>
      </p:sp>
      <p:sp>
        <p:nvSpPr>
          <p:cNvPr id="7" name="Rectangle 6"/>
          <p:cNvSpPr/>
          <p:nvPr/>
        </p:nvSpPr>
        <p:spPr>
          <a:xfrm>
            <a:off x="4178796" y="3212976"/>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M</a:t>
            </a:r>
          </a:p>
        </p:txBody>
      </p:sp>
      <p:cxnSp>
        <p:nvCxnSpPr>
          <p:cNvPr id="11" name="Straight Arrow Connector 10"/>
          <p:cNvCxnSpPr>
            <a:stCxn id="7" idx="3"/>
            <a:endCxn id="6" idx="0"/>
          </p:cNvCxnSpPr>
          <p:nvPr/>
        </p:nvCxnSpPr>
        <p:spPr>
          <a:xfrm>
            <a:off x="5093196" y="3670176"/>
            <a:ext cx="1649288" cy="5006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0"/>
            <a:endCxn id="7" idx="1"/>
          </p:cNvCxnSpPr>
          <p:nvPr/>
        </p:nvCxnSpPr>
        <p:spPr>
          <a:xfrm flipV="1">
            <a:off x="2472664" y="3670176"/>
            <a:ext cx="1706132" cy="50060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4675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We might not want to rule out effects of </a:t>
            </a:r>
            <a:r>
              <a:rPr lang="en-GB" i="1" dirty="0"/>
              <a:t>R</a:t>
            </a:r>
            <a:r>
              <a:rPr lang="en-GB" dirty="0"/>
              <a:t> on </a:t>
            </a:r>
            <a:r>
              <a:rPr lang="en-GB" i="1" dirty="0"/>
              <a:t>Y</a:t>
            </a:r>
            <a:r>
              <a:rPr lang="en-GB" dirty="0"/>
              <a:t> other than those operating by changing </a:t>
            </a:r>
            <a:r>
              <a:rPr lang="en-GB" i="1" dirty="0"/>
              <a:t>M</a:t>
            </a:r>
            <a:r>
              <a:rPr lang="en-GB" dirty="0"/>
              <a:t>.</a:t>
            </a:r>
          </a:p>
          <a:p>
            <a:endParaRPr lang="en-GB" dirty="0"/>
          </a:p>
          <a:p>
            <a:r>
              <a:rPr lang="en-GB" dirty="0"/>
              <a:t>The following triangle illustrates </a:t>
            </a:r>
            <a:r>
              <a:rPr lang="en-GB" dirty="0">
                <a:solidFill>
                  <a:srgbClr val="FF0000"/>
                </a:solidFill>
              </a:rPr>
              <a:t>partial mediation by </a:t>
            </a:r>
            <a:r>
              <a:rPr lang="en-GB" i="1" dirty="0">
                <a:solidFill>
                  <a:srgbClr val="FF0000"/>
                </a:solidFill>
              </a:rPr>
              <a:t>M</a:t>
            </a:r>
            <a:r>
              <a:rPr lang="en-GB" dirty="0"/>
              <a:t>. </a:t>
            </a:r>
          </a:p>
          <a:p>
            <a:endParaRPr lang="en-GB" dirty="0"/>
          </a:p>
        </p:txBody>
      </p:sp>
      <p:sp>
        <p:nvSpPr>
          <p:cNvPr id="2" name="Title 1"/>
          <p:cNvSpPr>
            <a:spLocks noGrp="1"/>
          </p:cNvSpPr>
          <p:nvPr>
            <p:ph type="title"/>
          </p:nvPr>
        </p:nvSpPr>
        <p:spPr/>
        <p:txBody>
          <a:bodyPr/>
          <a:lstStyle/>
          <a:p>
            <a:r>
              <a:rPr lang="en-GB" dirty="0"/>
              <a:t>“The mediation triangle”</a:t>
            </a:r>
          </a:p>
        </p:txBody>
      </p:sp>
      <p:sp>
        <p:nvSpPr>
          <p:cNvPr id="5" name="Rectangle 4"/>
          <p:cNvSpPr/>
          <p:nvPr/>
        </p:nvSpPr>
        <p:spPr>
          <a:xfrm>
            <a:off x="1960872" y="4798592"/>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R</a:t>
            </a:r>
          </a:p>
        </p:txBody>
      </p:sp>
      <p:sp>
        <p:nvSpPr>
          <p:cNvPr id="6" name="Rectangle 5"/>
          <p:cNvSpPr/>
          <p:nvPr/>
        </p:nvSpPr>
        <p:spPr>
          <a:xfrm>
            <a:off x="6230692" y="4798592"/>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Y</a:t>
            </a:r>
          </a:p>
        </p:txBody>
      </p:sp>
      <p:sp>
        <p:nvSpPr>
          <p:cNvPr id="7" name="Rectangle 6"/>
          <p:cNvSpPr/>
          <p:nvPr/>
        </p:nvSpPr>
        <p:spPr>
          <a:xfrm>
            <a:off x="4124204" y="3336728"/>
            <a:ext cx="914400" cy="914400"/>
          </a:xfrm>
          <a:prstGeom prst="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Calibri"/>
                <a:ea typeface="+mn-ea"/>
                <a:cs typeface="+mn-cs"/>
              </a:rPr>
              <a:t>M</a:t>
            </a:r>
          </a:p>
        </p:txBody>
      </p:sp>
      <p:cxnSp>
        <p:nvCxnSpPr>
          <p:cNvPr id="9" name="Straight Arrow Connector 8"/>
          <p:cNvCxnSpPr/>
          <p:nvPr/>
        </p:nvCxnSpPr>
        <p:spPr>
          <a:xfrm>
            <a:off x="2875272" y="5280944"/>
            <a:ext cx="33554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a:endCxn id="6" idx="0"/>
          </p:cNvCxnSpPr>
          <p:nvPr/>
        </p:nvCxnSpPr>
        <p:spPr>
          <a:xfrm>
            <a:off x="5038604" y="3793928"/>
            <a:ext cx="1649288" cy="1004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0"/>
            <a:endCxn id="7" idx="1"/>
          </p:cNvCxnSpPr>
          <p:nvPr/>
        </p:nvCxnSpPr>
        <p:spPr>
          <a:xfrm flipV="1">
            <a:off x="2418072" y="3793928"/>
            <a:ext cx="1706132" cy="100466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587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n-GB" dirty="0"/>
              <a:t>Why assess mediation in studies?</a:t>
            </a:r>
          </a:p>
        </p:txBody>
      </p:sp>
      <p:sp>
        <p:nvSpPr>
          <p:cNvPr id="3" name="Content Placeholder 2"/>
          <p:cNvSpPr>
            <a:spLocks noGrp="1"/>
          </p:cNvSpPr>
          <p:nvPr>
            <p:ph idx="1"/>
          </p:nvPr>
        </p:nvSpPr>
        <p:spPr>
          <a:xfrm>
            <a:off x="179512" y="1307901"/>
            <a:ext cx="8640960" cy="4785395"/>
          </a:xfrm>
        </p:spPr>
        <p:txBody>
          <a:bodyPr/>
          <a:lstStyle/>
          <a:p>
            <a:pPr>
              <a:lnSpc>
                <a:spcPct val="120000"/>
              </a:lnSpc>
              <a:spcBef>
                <a:spcPts val="1000"/>
              </a:spcBef>
            </a:pPr>
            <a:r>
              <a:rPr lang="en-GB" sz="2000" dirty="0"/>
              <a:t>Why are we interested?</a:t>
            </a:r>
          </a:p>
          <a:p>
            <a:pPr marL="800100" lvl="1" indent="-342900">
              <a:lnSpc>
                <a:spcPct val="120000"/>
              </a:lnSpc>
              <a:spcBef>
                <a:spcPts val="1000"/>
              </a:spcBef>
              <a:buFont typeface="+mj-lt"/>
              <a:buAutoNum type="arabicPeriod"/>
            </a:pPr>
            <a:r>
              <a:rPr lang="en-GB" sz="1800" dirty="0"/>
              <a:t>Develop or confirm a mechanistic theory of </a:t>
            </a:r>
            <a:r>
              <a:rPr lang="en-GB" sz="1800" b="1" dirty="0"/>
              <a:t>how</a:t>
            </a:r>
            <a:r>
              <a:rPr lang="en-GB" sz="1800" dirty="0"/>
              <a:t> treatment benefits outcome.</a:t>
            </a:r>
          </a:p>
          <a:p>
            <a:pPr marL="800100" lvl="1" indent="-342900">
              <a:lnSpc>
                <a:spcPct val="120000"/>
              </a:lnSpc>
              <a:spcBef>
                <a:spcPts val="1000"/>
              </a:spcBef>
              <a:buFont typeface="+mj-lt"/>
              <a:buAutoNum type="arabicPeriod"/>
            </a:pPr>
            <a:r>
              <a:rPr lang="en-GB" sz="1800" dirty="0"/>
              <a:t>Explain </a:t>
            </a:r>
            <a:r>
              <a:rPr lang="en-GB" sz="1800" b="1" dirty="0"/>
              <a:t>why </a:t>
            </a:r>
            <a:r>
              <a:rPr lang="en-GB" sz="1800" dirty="0"/>
              <a:t>a trial has produced negative finding.</a:t>
            </a:r>
          </a:p>
          <a:p>
            <a:pPr lvl="2">
              <a:lnSpc>
                <a:spcPct val="120000"/>
              </a:lnSpc>
              <a:spcBef>
                <a:spcPts val="1000"/>
              </a:spcBef>
            </a:pPr>
            <a:r>
              <a:rPr lang="en-GB" sz="1600" dirty="0"/>
              <a:t>treatment failed to change the hypothesized </a:t>
            </a:r>
            <a:r>
              <a:rPr lang="en-GB" sz="1600" i="1" dirty="0"/>
              <a:t>M</a:t>
            </a:r>
            <a:r>
              <a:rPr lang="en-GB" sz="1600" dirty="0"/>
              <a:t>? </a:t>
            </a:r>
            <a:r>
              <a:rPr lang="en-GB" sz="1600" i="1" dirty="0"/>
              <a:t>M</a:t>
            </a:r>
            <a:r>
              <a:rPr lang="en-GB" sz="1600" dirty="0"/>
              <a:t> failed to influence </a:t>
            </a:r>
            <a:r>
              <a:rPr lang="en-GB" sz="1600" i="1" dirty="0"/>
              <a:t>Y</a:t>
            </a:r>
            <a:r>
              <a:rPr lang="en-GB" sz="1600" dirty="0"/>
              <a:t>? Effects via mediator counterbalances with other harmful effect?</a:t>
            </a:r>
          </a:p>
          <a:p>
            <a:pPr marL="800100" lvl="1" indent="-342900">
              <a:lnSpc>
                <a:spcPct val="120000"/>
              </a:lnSpc>
              <a:spcBef>
                <a:spcPts val="1000"/>
              </a:spcBef>
              <a:buFont typeface="+mj-lt"/>
              <a:buAutoNum type="arabicPeriod"/>
            </a:pPr>
            <a:r>
              <a:rPr lang="en-GB" sz="1800" dirty="0"/>
              <a:t>To improve the treatment by identifying target variables. </a:t>
            </a:r>
          </a:p>
          <a:p>
            <a:pPr>
              <a:spcBef>
                <a:spcPts val="1200"/>
              </a:spcBef>
            </a:pPr>
            <a:r>
              <a:rPr lang="en-GB" sz="2000" dirty="0"/>
              <a:t>Early phase trials are typically concerned with </a:t>
            </a:r>
            <a:r>
              <a:rPr lang="en-GB" sz="2000" b="1" dirty="0"/>
              <a:t>exploratory analyses </a:t>
            </a:r>
            <a:r>
              <a:rPr lang="en-GB" sz="2000" dirty="0"/>
              <a:t>to identify putative mediators from a pool of potential variables.</a:t>
            </a:r>
          </a:p>
          <a:p>
            <a:pPr lvl="2">
              <a:spcBef>
                <a:spcPts val="1200"/>
              </a:spcBef>
            </a:pPr>
            <a:r>
              <a:rPr lang="en-GB" sz="1400" dirty="0"/>
              <a:t>Note that such investigations are hypothesis generating; any hypothesis will then need to be confirmed using an independent sample later  </a:t>
            </a:r>
          </a:p>
          <a:p>
            <a:pPr>
              <a:spcBef>
                <a:spcPts val="1200"/>
              </a:spcBef>
            </a:pPr>
            <a:r>
              <a:rPr lang="en-GB" sz="2000" dirty="0"/>
              <a:t>Later phase trials are typically concerned with </a:t>
            </a:r>
            <a:r>
              <a:rPr lang="en-GB" sz="2000" b="1" dirty="0"/>
              <a:t>confirming</a:t>
            </a:r>
            <a:r>
              <a:rPr lang="en-GB" sz="2000" dirty="0"/>
              <a:t> or otherwise of an existing mediation hypothesis.</a:t>
            </a:r>
          </a:p>
        </p:txBody>
      </p:sp>
      <p:sp>
        <p:nvSpPr>
          <p:cNvPr id="6" name="Slide Number Placeholder 5"/>
          <p:cNvSpPr>
            <a:spLocks noGrp="1"/>
          </p:cNvSpPr>
          <p:nvPr>
            <p:ph type="sldNum" sz="quarter" idx="12"/>
          </p:nvPr>
        </p:nvSpPr>
        <p:spPr/>
        <p:txBody>
          <a:bodyPr/>
          <a:lstStyle/>
          <a:p>
            <a:fld id="{6DD8A7ED-69E9-436F-AE24-6E5839D2CEF3}" type="slidenum">
              <a:rPr lang="en-GB" smtClean="0"/>
              <a:pPr/>
              <a:t>29</a:t>
            </a:fld>
            <a:endParaRPr lang="en-GB" dirty="0"/>
          </a:p>
        </p:txBody>
      </p:sp>
    </p:spTree>
    <p:extLst>
      <p:ext uri="{BB962C8B-B14F-4D97-AF65-F5344CB8AC3E}">
        <p14:creationId xmlns:p14="http://schemas.microsoft.com/office/powerpoint/2010/main" val="339213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1916832"/>
            <a:ext cx="8928992" cy="1470025"/>
          </a:xfrm>
        </p:spPr>
        <p:txBody>
          <a:bodyPr>
            <a:noAutofit/>
          </a:bodyPr>
          <a:lstStyle/>
          <a:p>
            <a:r>
              <a:rPr lang="en-GB" sz="3200" b="1" dirty="0">
                <a:solidFill>
                  <a:schemeClr val="accent4">
                    <a:lumMod val="50000"/>
                  </a:schemeClr>
                </a:solidFill>
                <a:latin typeface="+mj-lt"/>
              </a:rPr>
              <a:t>Quantitative Analytic Techniques III: Moderation, mediation and multilevel models</a:t>
            </a:r>
            <a:endParaRPr lang="en-GB" sz="3200" dirty="0">
              <a:solidFill>
                <a:schemeClr val="accent4">
                  <a:lumMod val="50000"/>
                </a:schemeClr>
              </a:solidFill>
              <a:latin typeface="+mj-lt"/>
            </a:endParaRPr>
          </a:p>
        </p:txBody>
      </p:sp>
      <p:sp>
        <p:nvSpPr>
          <p:cNvPr id="3" name="Subtitle 2"/>
          <p:cNvSpPr>
            <a:spLocks noGrp="1"/>
          </p:cNvSpPr>
          <p:nvPr>
            <p:ph type="subTitle" idx="1"/>
          </p:nvPr>
        </p:nvSpPr>
        <p:spPr>
          <a:xfrm>
            <a:off x="301751" y="3861048"/>
            <a:ext cx="8585224" cy="2832720"/>
          </a:xfrm>
        </p:spPr>
        <p:txBody>
          <a:bodyPr>
            <a:normAutofit lnSpcReduction="10000"/>
          </a:bodyPr>
          <a:lstStyle/>
          <a:p>
            <a:pPr>
              <a:lnSpc>
                <a:spcPct val="120000"/>
              </a:lnSpc>
              <a:spcBef>
                <a:spcPts val="0"/>
              </a:spcBef>
              <a:defRPr/>
            </a:pPr>
            <a:r>
              <a:rPr lang="en-GB" sz="2000" dirty="0">
                <a:solidFill>
                  <a:schemeClr val="accent4">
                    <a:lumMod val="50000"/>
                  </a:schemeClr>
                </a:solidFill>
                <a:ea typeface="Verdana" panose="020B0604030504040204" pitchFamily="34" charset="0"/>
                <a:cs typeface="Verdana" panose="020B0604030504040204" pitchFamily="34" charset="0"/>
              </a:rPr>
              <a:t>Professor Richard Emsley</a:t>
            </a: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NIHR Research Professor of Medical Statistics and Trials Methodology</a:t>
            </a: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Department of Biostatistics and Health Informatics, </a:t>
            </a:r>
            <a:br>
              <a:rPr lang="en-GB" sz="2000" i="1" dirty="0">
                <a:solidFill>
                  <a:schemeClr val="accent4">
                    <a:lumMod val="50000"/>
                  </a:schemeClr>
                </a:solidFill>
                <a:ea typeface="Verdana" panose="020B0604030504040204" pitchFamily="34" charset="0"/>
                <a:cs typeface="Verdana" panose="020B0604030504040204" pitchFamily="34" charset="0"/>
              </a:rPr>
            </a:br>
            <a:r>
              <a:rPr lang="en-GB" sz="2000" i="1" dirty="0">
                <a:solidFill>
                  <a:schemeClr val="accent4">
                    <a:lumMod val="50000"/>
                  </a:schemeClr>
                </a:solidFill>
                <a:ea typeface="Verdana" panose="020B0604030504040204" pitchFamily="34" charset="0"/>
                <a:cs typeface="Verdana" panose="020B0604030504040204" pitchFamily="34" charset="0"/>
              </a:rPr>
              <a:t>Institute of Psychiatry, Psychology and Neuroscience, </a:t>
            </a:r>
            <a:br>
              <a:rPr lang="en-GB" sz="2000" i="1" dirty="0">
                <a:solidFill>
                  <a:schemeClr val="accent4">
                    <a:lumMod val="50000"/>
                  </a:schemeClr>
                </a:solidFill>
                <a:ea typeface="Verdana" panose="020B0604030504040204" pitchFamily="34" charset="0"/>
                <a:cs typeface="Verdana" panose="020B0604030504040204" pitchFamily="34" charset="0"/>
              </a:rPr>
            </a:br>
            <a:r>
              <a:rPr lang="en-GB" sz="2000" i="1" dirty="0">
                <a:solidFill>
                  <a:schemeClr val="accent4">
                    <a:lumMod val="50000"/>
                  </a:schemeClr>
                </a:solidFill>
                <a:ea typeface="Verdana" panose="020B0604030504040204" pitchFamily="34" charset="0"/>
                <a:cs typeface="Verdana" panose="020B0604030504040204" pitchFamily="34" charset="0"/>
              </a:rPr>
              <a:t>King’s College London</a:t>
            </a:r>
          </a:p>
          <a:p>
            <a:pPr>
              <a:lnSpc>
                <a:spcPct val="120000"/>
              </a:lnSpc>
              <a:spcBef>
                <a:spcPts val="600"/>
              </a:spcBef>
              <a:defRPr/>
            </a:pP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r>
              <a:rPr lang="en-GB" sz="2000" i="1" dirty="0">
                <a:solidFill>
                  <a:schemeClr val="accent4">
                    <a:lumMod val="50000"/>
                  </a:schemeClr>
                </a:solidFill>
                <a:ea typeface="Verdana" panose="020B0604030504040204" pitchFamily="34" charset="0"/>
                <a:cs typeface="Verdana" panose="020B0604030504040204" pitchFamily="34" charset="0"/>
              </a:rPr>
              <a:t>Slides and joint work with </a:t>
            </a:r>
            <a:r>
              <a:rPr lang="en-GB" sz="2000" dirty="0">
                <a:solidFill>
                  <a:schemeClr val="accent4">
                    <a:lumMod val="50000"/>
                  </a:schemeClr>
                </a:solidFill>
                <a:ea typeface="Verdana" panose="020B0604030504040204" pitchFamily="34" charset="0"/>
                <a:cs typeface="Verdana" panose="020B0604030504040204" pitchFamily="34" charset="0"/>
              </a:rPr>
              <a:t>Dr Kimberley Goldsmith</a:t>
            </a:r>
            <a:endParaRPr lang="en-GB" sz="2000" i="1" dirty="0">
              <a:solidFill>
                <a:schemeClr val="accent4">
                  <a:lumMod val="50000"/>
                </a:schemeClr>
              </a:solidFill>
              <a:ea typeface="Verdana" panose="020B0604030504040204" pitchFamily="34" charset="0"/>
              <a:cs typeface="Verdana" panose="020B0604030504040204" pitchFamily="34" charset="0"/>
            </a:endParaRPr>
          </a:p>
          <a:p>
            <a:pPr>
              <a:lnSpc>
                <a:spcPct val="120000"/>
              </a:lnSpc>
              <a:spcBef>
                <a:spcPts val="600"/>
              </a:spcBef>
              <a:defRPr/>
            </a:pPr>
            <a:endParaRPr lang="en-GB" sz="2000" i="1" dirty="0">
              <a:solidFill>
                <a:schemeClr val="accent4">
                  <a:lumMod val="50000"/>
                </a:schemeClr>
              </a:solidFill>
              <a:ea typeface="Verdana" panose="020B0604030504040204" pitchFamily="34" charset="0"/>
              <a:cs typeface="Verdana" panose="020B0604030504040204" pitchFamily="34" charset="0"/>
            </a:endParaRPr>
          </a:p>
        </p:txBody>
      </p:sp>
      <p:pic>
        <p:nvPicPr>
          <p:cNvPr id="7" name="KCL-LOGO-UK-1.png">
            <a:extLst>
              <a:ext uri="{FF2B5EF4-FFF2-40B4-BE49-F238E27FC236}">
                <a16:creationId xmlns:a16="http://schemas.microsoft.com/office/drawing/2014/main" id="{B77F2B29-90C0-4EA4-BEC4-019F7DDC6BC3}"/>
              </a:ext>
            </a:extLst>
          </p:cNvPr>
          <p:cNvPicPr>
            <a:picLocks noChangeAspect="1"/>
          </p:cNvPicPr>
          <p:nvPr/>
        </p:nvPicPr>
        <p:blipFill>
          <a:blip r:embed="rId3" r:link="rId4" cstate="print">
            <a:extLst>
              <a:ext uri="{28A0092B-C50C-407E-A947-70E740481C1C}">
                <a14:useLocalDpi xmlns:a14="http://schemas.microsoft.com/office/drawing/2010/main" val="0"/>
              </a:ext>
            </a:extLst>
          </a:blip>
          <a:stretch>
            <a:fillRect/>
          </a:stretch>
        </p:blipFill>
        <p:spPr>
          <a:xfrm>
            <a:off x="335570" y="271335"/>
            <a:ext cx="1192590" cy="908241"/>
          </a:xfrm>
          <a:prstGeom prst="rect">
            <a:avLst/>
          </a:prstGeom>
        </p:spPr>
      </p:pic>
      <p:pic>
        <p:nvPicPr>
          <p:cNvPr id="8" name="Picture 2" descr="https://www.maudsleybrc.nihr.ac.uk/media/219630/maudsley-biomedical-research-centre_logo_outlined_rgb_col_jan19.png?width=350&amp;height=70">
            <a:extLst>
              <a:ext uri="{FF2B5EF4-FFF2-40B4-BE49-F238E27FC236}">
                <a16:creationId xmlns:a16="http://schemas.microsoft.com/office/drawing/2014/main" id="{D1EC7F7C-BFA8-413D-8328-549695C080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1896" y="769053"/>
            <a:ext cx="2498536" cy="4997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10" descr="KHP_M_oneline_lr_RGB.jpg">
            <a:extLst>
              <a:ext uri="{FF2B5EF4-FFF2-40B4-BE49-F238E27FC236}">
                <a16:creationId xmlns:a16="http://schemas.microsoft.com/office/drawing/2014/main" id="{EC7DE0E6-73A6-41B7-9432-625BDF15E1A1}"/>
              </a:ext>
            </a:extLst>
          </p:cNvPr>
          <p:cNvPicPr>
            <a:picLocks noChangeAspect="1"/>
          </p:cNvPicPr>
          <p:nvPr/>
        </p:nvPicPr>
        <p:blipFill>
          <a:blip r:embed="rId6"/>
          <a:srcRect/>
          <a:stretch>
            <a:fillRect/>
          </a:stretch>
        </p:blipFill>
        <p:spPr>
          <a:xfrm>
            <a:off x="3779912" y="293326"/>
            <a:ext cx="3519433" cy="271845"/>
          </a:xfrm>
          <a:prstGeom prst="rect">
            <a:avLst/>
          </a:prstGeom>
        </p:spPr>
      </p:pic>
      <p:pic>
        <p:nvPicPr>
          <p:cNvPr id="10" name="Picture 9">
            <a:extLst>
              <a:ext uri="{FF2B5EF4-FFF2-40B4-BE49-F238E27FC236}">
                <a16:creationId xmlns:a16="http://schemas.microsoft.com/office/drawing/2014/main" id="{0135E877-A61D-471A-A897-F69C960BC6EA}"/>
              </a:ext>
            </a:extLst>
          </p:cNvPr>
          <p:cNvPicPr/>
          <p:nvPr/>
        </p:nvPicPr>
        <p:blipFill>
          <a:blip r:embed="rId7"/>
          <a:stretch>
            <a:fillRect/>
          </a:stretch>
        </p:blipFill>
        <p:spPr>
          <a:xfrm>
            <a:off x="2265409" y="588194"/>
            <a:ext cx="3024336" cy="725190"/>
          </a:xfrm>
          <a:prstGeom prst="rect">
            <a:avLst/>
          </a:prstGeom>
        </p:spPr>
      </p:pic>
    </p:spTree>
    <p:extLst>
      <p:ext uri="{BB962C8B-B14F-4D97-AF65-F5344CB8AC3E}">
        <p14:creationId xmlns:p14="http://schemas.microsoft.com/office/powerpoint/2010/main" val="2414980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Target  mechanisms</a:t>
            </a:r>
          </a:p>
        </p:txBody>
      </p:sp>
      <p:sp>
        <p:nvSpPr>
          <p:cNvPr id="5" name="Content Placeholder 4"/>
          <p:cNvSpPr>
            <a:spLocks noGrp="1"/>
          </p:cNvSpPr>
          <p:nvPr>
            <p:ph idx="1"/>
          </p:nvPr>
        </p:nvSpPr>
        <p:spPr>
          <a:xfrm>
            <a:off x="457200" y="1412776"/>
            <a:ext cx="8229600" cy="5170586"/>
          </a:xfrm>
        </p:spPr>
        <p:txBody>
          <a:bodyPr>
            <a:normAutofit/>
          </a:bodyPr>
          <a:lstStyle/>
          <a:p>
            <a:endParaRPr lang="en-GB" dirty="0"/>
          </a:p>
          <a:p>
            <a:endParaRPr lang="en-GB" dirty="0"/>
          </a:p>
          <a:p>
            <a:endParaRPr lang="en-GB" dirty="0"/>
          </a:p>
          <a:p>
            <a:endParaRPr lang="en-GB" dirty="0"/>
          </a:p>
          <a:p>
            <a:endParaRPr lang="en-GB" dirty="0"/>
          </a:p>
          <a:p>
            <a:pPr>
              <a:spcBef>
                <a:spcPts val="1200"/>
              </a:spcBef>
            </a:pPr>
            <a:r>
              <a:rPr lang="en-GB" sz="1900" dirty="0">
                <a:solidFill>
                  <a:srgbClr val="0070C0"/>
                </a:solidFill>
              </a:rPr>
              <a:t>Target intermediate variables:</a:t>
            </a:r>
          </a:p>
          <a:p>
            <a:pPr lvl="1">
              <a:spcBef>
                <a:spcPts val="1200"/>
              </a:spcBef>
            </a:pPr>
            <a:r>
              <a:rPr lang="en-GB" sz="1900" dirty="0"/>
              <a:t>Some treatments target a particular intermediate variable in order to bring about change in a clinical outcome.</a:t>
            </a:r>
          </a:p>
          <a:p>
            <a:pPr lvl="2"/>
            <a:r>
              <a:rPr lang="en-GB" dirty="0"/>
              <a:t>Cognitive behaviour therapy → thinking → symptoms</a:t>
            </a:r>
          </a:p>
          <a:p>
            <a:pPr lvl="2"/>
            <a:r>
              <a:rPr lang="en-GB" dirty="0"/>
              <a:t>Beta blockers → blood pressure → stroke risk</a:t>
            </a:r>
          </a:p>
          <a:p>
            <a:pPr marL="342900" lvl="1" indent="-342900">
              <a:buFontTx/>
              <a:buChar char="•"/>
            </a:pPr>
            <a:endParaRPr lang="en-GB" sz="1900" dirty="0"/>
          </a:p>
          <a:p>
            <a:pPr marL="342900" lvl="1" indent="-342900">
              <a:buFontTx/>
              <a:buChar char="•"/>
            </a:pPr>
            <a:r>
              <a:rPr lang="en-GB" sz="1900" dirty="0"/>
              <a:t>An explanatory analysis of a trial would seek to establish that this is indeed the case; i.e. assess the mediated path.</a:t>
            </a:r>
          </a:p>
          <a:p>
            <a:endParaRPr lang="en-GB" dirty="0"/>
          </a:p>
        </p:txBody>
      </p:sp>
      <p:sp>
        <p:nvSpPr>
          <p:cNvPr id="4" name="Rectangle 3"/>
          <p:cNvSpPr>
            <a:spLocks noChangeArrowheads="1"/>
          </p:cNvSpPr>
          <p:nvPr/>
        </p:nvSpPr>
        <p:spPr bwMode="auto">
          <a:xfrm>
            <a:off x="1763688" y="2314565"/>
            <a:ext cx="1318632" cy="914400"/>
          </a:xfrm>
          <a:prstGeom prst="rect">
            <a:avLst/>
          </a:prstGeom>
          <a:solidFill>
            <a:schemeClr val="bg1"/>
          </a:solid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Intervention</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a:spLocks noChangeArrowheads="1"/>
          </p:cNvSpPr>
          <p:nvPr/>
        </p:nvSpPr>
        <p:spPr bwMode="auto">
          <a:xfrm>
            <a:off x="3851275" y="1517662"/>
            <a:ext cx="1296988" cy="914400"/>
          </a:xfrm>
          <a:prstGeom prst="rect">
            <a:avLst/>
          </a:prstGeom>
          <a:solidFill>
            <a:schemeClr val="bg1"/>
          </a:solid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Mechanism</a:t>
            </a:r>
          </a:p>
        </p:txBody>
      </p:sp>
      <p:sp>
        <p:nvSpPr>
          <p:cNvPr id="7" name="Rectangle 6"/>
          <p:cNvSpPr>
            <a:spLocks noChangeArrowheads="1"/>
          </p:cNvSpPr>
          <p:nvPr/>
        </p:nvSpPr>
        <p:spPr bwMode="auto">
          <a:xfrm>
            <a:off x="5926138" y="2314565"/>
            <a:ext cx="1225289" cy="914400"/>
          </a:xfrm>
          <a:prstGeom prst="rect">
            <a:avLst/>
          </a:prstGeom>
          <a:solidFill>
            <a:schemeClr val="bg1"/>
          </a:solid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Symptoms</a:t>
            </a:r>
          </a:p>
        </p:txBody>
      </p:sp>
      <p:cxnSp>
        <p:nvCxnSpPr>
          <p:cNvPr id="8" name="AutoShape 6"/>
          <p:cNvCxnSpPr>
            <a:cxnSpLocks noChangeShapeType="1"/>
            <a:stCxn id="4" idx="3"/>
            <a:endCxn id="7" idx="1"/>
          </p:cNvCxnSpPr>
          <p:nvPr/>
        </p:nvCxnSpPr>
        <p:spPr bwMode="auto">
          <a:xfrm>
            <a:off x="3082320" y="2771765"/>
            <a:ext cx="2843818" cy="0"/>
          </a:xfrm>
          <a:prstGeom prst="straightConnector1">
            <a:avLst/>
          </a:prstGeom>
          <a:noFill/>
          <a:ln w="28575">
            <a:solidFill>
              <a:schemeClr val="tx1"/>
            </a:solidFill>
            <a:round/>
            <a:headEnd/>
            <a:tailEnd type="triangle" w="med" len="med"/>
          </a:ln>
          <a:effectLst/>
        </p:spPr>
      </p:cxnSp>
      <p:cxnSp>
        <p:nvCxnSpPr>
          <p:cNvPr id="9" name="AutoShape 7"/>
          <p:cNvCxnSpPr>
            <a:cxnSpLocks noChangeShapeType="1"/>
            <a:stCxn id="4" idx="0"/>
            <a:endCxn id="6" idx="1"/>
          </p:cNvCxnSpPr>
          <p:nvPr/>
        </p:nvCxnSpPr>
        <p:spPr bwMode="auto">
          <a:xfrm flipV="1">
            <a:off x="2423004" y="1974862"/>
            <a:ext cx="1428271" cy="339703"/>
          </a:xfrm>
          <a:prstGeom prst="straightConnector1">
            <a:avLst/>
          </a:prstGeom>
          <a:noFill/>
          <a:ln w="28575">
            <a:solidFill>
              <a:schemeClr val="tx1"/>
            </a:solidFill>
            <a:round/>
            <a:headEnd/>
            <a:tailEnd type="triangle" w="med" len="med"/>
          </a:ln>
          <a:effectLst/>
        </p:spPr>
      </p:cxnSp>
      <p:cxnSp>
        <p:nvCxnSpPr>
          <p:cNvPr id="10" name="AutoShape 10"/>
          <p:cNvCxnSpPr>
            <a:cxnSpLocks noChangeShapeType="1"/>
            <a:stCxn id="6" idx="3"/>
            <a:endCxn id="7" idx="0"/>
          </p:cNvCxnSpPr>
          <p:nvPr/>
        </p:nvCxnSpPr>
        <p:spPr bwMode="auto">
          <a:xfrm>
            <a:off x="5148263" y="1974862"/>
            <a:ext cx="1390520" cy="339703"/>
          </a:xfrm>
          <a:prstGeom prst="straightConnector1">
            <a:avLst/>
          </a:prstGeom>
          <a:noFill/>
          <a:ln w="28575">
            <a:solidFill>
              <a:schemeClr val="tx1"/>
            </a:solidFill>
            <a:round/>
            <a:headEnd/>
            <a:tailEnd type="triangle" w="med" len="med"/>
          </a:ln>
          <a:effectLst/>
        </p:spPr>
      </p:cxnSp>
      <p:cxnSp>
        <p:nvCxnSpPr>
          <p:cNvPr id="11" name="AutoShape 19"/>
          <p:cNvCxnSpPr>
            <a:cxnSpLocks noChangeShapeType="1"/>
          </p:cNvCxnSpPr>
          <p:nvPr/>
        </p:nvCxnSpPr>
        <p:spPr bwMode="auto">
          <a:xfrm>
            <a:off x="3294237" y="2771765"/>
            <a:ext cx="2617613" cy="0"/>
          </a:xfrm>
          <a:prstGeom prst="straightConnector1">
            <a:avLst/>
          </a:prstGeom>
          <a:noFill/>
          <a:ln w="28575">
            <a:solidFill>
              <a:schemeClr val="tx1"/>
            </a:solidFill>
            <a:round/>
            <a:headEnd/>
            <a:tailEnd type="triangle" w="med" len="med"/>
          </a:ln>
          <a:effectLst/>
        </p:spPr>
      </p:cxnSp>
    </p:spTree>
    <p:extLst>
      <p:ext uri="{BB962C8B-B14F-4D97-AF65-F5344CB8AC3E}">
        <p14:creationId xmlns:p14="http://schemas.microsoft.com/office/powerpoint/2010/main" val="4673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9288" y="0"/>
            <a:ext cx="7772400" cy="1143000"/>
          </a:xfrm>
        </p:spPr>
        <p:txBody>
          <a:bodyPr/>
          <a:lstStyle/>
          <a:p>
            <a:r>
              <a:rPr lang="en-GB" altLang="en-US" dirty="0"/>
              <a:t>Single mediator model</a:t>
            </a:r>
          </a:p>
        </p:txBody>
      </p:sp>
      <p:sp>
        <p:nvSpPr>
          <p:cNvPr id="18435" name="Rectangle 6"/>
          <p:cNvSpPr>
            <a:spLocks noChangeArrowheads="1"/>
          </p:cNvSpPr>
          <p:nvPr/>
        </p:nvSpPr>
        <p:spPr bwMode="auto">
          <a:xfrm>
            <a:off x="900113" y="1336675"/>
            <a:ext cx="790575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9" name="Rectangle 9"/>
          <p:cNvSpPr>
            <a:spLocks noChangeArrowheads="1"/>
          </p:cNvSpPr>
          <p:nvPr/>
        </p:nvSpPr>
        <p:spPr bwMode="auto">
          <a:xfrm>
            <a:off x="5387917" y="2728749"/>
            <a:ext cx="3448050" cy="1892826"/>
          </a:xfrm>
          <a:prstGeom prst="rect">
            <a:avLst/>
          </a:prstGeom>
          <a:noFill/>
          <a:ln w="9525">
            <a:solidFill>
              <a:schemeClr val="accent5">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spcBef>
                <a:spcPct val="50000"/>
              </a:spcBef>
              <a:defRPr/>
            </a:pPr>
            <a:r>
              <a:rPr lang="en-GB" sz="1800" i="1" dirty="0">
                <a:latin typeface="+mn-lt"/>
              </a:rPr>
              <a:t>R</a:t>
            </a:r>
            <a:r>
              <a:rPr lang="en-GB" sz="1800" dirty="0">
                <a:latin typeface="+mn-lt"/>
              </a:rPr>
              <a:t> = binary random treatment offer (or could be exposure)</a:t>
            </a:r>
          </a:p>
          <a:p>
            <a:pPr>
              <a:spcBef>
                <a:spcPct val="50000"/>
              </a:spcBef>
              <a:defRPr/>
            </a:pPr>
            <a:r>
              <a:rPr lang="en-GB" sz="1800" i="1" dirty="0">
                <a:latin typeface="+mn-lt"/>
              </a:rPr>
              <a:t>M</a:t>
            </a:r>
            <a:r>
              <a:rPr lang="en-GB" sz="1800" dirty="0">
                <a:latin typeface="+mn-lt"/>
              </a:rPr>
              <a:t> = mediator</a:t>
            </a:r>
          </a:p>
          <a:p>
            <a:pPr>
              <a:spcBef>
                <a:spcPct val="50000"/>
              </a:spcBef>
              <a:defRPr/>
            </a:pPr>
            <a:r>
              <a:rPr lang="en-GB" sz="1800" i="1" dirty="0">
                <a:latin typeface="+mn-lt"/>
              </a:rPr>
              <a:t>Y</a:t>
            </a:r>
            <a:r>
              <a:rPr lang="en-GB" sz="1800" dirty="0">
                <a:latin typeface="+mn-lt"/>
              </a:rPr>
              <a:t> = outcome</a:t>
            </a:r>
          </a:p>
          <a:p>
            <a:pPr>
              <a:spcBef>
                <a:spcPct val="50000"/>
              </a:spcBef>
              <a:defRPr/>
            </a:pPr>
            <a:r>
              <a:rPr lang="en-GB" sz="1800" i="1" dirty="0">
                <a:latin typeface="+mn-lt"/>
              </a:rPr>
              <a:t>U</a:t>
            </a:r>
            <a:r>
              <a:rPr lang="en-GB" sz="1800" dirty="0">
                <a:latin typeface="+mn-lt"/>
              </a:rPr>
              <a:t> = unmeasured confounders</a:t>
            </a:r>
          </a:p>
        </p:txBody>
      </p:sp>
      <p:pic>
        <p:nvPicPr>
          <p:cNvPr id="18439" name="Picture 16"/>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16113"/>
            <a:ext cx="4600575"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a:grpSpLocks/>
          </p:cNvGrpSpPr>
          <p:nvPr/>
        </p:nvGrpSpPr>
        <p:grpSpPr bwMode="auto">
          <a:xfrm>
            <a:off x="0" y="1277938"/>
            <a:ext cx="5478463" cy="1554162"/>
            <a:chOff x="0" y="1278171"/>
            <a:chExt cx="5478893" cy="1553480"/>
          </a:xfrm>
        </p:grpSpPr>
        <p:sp>
          <p:nvSpPr>
            <p:cNvPr id="19" name="TextBox 18"/>
            <p:cNvSpPr txBox="1"/>
            <p:nvPr/>
          </p:nvSpPr>
          <p:spPr>
            <a:xfrm>
              <a:off x="2814859" y="1278171"/>
              <a:ext cx="2664034" cy="369725"/>
            </a:xfrm>
            <a:prstGeom prst="rect">
              <a:avLst/>
            </a:prstGeom>
            <a:noFill/>
          </p:spPr>
          <p:txBody>
            <a:bodyPr>
              <a:spAutoFit/>
            </a:bodyPr>
            <a:lstStyle/>
            <a:p>
              <a:pPr>
                <a:defRPr/>
              </a:pPr>
              <a:r>
                <a:rPr lang="en-GB" sz="1800" dirty="0">
                  <a:solidFill>
                    <a:srgbClr val="C00000"/>
                  </a:solidFill>
                  <a:latin typeface="+mn-lt"/>
                </a:rPr>
                <a:t>Total effect</a:t>
              </a:r>
            </a:p>
          </p:txBody>
        </p:sp>
        <p:sp>
          <p:nvSpPr>
            <p:cNvPr id="23" name="Oval 22"/>
            <p:cNvSpPr/>
            <p:nvPr/>
          </p:nvSpPr>
          <p:spPr>
            <a:xfrm>
              <a:off x="0" y="1628854"/>
              <a:ext cx="5004193" cy="1202797"/>
            </a:xfrm>
            <a:prstGeom prst="ellipse">
              <a:avLst/>
            </a:prstGeom>
            <a:solidFill>
              <a:srgbClr val="C00000">
                <a:alpha val="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8" name="TextBox 27"/>
          <p:cNvSpPr txBox="1"/>
          <p:nvPr/>
        </p:nvSpPr>
        <p:spPr>
          <a:xfrm>
            <a:off x="152400" y="2990850"/>
            <a:ext cx="2663825" cy="369888"/>
          </a:xfrm>
          <a:prstGeom prst="rect">
            <a:avLst/>
          </a:prstGeom>
          <a:noFill/>
        </p:spPr>
        <p:txBody>
          <a:bodyPr>
            <a:spAutoFit/>
          </a:bodyPr>
          <a:lstStyle/>
          <a:p>
            <a:pPr>
              <a:defRPr/>
            </a:pPr>
            <a:r>
              <a:rPr lang="en-GB" sz="1800" dirty="0">
                <a:solidFill>
                  <a:srgbClr val="6600FF"/>
                </a:solidFill>
                <a:latin typeface="+mn-lt"/>
              </a:rPr>
              <a:t>Indirect/mediated effect</a:t>
            </a:r>
          </a:p>
        </p:txBody>
      </p:sp>
      <p:cxnSp>
        <p:nvCxnSpPr>
          <p:cNvPr id="30" name="Straight Arrow Connector 29"/>
          <p:cNvCxnSpPr/>
          <p:nvPr/>
        </p:nvCxnSpPr>
        <p:spPr>
          <a:xfrm flipV="1">
            <a:off x="395288" y="3360738"/>
            <a:ext cx="1655762" cy="1076325"/>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03575" y="3343275"/>
            <a:ext cx="1512888" cy="1343025"/>
          </a:xfrm>
          <a:prstGeom prst="straightConnector1">
            <a:avLst/>
          </a:prstGeom>
          <a:ln w="2540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a:spLocks noChangeArrowheads="1"/>
          </p:cNvSpPr>
          <p:nvPr/>
        </p:nvSpPr>
        <p:spPr bwMode="auto">
          <a:xfrm>
            <a:off x="1871663" y="5661025"/>
            <a:ext cx="2663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en-US" sz="1800" dirty="0">
                <a:solidFill>
                  <a:srgbClr val="00B050"/>
                </a:solidFill>
                <a:latin typeface="+mn-lt"/>
              </a:rPr>
              <a:t>Direct effect</a:t>
            </a:r>
          </a:p>
        </p:txBody>
      </p:sp>
      <p:cxnSp>
        <p:nvCxnSpPr>
          <p:cNvPr id="39" name="Straight Arrow Connector 38"/>
          <p:cNvCxnSpPr/>
          <p:nvPr/>
        </p:nvCxnSpPr>
        <p:spPr>
          <a:xfrm>
            <a:off x="1133475" y="5580063"/>
            <a:ext cx="2736850"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446" name="Slide Number Placeholder 2"/>
          <p:cNvSpPr>
            <a:spLocks noGrp="1"/>
          </p:cNvSpPr>
          <p:nvPr>
            <p:ph type="sldNum" sz="quarter" idx="12"/>
          </p:nvPr>
        </p:nvSpPr>
        <p:spPr bwMode="auto">
          <a:xfrm>
            <a:off x="6717451" y="630932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71A2B6-7BBF-4773-8B91-3D01186A1B05}" type="slidenum">
              <a:rPr lang="en-GB" altLang="en-US" sz="1100">
                <a:solidFill>
                  <a:schemeClr val="bg1">
                    <a:lumMod val="50000"/>
                  </a:schemeClr>
                </a:solidFill>
                <a:latin typeface="+mn-lt"/>
              </a:rPr>
              <a:pPr/>
              <a:t>31</a:t>
            </a:fld>
            <a:endParaRPr lang="en-GB" altLang="en-US" sz="1100" dirty="0">
              <a:solidFill>
                <a:schemeClr val="bg1">
                  <a:lumMod val="50000"/>
                </a:schemeClr>
              </a:solidFill>
              <a:latin typeface="+mn-lt"/>
            </a:endParaRPr>
          </a:p>
        </p:txBody>
      </p:sp>
    </p:spTree>
    <p:extLst>
      <p:ext uri="{BB962C8B-B14F-4D97-AF65-F5344CB8AC3E}">
        <p14:creationId xmlns:p14="http://schemas.microsoft.com/office/powerpoint/2010/main" val="423975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randombar(horizontal)">
                                      <p:cBhvr>
                                        <p:cTn id="13" dur="500"/>
                                        <p:tgtEl>
                                          <p:spTgt spid="3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randombar(horizontal)">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nodeType="clickEffect">
                                  <p:stCondLst>
                                    <p:cond delay="0"/>
                                  </p:stCondLst>
                                  <p:childTnLst>
                                    <p:animRot by="120000">
                                      <p:cBhvr>
                                        <p:cTn id="28" dur="100" fill="hold">
                                          <p:stCondLst>
                                            <p:cond delay="0"/>
                                          </p:stCondLst>
                                        </p:cTn>
                                        <p:tgtEl>
                                          <p:spTgt spid="30"/>
                                        </p:tgtEl>
                                        <p:attrNameLst>
                                          <p:attrName>r</p:attrName>
                                        </p:attrNameLst>
                                      </p:cBhvr>
                                    </p:animRot>
                                    <p:animRot by="-240000">
                                      <p:cBhvr>
                                        <p:cTn id="29" dur="200" fill="hold">
                                          <p:stCondLst>
                                            <p:cond delay="200"/>
                                          </p:stCondLst>
                                        </p:cTn>
                                        <p:tgtEl>
                                          <p:spTgt spid="30"/>
                                        </p:tgtEl>
                                        <p:attrNameLst>
                                          <p:attrName>r</p:attrName>
                                        </p:attrNameLst>
                                      </p:cBhvr>
                                    </p:animRot>
                                    <p:animRot by="240000">
                                      <p:cBhvr>
                                        <p:cTn id="30" dur="200" fill="hold">
                                          <p:stCondLst>
                                            <p:cond delay="400"/>
                                          </p:stCondLst>
                                        </p:cTn>
                                        <p:tgtEl>
                                          <p:spTgt spid="30"/>
                                        </p:tgtEl>
                                        <p:attrNameLst>
                                          <p:attrName>r</p:attrName>
                                        </p:attrNameLst>
                                      </p:cBhvr>
                                    </p:animRot>
                                    <p:animRot by="-240000">
                                      <p:cBhvr>
                                        <p:cTn id="31" dur="200" fill="hold">
                                          <p:stCondLst>
                                            <p:cond delay="600"/>
                                          </p:stCondLst>
                                        </p:cTn>
                                        <p:tgtEl>
                                          <p:spTgt spid="30"/>
                                        </p:tgtEl>
                                        <p:attrNameLst>
                                          <p:attrName>r</p:attrName>
                                        </p:attrNameLst>
                                      </p:cBhvr>
                                    </p:animRot>
                                    <p:animRot by="120000">
                                      <p:cBhvr>
                                        <p:cTn id="32" dur="200" fill="hold">
                                          <p:stCondLst>
                                            <p:cond delay="800"/>
                                          </p:stCondLst>
                                        </p:cTn>
                                        <p:tgtEl>
                                          <p:spTgt spid="30"/>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33"/>
                                        </p:tgtEl>
                                        <p:attrNameLst>
                                          <p:attrName>r</p:attrName>
                                        </p:attrNameLst>
                                      </p:cBhvr>
                                    </p:animRot>
                                    <p:animRot by="-240000">
                                      <p:cBhvr>
                                        <p:cTn id="35" dur="200" fill="hold">
                                          <p:stCondLst>
                                            <p:cond delay="200"/>
                                          </p:stCondLst>
                                        </p:cTn>
                                        <p:tgtEl>
                                          <p:spTgt spid="33"/>
                                        </p:tgtEl>
                                        <p:attrNameLst>
                                          <p:attrName>r</p:attrName>
                                        </p:attrNameLst>
                                      </p:cBhvr>
                                    </p:animRot>
                                    <p:animRot by="240000">
                                      <p:cBhvr>
                                        <p:cTn id="36" dur="200" fill="hold">
                                          <p:stCondLst>
                                            <p:cond delay="400"/>
                                          </p:stCondLst>
                                        </p:cTn>
                                        <p:tgtEl>
                                          <p:spTgt spid="33"/>
                                        </p:tgtEl>
                                        <p:attrNameLst>
                                          <p:attrName>r</p:attrName>
                                        </p:attrNameLst>
                                      </p:cBhvr>
                                    </p:animRot>
                                    <p:animRot by="-240000">
                                      <p:cBhvr>
                                        <p:cTn id="37" dur="200" fill="hold">
                                          <p:stCondLst>
                                            <p:cond delay="600"/>
                                          </p:stCondLst>
                                        </p:cTn>
                                        <p:tgtEl>
                                          <p:spTgt spid="33"/>
                                        </p:tgtEl>
                                        <p:attrNameLst>
                                          <p:attrName>r</p:attrName>
                                        </p:attrNameLst>
                                      </p:cBhvr>
                                    </p:animRot>
                                    <p:animRot by="120000">
                                      <p:cBhvr>
                                        <p:cTn id="38" dur="200" fill="hold">
                                          <p:stCondLst>
                                            <p:cond delay="800"/>
                                          </p:stCondLst>
                                        </p:cTn>
                                        <p:tgtEl>
                                          <p:spTgt spid="33"/>
                                        </p:tgtEl>
                                        <p:attrNameLst>
                                          <p:attrName>r</p:attrName>
                                        </p:attrNameLst>
                                      </p:cBhvr>
                                    </p:animRot>
                                  </p:childTnLst>
                                </p:cTn>
                              </p:par>
                              <p:par>
                                <p:cTn id="39" presetID="32" presetClass="emph" presetSubtype="0" fill="hold" grpId="0" nodeType="withEffect">
                                  <p:stCondLst>
                                    <p:cond delay="0"/>
                                  </p:stCondLst>
                                  <p:childTnLst>
                                    <p:animRot by="120000">
                                      <p:cBhvr>
                                        <p:cTn id="40" dur="100" fill="hold">
                                          <p:stCondLst>
                                            <p:cond delay="0"/>
                                          </p:stCondLst>
                                        </p:cTn>
                                        <p:tgtEl>
                                          <p:spTgt spid="28"/>
                                        </p:tgtEl>
                                        <p:attrNameLst>
                                          <p:attrName>r</p:attrName>
                                        </p:attrNameLst>
                                      </p:cBhvr>
                                    </p:animRot>
                                    <p:animRot by="-240000">
                                      <p:cBhvr>
                                        <p:cTn id="41" dur="200" fill="hold">
                                          <p:stCondLst>
                                            <p:cond delay="200"/>
                                          </p:stCondLst>
                                        </p:cTn>
                                        <p:tgtEl>
                                          <p:spTgt spid="28"/>
                                        </p:tgtEl>
                                        <p:attrNameLst>
                                          <p:attrName>r</p:attrName>
                                        </p:attrNameLst>
                                      </p:cBhvr>
                                    </p:animRot>
                                    <p:animRot by="240000">
                                      <p:cBhvr>
                                        <p:cTn id="42" dur="200" fill="hold">
                                          <p:stCondLst>
                                            <p:cond delay="400"/>
                                          </p:stCondLst>
                                        </p:cTn>
                                        <p:tgtEl>
                                          <p:spTgt spid="28"/>
                                        </p:tgtEl>
                                        <p:attrNameLst>
                                          <p:attrName>r</p:attrName>
                                        </p:attrNameLst>
                                      </p:cBhvr>
                                    </p:animRot>
                                    <p:animRot by="-240000">
                                      <p:cBhvr>
                                        <p:cTn id="43" dur="200" fill="hold">
                                          <p:stCondLst>
                                            <p:cond delay="600"/>
                                          </p:stCondLst>
                                        </p:cTn>
                                        <p:tgtEl>
                                          <p:spTgt spid="28"/>
                                        </p:tgtEl>
                                        <p:attrNameLst>
                                          <p:attrName>r</p:attrName>
                                        </p:attrNameLst>
                                      </p:cBhvr>
                                    </p:animRot>
                                    <p:animRot by="120000">
                                      <p:cBhvr>
                                        <p:cTn id="44"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120000"/>
              </a:lnSpc>
              <a:spcBef>
                <a:spcPts val="1200"/>
              </a:spcBef>
            </a:pPr>
            <a:r>
              <a:rPr lang="en-GB" dirty="0"/>
              <a:t>Mediation investigations aim to partition</a:t>
            </a:r>
            <a:r>
              <a:rPr lang="en-GB" dirty="0">
                <a:solidFill>
                  <a:srgbClr val="008080"/>
                </a:solidFill>
              </a:rPr>
              <a:t> </a:t>
            </a:r>
            <a:r>
              <a:rPr lang="en-GB" dirty="0">
                <a:solidFill>
                  <a:srgbClr val="0070C0"/>
                </a:solidFill>
              </a:rPr>
              <a:t>total (causal) treatment effects</a:t>
            </a:r>
            <a:r>
              <a:rPr lang="en-GB" dirty="0"/>
              <a:t> into </a:t>
            </a:r>
          </a:p>
          <a:p>
            <a:pPr marL="914400" lvl="1" indent="-457200">
              <a:lnSpc>
                <a:spcPct val="120000"/>
              </a:lnSpc>
              <a:spcBef>
                <a:spcPts val="1200"/>
              </a:spcBef>
              <a:buFont typeface="+mj-lt"/>
              <a:buAutoNum type="arabicPeriod"/>
            </a:pPr>
            <a:r>
              <a:rPr lang="en-GB" dirty="0"/>
              <a:t>effects that operate via changing the putative mediator</a:t>
            </a:r>
          </a:p>
          <a:p>
            <a:pPr marL="1314450" lvl="2" indent="-457200">
              <a:lnSpc>
                <a:spcPct val="120000"/>
              </a:lnSpc>
              <a:spcBef>
                <a:spcPts val="1200"/>
              </a:spcBef>
              <a:buFont typeface="Wingdings" panose="05000000000000000000" pitchFamily="2" charset="2"/>
              <a:buChar char="Ø"/>
            </a:pPr>
            <a:r>
              <a:rPr lang="en-GB" dirty="0">
                <a:solidFill>
                  <a:srgbClr val="0070C0"/>
                </a:solidFill>
              </a:rPr>
              <a:t>indirect treatment effects</a:t>
            </a:r>
          </a:p>
          <a:p>
            <a:pPr marL="914400" lvl="1" indent="-457200">
              <a:lnSpc>
                <a:spcPct val="120000"/>
              </a:lnSpc>
              <a:spcBef>
                <a:spcPts val="1200"/>
              </a:spcBef>
              <a:buFont typeface="+mj-lt"/>
              <a:buAutoNum type="arabicPeriod"/>
            </a:pPr>
            <a:r>
              <a:rPr lang="en-GB" dirty="0"/>
              <a:t>and non-mediated effects </a:t>
            </a:r>
          </a:p>
          <a:p>
            <a:pPr marL="1314450" lvl="2" indent="-457200">
              <a:lnSpc>
                <a:spcPct val="120000"/>
              </a:lnSpc>
              <a:spcBef>
                <a:spcPts val="1200"/>
              </a:spcBef>
              <a:buFont typeface="Wingdings" panose="05000000000000000000" pitchFamily="2" charset="2"/>
              <a:buChar char="Ø"/>
            </a:pPr>
            <a:r>
              <a:rPr lang="en-GB" dirty="0">
                <a:solidFill>
                  <a:srgbClr val="0070C0"/>
                </a:solidFill>
              </a:rPr>
              <a:t>direct treatment effects</a:t>
            </a:r>
            <a:r>
              <a:rPr lang="en-GB" dirty="0"/>
              <a:t>.</a:t>
            </a:r>
          </a:p>
          <a:p>
            <a:pPr>
              <a:lnSpc>
                <a:spcPct val="120000"/>
              </a:lnSpc>
              <a:spcBef>
                <a:spcPts val="1200"/>
              </a:spcBef>
            </a:pPr>
            <a:r>
              <a:rPr lang="en-GB" dirty="0"/>
              <a:t>Note that direct effects include effects via any mediating variable not included in the model.</a:t>
            </a:r>
          </a:p>
          <a:p>
            <a:pPr lvl="1">
              <a:lnSpc>
                <a:spcPct val="120000"/>
              </a:lnSpc>
              <a:spcBef>
                <a:spcPts val="1200"/>
              </a:spcBef>
            </a:pPr>
            <a:r>
              <a:rPr lang="en-GB" dirty="0"/>
              <a:t>So the meaning of a direct effect is always relative to the variable whose mediating effect is being modelled.</a:t>
            </a:r>
          </a:p>
        </p:txBody>
      </p:sp>
      <p:sp>
        <p:nvSpPr>
          <p:cNvPr id="2" name="Title 1"/>
          <p:cNvSpPr>
            <a:spLocks noGrp="1"/>
          </p:cNvSpPr>
          <p:nvPr>
            <p:ph type="title"/>
          </p:nvPr>
        </p:nvSpPr>
        <p:spPr/>
        <p:txBody>
          <a:bodyPr>
            <a:normAutofit/>
          </a:bodyPr>
          <a:lstStyle/>
          <a:p>
            <a:r>
              <a:rPr lang="en-GB" dirty="0"/>
              <a:t>Direct and indirect effects</a:t>
            </a:r>
          </a:p>
        </p:txBody>
      </p:sp>
    </p:spTree>
    <p:extLst>
      <p:ext uri="{BB962C8B-B14F-4D97-AF65-F5344CB8AC3E}">
        <p14:creationId xmlns:p14="http://schemas.microsoft.com/office/powerpoint/2010/main" val="112414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dirty="0"/>
              <a:t>Product of coefficients method</a:t>
            </a:r>
            <a:endParaRPr lang="en-GB" dirty="0"/>
          </a:p>
        </p:txBody>
      </p:sp>
      <p:sp>
        <p:nvSpPr>
          <p:cNvPr id="5" name="Slide Number Placeholder 4"/>
          <p:cNvSpPr>
            <a:spLocks noGrp="1"/>
          </p:cNvSpPr>
          <p:nvPr>
            <p:ph type="sldNum" sz="quarter" idx="12"/>
          </p:nvPr>
        </p:nvSpPr>
        <p:spPr/>
        <p:txBody>
          <a:bodyPr/>
          <a:lstStyle/>
          <a:p>
            <a:fld id="{6DD8A7ED-69E9-436F-AE24-6E5839D2CEF3}" type="slidenum">
              <a:rPr lang="en-GB" smtClean="0"/>
              <a:pPr/>
              <a:t>33</a:t>
            </a:fld>
            <a:endParaRPr lang="en-GB" dirty="0"/>
          </a:p>
        </p:txBody>
      </p:sp>
      <p:sp>
        <p:nvSpPr>
          <p:cNvPr id="6" name="Text Box 14"/>
          <p:cNvSpPr txBox="1">
            <a:spLocks noChangeArrowheads="1"/>
          </p:cNvSpPr>
          <p:nvPr/>
        </p:nvSpPr>
        <p:spPr bwMode="auto">
          <a:xfrm>
            <a:off x="4761294" y="1504669"/>
            <a:ext cx="4275252" cy="3277820"/>
          </a:xfrm>
          <a:prstGeom prst="rect">
            <a:avLst/>
          </a:prstGeom>
          <a:noFill/>
          <a:ln w="9525">
            <a:solidFill>
              <a:schemeClr val="accent5">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dirty="0"/>
              <a:t>Total effect = </a:t>
            </a:r>
            <a:r>
              <a:rPr lang="en-GB" i="1" dirty="0"/>
              <a:t>c</a:t>
            </a:r>
          </a:p>
          <a:p>
            <a:pPr algn="r" eaLnBrk="1" hangingPunct="1">
              <a:spcBef>
                <a:spcPct val="50000"/>
              </a:spcBef>
              <a:defRPr/>
            </a:pPr>
            <a:r>
              <a:rPr lang="en-GB" dirty="0"/>
              <a:t>Direct effect =</a:t>
            </a:r>
            <a:r>
              <a:rPr lang="en-GB" dirty="0">
                <a:solidFill>
                  <a:srgbClr val="00B050"/>
                </a:solidFill>
              </a:rPr>
              <a:t> </a:t>
            </a:r>
            <a:r>
              <a:rPr lang="en-GB" i="1" dirty="0">
                <a:solidFill>
                  <a:srgbClr val="00B050"/>
                </a:solidFill>
              </a:rPr>
              <a:t>c’</a:t>
            </a:r>
            <a:endParaRPr lang="el-GR" i="1" dirty="0">
              <a:solidFill>
                <a:srgbClr val="00B050"/>
              </a:solidFill>
            </a:endParaRPr>
          </a:p>
          <a:p>
            <a:pPr algn="r" eaLnBrk="1" hangingPunct="1">
              <a:spcBef>
                <a:spcPct val="50000"/>
              </a:spcBef>
              <a:defRPr/>
            </a:pPr>
            <a:endParaRPr lang="en-GB" b="1" dirty="0">
              <a:solidFill>
                <a:srgbClr val="00B0F0"/>
              </a:solidFill>
            </a:endParaRPr>
          </a:p>
          <a:p>
            <a:pPr algn="r" eaLnBrk="1" hangingPunct="1">
              <a:spcBef>
                <a:spcPct val="50000"/>
              </a:spcBef>
              <a:defRPr/>
            </a:pPr>
            <a:r>
              <a:rPr lang="en-GB" b="1" dirty="0">
                <a:solidFill>
                  <a:srgbClr val="00B0F0"/>
                </a:solidFill>
              </a:rPr>
              <a:t>Indirect (mediated) effect </a:t>
            </a:r>
            <a:r>
              <a:rPr lang="en-GB" b="1" dirty="0">
                <a:solidFill>
                  <a:srgbClr val="6600FF"/>
                </a:solidFill>
              </a:rPr>
              <a:t>= </a:t>
            </a:r>
            <a:r>
              <a:rPr lang="en-GB" b="1" i="1" dirty="0">
                <a:solidFill>
                  <a:srgbClr val="7030A0"/>
                </a:solidFill>
              </a:rPr>
              <a:t>a</a:t>
            </a:r>
            <a:r>
              <a:rPr lang="en-GB" b="1" i="1" dirty="0">
                <a:solidFill>
                  <a:schemeClr val="accent6">
                    <a:lumMod val="75000"/>
                  </a:schemeClr>
                </a:solidFill>
              </a:rPr>
              <a:t>b</a:t>
            </a:r>
          </a:p>
          <a:p>
            <a:pPr algn="r" eaLnBrk="1" hangingPunct="1">
              <a:spcBef>
                <a:spcPct val="50000"/>
              </a:spcBef>
              <a:defRPr/>
            </a:pPr>
            <a:endParaRPr lang="en-GB" dirty="0"/>
          </a:p>
          <a:p>
            <a:pPr algn="r" eaLnBrk="1" hangingPunct="1">
              <a:spcBef>
                <a:spcPct val="50000"/>
              </a:spcBef>
              <a:defRPr/>
            </a:pPr>
            <a:r>
              <a:rPr lang="en-GB" dirty="0"/>
              <a:t>Total effect =</a:t>
            </a:r>
            <a:r>
              <a:rPr lang="en-GB" dirty="0">
                <a:solidFill>
                  <a:srgbClr val="C00000"/>
                </a:solidFill>
              </a:rPr>
              <a:t> </a:t>
            </a:r>
            <a:r>
              <a:rPr lang="en-GB" i="1" dirty="0"/>
              <a:t>c</a:t>
            </a:r>
            <a:r>
              <a:rPr lang="en-GB" dirty="0">
                <a:solidFill>
                  <a:srgbClr val="C00000"/>
                </a:solidFill>
              </a:rPr>
              <a:t> </a:t>
            </a:r>
            <a:r>
              <a:rPr lang="en-GB" dirty="0"/>
              <a:t>=</a:t>
            </a:r>
            <a:r>
              <a:rPr lang="en-GB" dirty="0">
                <a:solidFill>
                  <a:srgbClr val="C00000"/>
                </a:solidFill>
              </a:rPr>
              <a:t> </a:t>
            </a:r>
            <a:r>
              <a:rPr lang="en-GB" i="1" dirty="0">
                <a:solidFill>
                  <a:srgbClr val="7030A0"/>
                </a:solidFill>
              </a:rPr>
              <a:t>a</a:t>
            </a:r>
            <a:r>
              <a:rPr lang="en-GB" i="1" dirty="0">
                <a:solidFill>
                  <a:schemeClr val="accent6">
                    <a:lumMod val="75000"/>
                  </a:schemeClr>
                </a:solidFill>
              </a:rPr>
              <a:t>b</a:t>
            </a:r>
            <a:r>
              <a:rPr lang="en-GB" dirty="0">
                <a:solidFill>
                  <a:srgbClr val="C00000"/>
                </a:solidFill>
              </a:rPr>
              <a:t> </a:t>
            </a:r>
            <a:r>
              <a:rPr lang="en-GB" dirty="0"/>
              <a:t>+</a:t>
            </a:r>
            <a:r>
              <a:rPr lang="en-GB" dirty="0">
                <a:solidFill>
                  <a:srgbClr val="C00000"/>
                </a:solidFill>
              </a:rPr>
              <a:t> </a:t>
            </a:r>
            <a:r>
              <a:rPr lang="en-GB" i="1" dirty="0">
                <a:solidFill>
                  <a:srgbClr val="00B050"/>
                </a:solidFill>
              </a:rPr>
              <a:t>c’</a:t>
            </a:r>
          </a:p>
          <a:p>
            <a:pPr algn="r" eaLnBrk="1" hangingPunct="1">
              <a:spcBef>
                <a:spcPct val="50000"/>
              </a:spcBef>
              <a:defRPr/>
            </a:pPr>
            <a:r>
              <a:rPr lang="en-GB" b="1" dirty="0">
                <a:solidFill>
                  <a:srgbClr val="00B0F0"/>
                </a:solidFill>
              </a:rPr>
              <a:t>Indirect (mediated) effect </a:t>
            </a:r>
            <a:r>
              <a:rPr lang="en-GB" b="1" dirty="0"/>
              <a:t>=</a:t>
            </a:r>
            <a:r>
              <a:rPr lang="en-GB" b="1" dirty="0">
                <a:solidFill>
                  <a:srgbClr val="6600FF"/>
                </a:solidFill>
              </a:rPr>
              <a:t> </a:t>
            </a:r>
            <a:r>
              <a:rPr lang="en-GB" b="1" i="1" dirty="0">
                <a:solidFill>
                  <a:srgbClr val="7030A0"/>
                </a:solidFill>
              </a:rPr>
              <a:t>a</a:t>
            </a:r>
            <a:r>
              <a:rPr lang="en-GB" b="1" i="1" dirty="0">
                <a:solidFill>
                  <a:schemeClr val="accent6">
                    <a:lumMod val="75000"/>
                  </a:schemeClr>
                </a:solidFill>
              </a:rPr>
              <a:t>b</a:t>
            </a:r>
            <a:r>
              <a:rPr lang="en-GB" b="1" dirty="0">
                <a:solidFill>
                  <a:srgbClr val="6600FF"/>
                </a:solidFill>
              </a:rPr>
              <a:t> </a:t>
            </a:r>
            <a:r>
              <a:rPr lang="en-GB" b="1" dirty="0"/>
              <a:t>=</a:t>
            </a:r>
            <a:r>
              <a:rPr lang="en-GB" b="1" dirty="0">
                <a:solidFill>
                  <a:srgbClr val="6600FF"/>
                </a:solidFill>
              </a:rPr>
              <a:t> </a:t>
            </a:r>
            <a:r>
              <a:rPr lang="en-GB" b="1" i="1" dirty="0"/>
              <a:t>c</a:t>
            </a:r>
            <a:r>
              <a:rPr lang="en-GB" b="1" dirty="0">
                <a:solidFill>
                  <a:srgbClr val="6600FF"/>
                </a:solidFill>
              </a:rPr>
              <a:t> </a:t>
            </a:r>
            <a:r>
              <a:rPr lang="en-GB" b="1" dirty="0"/>
              <a:t>–</a:t>
            </a:r>
            <a:r>
              <a:rPr lang="en-GB" b="1" dirty="0">
                <a:solidFill>
                  <a:srgbClr val="00B050"/>
                </a:solidFill>
              </a:rPr>
              <a:t> </a:t>
            </a:r>
            <a:r>
              <a:rPr lang="en-GB" b="1" i="1" dirty="0">
                <a:solidFill>
                  <a:srgbClr val="00B050"/>
                </a:solidFill>
              </a:rPr>
              <a:t>c’</a:t>
            </a:r>
          </a:p>
          <a:p>
            <a:pPr algn="r" eaLnBrk="1" hangingPunct="1">
              <a:spcBef>
                <a:spcPct val="50000"/>
              </a:spcBef>
              <a:defRPr/>
            </a:pPr>
            <a:r>
              <a:rPr lang="en-GB" dirty="0"/>
              <a:t>(for the same subset of complete data)</a:t>
            </a:r>
          </a:p>
        </p:txBody>
      </p:sp>
      <p:grpSp>
        <p:nvGrpSpPr>
          <p:cNvPr id="28" name="Group 27"/>
          <p:cNvGrpSpPr/>
          <p:nvPr/>
        </p:nvGrpSpPr>
        <p:grpSpPr>
          <a:xfrm>
            <a:off x="539552" y="3819525"/>
            <a:ext cx="3868737" cy="977900"/>
            <a:chOff x="3071726" y="4496305"/>
            <a:chExt cx="3868737" cy="977900"/>
          </a:xfrm>
        </p:grpSpPr>
        <mc:AlternateContent xmlns:mc="http://schemas.openxmlformats.org/markup-compatibility/2006" xmlns:a14="http://schemas.microsoft.com/office/drawing/2010/main">
          <mc:Choice Requires="a14">
            <p:sp>
              <p:nvSpPr>
                <p:cNvPr id="25" name="Object 24"/>
                <p:cNvSpPr txBox="1"/>
                <p:nvPr/>
              </p:nvSpPr>
              <p:spPr bwMode="auto">
                <a:xfrm>
                  <a:off x="3082838" y="4496305"/>
                  <a:ext cx="2970213" cy="373063"/>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𝑌</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a:rPr lang="en-GB" i="1">
                                <a:solidFill>
                                  <a:srgbClr val="000000"/>
                                </a:solidFill>
                                <a:latin typeface="Cambria Math" panose="02040503050406030204" pitchFamily="18" charset="0"/>
                              </a:rPr>
                              <m:t>𝐶</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𝑐</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𝑖𝐶</m:t>
                            </m:r>
                          </m:sub>
                        </m:sSub>
                      </m:oMath>
                    </m:oMathPara>
                  </a14:m>
                  <a:endParaRPr lang="en-GB" dirty="0"/>
                </a:p>
              </p:txBody>
            </p:sp>
          </mc:Choice>
          <mc:Fallback xmlns="">
            <p:sp>
              <p:nvSpPr>
                <p:cNvPr id="25" name="Object 24"/>
                <p:cNvSpPr txBox="1">
                  <a:spLocks noRot="1" noChangeAspect="1" noMove="1" noResize="1" noEditPoints="1" noAdjustHandles="1" noChangeArrowheads="1" noChangeShapeType="1" noTextEdit="1"/>
                </p:cNvSpPr>
                <p:nvPr/>
              </p:nvSpPr>
              <p:spPr bwMode="auto">
                <a:xfrm>
                  <a:off x="3082838" y="4496305"/>
                  <a:ext cx="2970213" cy="373063"/>
                </a:xfrm>
                <a:prstGeom prst="rect">
                  <a:avLst/>
                </a:pr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Object 25"/>
                <p:cNvSpPr txBox="1"/>
                <p:nvPr/>
              </p:nvSpPr>
              <p:spPr bwMode="auto">
                <a:xfrm>
                  <a:off x="3101888" y="5083680"/>
                  <a:ext cx="3838575" cy="3905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1500" i="1" smtClean="0">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𝑌</m:t>
                            </m:r>
                          </m:e>
                          <m:sub>
                            <m:r>
                              <a:rPr lang="en-GB" sz="1500" i="1">
                                <a:solidFill>
                                  <a:srgbClr val="000000"/>
                                </a:solidFill>
                                <a:latin typeface="Cambria Math" panose="02040503050406030204" pitchFamily="18" charset="0"/>
                              </a:rPr>
                              <m:t>𝑖</m:t>
                            </m:r>
                          </m:sub>
                        </m:sSub>
                        <m:r>
                          <a:rPr lang="en-GB" sz="1500" i="1">
                            <a:solidFill>
                              <a:srgbClr val="000000"/>
                            </a:solidFill>
                            <a:latin typeface="Cambria Math" panose="02040503050406030204" pitchFamily="18" charset="0"/>
                          </a:rPr>
                          <m:t>=</m:t>
                        </m:r>
                        <m:r>
                          <a:rPr lang="en-GB" sz="1500" b="0" i="1" smtClean="0">
                            <a:solidFill>
                              <a:srgbClr val="000000"/>
                            </a:solidFill>
                            <a:latin typeface="Cambria Math" panose="02040503050406030204" pitchFamily="18" charset="0"/>
                          </a:rPr>
                          <m:t>𝑖𝑛𝑡𝑒𝑟</m:t>
                        </m:r>
                        <m:r>
                          <a:rPr lang="en-GB" sz="1500" i="1">
                            <a:solidFill>
                              <a:srgbClr val="000000"/>
                            </a:solidFill>
                            <a:latin typeface="Cambria Math" panose="02040503050406030204" pitchFamily="18" charset="0"/>
                          </a:rPr>
                          <m:t>𝑐𝑒𝑝</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𝑡</m:t>
                            </m:r>
                          </m:e>
                          <m:sub>
                            <m:r>
                              <a:rPr lang="en-GB" sz="1500" i="1">
                                <a:solidFill>
                                  <a:srgbClr val="000000"/>
                                </a:solidFill>
                                <a:latin typeface="Cambria Math" panose="02040503050406030204" pitchFamily="18" charset="0"/>
                              </a:rPr>
                              <m:t>𝑌</m:t>
                            </m:r>
                          </m:sub>
                        </m:sSub>
                        <m:r>
                          <a:rPr lang="en-GB" sz="1500" i="1">
                            <a:solidFill>
                              <a:srgbClr val="000000"/>
                            </a:solidFill>
                            <a:latin typeface="Cambria Math" panose="02040503050406030204" pitchFamily="18" charset="0"/>
                          </a:rPr>
                          <m:t>+</m:t>
                        </m:r>
                        <m:r>
                          <a:rPr lang="en-GB" sz="1500" i="1">
                            <a:solidFill>
                              <a:srgbClr val="000000"/>
                            </a:solidFill>
                            <a:latin typeface="Cambria Math" panose="02040503050406030204" pitchFamily="18" charset="0"/>
                          </a:rPr>
                          <m:t>𝑐</m:t>
                        </m:r>
                        <m:r>
                          <a:rPr lang="en-GB" sz="1500" i="1">
                            <a:solidFill>
                              <a:srgbClr val="000000"/>
                            </a:solidFill>
                            <a:latin typeface="Cambria Math" panose="02040503050406030204" pitchFamily="18" charset="0"/>
                          </a:rPr>
                          <m:t>′</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𝑅</m:t>
                            </m:r>
                          </m:e>
                          <m:sub>
                            <m:r>
                              <a:rPr lang="en-GB" sz="1500" i="1">
                                <a:solidFill>
                                  <a:srgbClr val="000000"/>
                                </a:solidFill>
                                <a:latin typeface="Cambria Math" panose="02040503050406030204" pitchFamily="18" charset="0"/>
                              </a:rPr>
                              <m:t>𝑖</m:t>
                            </m:r>
                          </m:sub>
                        </m:sSub>
                        <m:r>
                          <a:rPr lang="en-GB" sz="1500" i="1">
                            <a:solidFill>
                              <a:srgbClr val="000000"/>
                            </a:solidFill>
                            <a:latin typeface="Cambria Math" panose="02040503050406030204" pitchFamily="18" charset="0"/>
                          </a:rPr>
                          <m:t>+</m:t>
                        </m:r>
                        <m:r>
                          <a:rPr lang="en-GB" sz="1500" i="1">
                            <a:solidFill>
                              <a:srgbClr val="000000"/>
                            </a:solidFill>
                            <a:latin typeface="Cambria Math" panose="02040503050406030204" pitchFamily="18" charset="0"/>
                          </a:rPr>
                          <m:t>𝑏</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𝑀</m:t>
                            </m:r>
                          </m:e>
                          <m:sub>
                            <m:r>
                              <a:rPr lang="en-GB" sz="1500" i="1">
                                <a:solidFill>
                                  <a:srgbClr val="000000"/>
                                </a:solidFill>
                                <a:latin typeface="Cambria Math" panose="02040503050406030204" pitchFamily="18" charset="0"/>
                              </a:rPr>
                              <m:t>𝑖</m:t>
                            </m:r>
                          </m:sub>
                        </m:sSub>
                        <m:r>
                          <a:rPr lang="en-GB" sz="1500" i="1">
                            <a:solidFill>
                              <a:srgbClr val="000000"/>
                            </a:solidFill>
                            <a:latin typeface="Cambria Math" panose="02040503050406030204" pitchFamily="18" charset="0"/>
                          </a:rPr>
                          <m:t>+</m:t>
                        </m:r>
                        <m:r>
                          <a:rPr lang="en-GB" sz="1500" i="1">
                            <a:solidFill>
                              <a:srgbClr val="000000"/>
                            </a:solidFill>
                            <a:latin typeface="Cambria Math" panose="02040503050406030204" pitchFamily="18" charset="0"/>
                          </a:rPr>
                          <m:t>𝑒𝑟𝑟𝑜</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𝑟</m:t>
                            </m:r>
                          </m:e>
                          <m:sub>
                            <m:r>
                              <a:rPr lang="en-GB" sz="1500" i="1">
                                <a:solidFill>
                                  <a:srgbClr val="000000"/>
                                </a:solidFill>
                                <a:latin typeface="Cambria Math" panose="02040503050406030204" pitchFamily="18" charset="0"/>
                              </a:rPr>
                              <m:t>𝑖𝑌</m:t>
                            </m:r>
                          </m:sub>
                        </m:sSub>
                      </m:oMath>
                    </m:oMathPara>
                  </a14:m>
                  <a:endParaRPr lang="en-GB" sz="1500" dirty="0"/>
                </a:p>
              </p:txBody>
            </p:sp>
          </mc:Choice>
          <mc:Fallback xmlns="">
            <p:sp>
              <p:nvSpPr>
                <p:cNvPr id="26" name="Object 25"/>
                <p:cNvSpPr txBox="1">
                  <a:spLocks noRot="1" noChangeAspect="1" noMove="1" noResize="1" noEditPoints="1" noAdjustHandles="1" noChangeArrowheads="1" noChangeShapeType="1" noTextEdit="1"/>
                </p:cNvSpPr>
                <p:nvPr/>
              </p:nvSpPr>
              <p:spPr bwMode="auto">
                <a:xfrm>
                  <a:off x="3101888" y="5083680"/>
                  <a:ext cx="3838575" cy="390525"/>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Object 26"/>
                <p:cNvSpPr txBox="1"/>
                <p:nvPr/>
              </p:nvSpPr>
              <p:spPr bwMode="auto">
                <a:xfrm>
                  <a:off x="3071726" y="4797930"/>
                  <a:ext cx="3101975" cy="360363"/>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a:rPr lang="en-GB" i="1">
                                <a:solidFill>
                                  <a:srgbClr val="000000"/>
                                </a:solidFill>
                                <a:latin typeface="Cambria Math" panose="02040503050406030204" pitchFamily="18" charset="0"/>
                              </a:rPr>
                              <m:t>𝑀</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𝑎</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𝑖𝑀</m:t>
                            </m:r>
                          </m:sub>
                        </m:sSub>
                      </m:oMath>
                    </m:oMathPara>
                  </a14:m>
                  <a:endParaRPr lang="en-GB" dirty="0"/>
                </a:p>
              </p:txBody>
            </p:sp>
          </mc:Choice>
          <mc:Fallback xmlns="">
            <p:sp>
              <p:nvSpPr>
                <p:cNvPr id="27" name="Object 26"/>
                <p:cNvSpPr txBox="1">
                  <a:spLocks noRot="1" noChangeAspect="1" noMove="1" noResize="1" noEditPoints="1" noAdjustHandles="1" noChangeArrowheads="1" noChangeShapeType="1" noTextEdit="1"/>
                </p:cNvSpPr>
                <p:nvPr/>
              </p:nvSpPr>
              <p:spPr bwMode="auto">
                <a:xfrm>
                  <a:off x="3071726" y="4797930"/>
                  <a:ext cx="3101975" cy="360363"/>
                </a:xfrm>
                <a:prstGeom prst="rect">
                  <a:avLst/>
                </a:prstGeom>
                <a:blipFill>
                  <a:blip r:embed="rId4"/>
                  <a:stretch>
                    <a:fillRect/>
                  </a:stretch>
                </a:blipFill>
                <a:ln>
                  <a:noFill/>
                </a:ln>
              </p:spPr>
              <p:txBody>
                <a:bodyPr/>
                <a:lstStyle/>
                <a:p>
                  <a:r>
                    <a:rPr lang="en-GB">
                      <a:noFill/>
                    </a:rPr>
                    <a:t> </a:t>
                  </a:r>
                </a:p>
              </p:txBody>
            </p:sp>
          </mc:Fallback>
        </mc:AlternateContent>
      </p:grpSp>
      <p:sp>
        <p:nvSpPr>
          <p:cNvPr id="29" name="TextBox 28"/>
          <p:cNvSpPr txBox="1"/>
          <p:nvPr/>
        </p:nvSpPr>
        <p:spPr>
          <a:xfrm>
            <a:off x="319736" y="5229200"/>
            <a:ext cx="8542248" cy="830997"/>
          </a:xfrm>
          <a:prstGeom prst="rect">
            <a:avLst/>
          </a:prstGeom>
          <a:noFill/>
        </p:spPr>
        <p:txBody>
          <a:bodyPr wrap="square" rtlCol="0">
            <a:spAutoFit/>
          </a:bodyPr>
          <a:lstStyle/>
          <a:p>
            <a:r>
              <a:rPr lang="en-GB" sz="1600" dirty="0"/>
              <a:t>Note: we are </a:t>
            </a:r>
            <a:r>
              <a:rPr lang="en-GB" sz="1600" b="1" dirty="0"/>
              <a:t>not</a:t>
            </a:r>
            <a:r>
              <a:rPr lang="en-GB" sz="1600" dirty="0"/>
              <a:t> getting a new estimate of the total effect, but rather </a:t>
            </a:r>
            <a:r>
              <a:rPr lang="en-GB" sz="1600" b="1" u="sng" dirty="0"/>
              <a:t>partitioning the total mechanistic effect on the outcome</a:t>
            </a:r>
            <a:r>
              <a:rPr lang="en-GB" sz="1600" u="sng" dirty="0"/>
              <a:t> </a:t>
            </a:r>
            <a:r>
              <a:rPr lang="en-GB" sz="1600" dirty="0"/>
              <a:t>into that which proceeds </a:t>
            </a:r>
            <a:r>
              <a:rPr lang="en-GB" sz="1600" b="1" dirty="0"/>
              <a:t>directly</a:t>
            </a:r>
            <a:r>
              <a:rPr lang="en-GB" sz="1600" dirty="0"/>
              <a:t> and that which is </a:t>
            </a:r>
            <a:r>
              <a:rPr lang="en-GB" sz="1600" b="1" dirty="0"/>
              <a:t>transmitted indirectly through an intermediate variable</a:t>
            </a:r>
            <a:r>
              <a:rPr lang="en-GB" sz="1600" dirty="0"/>
              <a:t>.</a:t>
            </a:r>
          </a:p>
        </p:txBody>
      </p:sp>
      <p:grpSp>
        <p:nvGrpSpPr>
          <p:cNvPr id="24" name="Group 23"/>
          <p:cNvGrpSpPr/>
          <p:nvPr/>
        </p:nvGrpSpPr>
        <p:grpSpPr>
          <a:xfrm>
            <a:off x="323528" y="1343086"/>
            <a:ext cx="4199633" cy="2455246"/>
            <a:chOff x="323528" y="1343086"/>
            <a:chExt cx="4199633" cy="2455246"/>
          </a:xfrm>
        </p:grpSpPr>
        <p:grpSp>
          <p:nvGrpSpPr>
            <p:cNvPr id="11" name="Group 10"/>
            <p:cNvGrpSpPr/>
            <p:nvPr/>
          </p:nvGrpSpPr>
          <p:grpSpPr>
            <a:xfrm>
              <a:off x="323528" y="1527752"/>
              <a:ext cx="4060920" cy="1840035"/>
              <a:chOff x="5155604" y="2424147"/>
              <a:chExt cx="4060920" cy="1840035"/>
            </a:xfrm>
          </p:grpSpPr>
          <p:sp>
            <p:nvSpPr>
              <p:cNvPr id="12" name="Rectangle 11"/>
              <p:cNvSpPr/>
              <p:nvPr/>
            </p:nvSpPr>
            <p:spPr bwMode="auto">
              <a:xfrm>
                <a:off x="6502064" y="2424147"/>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M</a:t>
                </a:r>
                <a:endParaRPr lang="en-GB" b="1" i="1" baseline="-25000" dirty="0">
                  <a:solidFill>
                    <a:srgbClr val="C00000"/>
                  </a:solidFill>
                </a:endParaRPr>
              </a:p>
            </p:txBody>
          </p:sp>
          <p:sp>
            <p:nvSpPr>
              <p:cNvPr id="13" name="Rectangle 12"/>
              <p:cNvSpPr/>
              <p:nvPr/>
            </p:nvSpPr>
            <p:spPr bwMode="auto">
              <a:xfrm>
                <a:off x="515560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R</a:t>
                </a:r>
                <a:endParaRPr lang="en-GB" i="1" baseline="-25000" dirty="0">
                  <a:solidFill>
                    <a:schemeClr val="accent2">
                      <a:lumMod val="75000"/>
                    </a:schemeClr>
                  </a:solidFill>
                </a:endParaRPr>
              </a:p>
            </p:txBody>
          </p:sp>
          <p:sp>
            <p:nvSpPr>
              <p:cNvPr id="14" name="Rectangle 13"/>
              <p:cNvSpPr/>
              <p:nvPr/>
            </p:nvSpPr>
            <p:spPr bwMode="auto">
              <a:xfrm>
                <a:off x="784852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Y</a:t>
                </a:r>
                <a:endParaRPr lang="en-GB" i="1" baseline="-25000" dirty="0">
                  <a:solidFill>
                    <a:srgbClr val="C00000"/>
                  </a:solidFill>
                </a:endParaRPr>
              </a:p>
            </p:txBody>
          </p:sp>
          <p:cxnSp>
            <p:nvCxnSpPr>
              <p:cNvPr id="15" name="Straight Arrow Connector 14"/>
              <p:cNvCxnSpPr>
                <a:stCxn id="13" idx="0"/>
                <a:endCxn id="12" idx="1"/>
              </p:cNvCxnSpPr>
              <p:nvPr/>
            </p:nvCxnSpPr>
            <p:spPr bwMode="auto">
              <a:xfrm flipV="1">
                <a:off x="583960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a:endCxn id="14" idx="1"/>
              </p:cNvCxnSpPr>
              <p:nvPr/>
            </p:nvCxnSpPr>
            <p:spPr bwMode="auto">
              <a:xfrm>
                <a:off x="6523604" y="3832225"/>
                <a:ext cx="1324920"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a:endCxn id="14" idx="0"/>
              </p:cNvCxnSpPr>
              <p:nvPr/>
            </p:nvCxnSpPr>
            <p:spPr bwMode="auto">
              <a:xfrm>
                <a:off x="787006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2"/>
              <p:cNvSpPr txBox="1">
                <a:spLocks noChangeArrowheads="1"/>
              </p:cNvSpPr>
              <p:nvPr/>
            </p:nvSpPr>
            <p:spPr bwMode="auto">
              <a:xfrm>
                <a:off x="5870408" y="2770222"/>
                <a:ext cx="325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rgbClr val="7030A0"/>
                    </a:solidFill>
                  </a:rPr>
                  <a:t>a</a:t>
                </a:r>
              </a:p>
            </p:txBody>
          </p:sp>
          <p:sp>
            <p:nvSpPr>
              <p:cNvPr id="19" name="TextBox 13"/>
              <p:cNvSpPr txBox="1">
                <a:spLocks noChangeArrowheads="1"/>
              </p:cNvSpPr>
              <p:nvPr/>
            </p:nvSpPr>
            <p:spPr bwMode="auto">
              <a:xfrm>
                <a:off x="6990801" y="3864132"/>
                <a:ext cx="39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rgbClr val="00B050"/>
                    </a:solidFill>
                  </a:rPr>
                  <a:t>c'</a:t>
                </a:r>
              </a:p>
            </p:txBody>
          </p:sp>
          <p:sp>
            <p:nvSpPr>
              <p:cNvPr id="20" name="TextBox 14"/>
              <p:cNvSpPr txBox="1">
                <a:spLocks noChangeArrowheads="1"/>
              </p:cNvSpPr>
              <p:nvPr/>
            </p:nvSpPr>
            <p:spPr bwMode="auto">
              <a:xfrm>
                <a:off x="8201294" y="2801763"/>
                <a:ext cx="325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chemeClr val="accent6">
                        <a:lumMod val="75000"/>
                      </a:schemeClr>
                    </a:solidFill>
                  </a:rPr>
                  <a:t>b</a:t>
                </a:r>
              </a:p>
            </p:txBody>
          </p:sp>
        </p:grpSp>
        <p:cxnSp>
          <p:nvCxnSpPr>
            <p:cNvPr id="30" name="Straight Arrow Connector 29"/>
            <p:cNvCxnSpPr>
              <a:endCxn id="14" idx="2"/>
            </p:cNvCxnSpPr>
            <p:nvPr/>
          </p:nvCxnSpPr>
          <p:spPr>
            <a:xfrm flipH="1" flipV="1">
              <a:off x="3700448" y="3281905"/>
              <a:ext cx="363297" cy="3317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063745" y="3429000"/>
              <a:ext cx="459416" cy="369332"/>
            </a:xfrm>
            <a:prstGeom prst="rect">
              <a:avLst/>
            </a:prstGeom>
            <a:noFill/>
          </p:spPr>
          <p:txBody>
            <a:bodyPr wrap="square" rtlCol="0">
              <a:spAutoFit/>
            </a:bodyPr>
            <a:lstStyle/>
            <a:p>
              <a:r>
                <a:rPr lang="el-GR" i="1" dirty="0">
                  <a:latin typeface="Calibri"/>
                </a:rPr>
                <a:t>ε</a:t>
              </a:r>
              <a:r>
                <a:rPr lang="en-GB" i="1" baseline="-25000" dirty="0">
                  <a:latin typeface="Calibri"/>
                </a:rPr>
                <a:t>Y</a:t>
              </a:r>
              <a:endParaRPr lang="en-GB" i="1" dirty="0"/>
            </a:p>
          </p:txBody>
        </p:sp>
        <p:cxnSp>
          <p:nvCxnSpPr>
            <p:cNvPr id="32" name="Straight Arrow Connector 31"/>
            <p:cNvCxnSpPr/>
            <p:nvPr/>
          </p:nvCxnSpPr>
          <p:spPr>
            <a:xfrm flipH="1">
              <a:off x="3037988" y="1527752"/>
              <a:ext cx="442720"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80708" y="1343086"/>
              <a:ext cx="459416" cy="369332"/>
            </a:xfrm>
            <a:prstGeom prst="rect">
              <a:avLst/>
            </a:prstGeom>
            <a:noFill/>
          </p:spPr>
          <p:txBody>
            <a:bodyPr wrap="square" rtlCol="0">
              <a:spAutoFit/>
            </a:bodyPr>
            <a:lstStyle/>
            <a:p>
              <a:r>
                <a:rPr lang="el-GR" i="1" dirty="0">
                  <a:latin typeface="Calibri"/>
                </a:rPr>
                <a:t>ε</a:t>
              </a:r>
              <a:r>
                <a:rPr lang="en-GB" i="1" baseline="-25000" dirty="0">
                  <a:latin typeface="Calibri"/>
                </a:rPr>
                <a:t>M</a:t>
              </a:r>
              <a:endParaRPr lang="en-GB" i="1" dirty="0"/>
            </a:p>
          </p:txBody>
        </p:sp>
      </p:grpSp>
    </p:spTree>
    <p:extLst>
      <p:ext uri="{BB962C8B-B14F-4D97-AF65-F5344CB8AC3E}">
        <p14:creationId xmlns:p14="http://schemas.microsoft.com/office/powerpoint/2010/main" val="293812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922114"/>
          </a:xfrm>
        </p:spPr>
        <p:txBody>
          <a:bodyPr/>
          <a:lstStyle/>
          <a:p>
            <a:r>
              <a:rPr lang="en-GB" dirty="0"/>
              <a:t>Difference in coefficients method</a:t>
            </a:r>
          </a:p>
        </p:txBody>
      </p:sp>
      <p:sp>
        <p:nvSpPr>
          <p:cNvPr id="3" name="Content Placeholder 2"/>
          <p:cNvSpPr>
            <a:spLocks noGrp="1"/>
          </p:cNvSpPr>
          <p:nvPr>
            <p:ph idx="1"/>
          </p:nvPr>
        </p:nvSpPr>
        <p:spPr>
          <a:xfrm>
            <a:off x="457200" y="1412776"/>
            <a:ext cx="8229600" cy="5328592"/>
          </a:xfrm>
        </p:spPr>
        <p:txBody>
          <a:bodyPr>
            <a:normAutofit/>
          </a:bodyPr>
          <a:lstStyle/>
          <a:p>
            <a:pPr marL="0" indent="0">
              <a:spcBef>
                <a:spcPct val="50000"/>
              </a:spcBef>
              <a:buNone/>
              <a:defRPr/>
            </a:pPr>
            <a:r>
              <a:rPr lang="en-GB" dirty="0"/>
              <a:t>Total effect =</a:t>
            </a:r>
            <a:r>
              <a:rPr lang="en-GB" dirty="0">
                <a:solidFill>
                  <a:srgbClr val="C00000"/>
                </a:solidFill>
              </a:rPr>
              <a:t> </a:t>
            </a:r>
            <a:r>
              <a:rPr lang="en-GB" i="1" dirty="0"/>
              <a:t>c</a:t>
            </a:r>
            <a:r>
              <a:rPr lang="en-GB" dirty="0">
                <a:solidFill>
                  <a:srgbClr val="C00000"/>
                </a:solidFill>
              </a:rPr>
              <a:t> </a:t>
            </a:r>
            <a:r>
              <a:rPr lang="en-GB" dirty="0"/>
              <a:t>=</a:t>
            </a:r>
            <a:r>
              <a:rPr lang="en-GB" dirty="0">
                <a:solidFill>
                  <a:srgbClr val="C00000"/>
                </a:solidFill>
              </a:rPr>
              <a:t> </a:t>
            </a:r>
            <a:r>
              <a:rPr lang="en-GB" i="1" dirty="0">
                <a:solidFill>
                  <a:srgbClr val="7030A0"/>
                </a:solidFill>
              </a:rPr>
              <a:t>a</a:t>
            </a:r>
            <a:r>
              <a:rPr lang="en-GB" i="1" dirty="0">
                <a:solidFill>
                  <a:schemeClr val="accent6">
                    <a:lumMod val="75000"/>
                  </a:schemeClr>
                </a:solidFill>
              </a:rPr>
              <a:t>b</a:t>
            </a:r>
            <a:r>
              <a:rPr lang="en-GB" dirty="0">
                <a:solidFill>
                  <a:srgbClr val="C00000"/>
                </a:solidFill>
              </a:rPr>
              <a:t> </a:t>
            </a:r>
            <a:r>
              <a:rPr lang="en-GB" dirty="0"/>
              <a:t>+</a:t>
            </a:r>
            <a:r>
              <a:rPr lang="en-GB" dirty="0">
                <a:solidFill>
                  <a:srgbClr val="C00000"/>
                </a:solidFill>
              </a:rPr>
              <a:t> </a:t>
            </a:r>
            <a:r>
              <a:rPr lang="en-GB" i="1" dirty="0">
                <a:solidFill>
                  <a:srgbClr val="00B050"/>
                </a:solidFill>
              </a:rPr>
              <a:t>c’</a:t>
            </a:r>
          </a:p>
          <a:p>
            <a:pPr marL="0" indent="0">
              <a:spcBef>
                <a:spcPct val="50000"/>
              </a:spcBef>
              <a:buNone/>
              <a:defRPr/>
            </a:pPr>
            <a:r>
              <a:rPr lang="en-GB" dirty="0"/>
              <a:t>So can also calculate the indirect/mediated effect as:</a:t>
            </a:r>
          </a:p>
          <a:p>
            <a:pPr marL="0" indent="0">
              <a:spcBef>
                <a:spcPct val="50000"/>
              </a:spcBef>
              <a:buNone/>
              <a:defRPr/>
            </a:pPr>
            <a:r>
              <a:rPr lang="en-GB" b="1" dirty="0"/>
              <a:t>Indirect (mediated) effect = </a:t>
            </a:r>
            <a:r>
              <a:rPr lang="en-GB" b="1" i="1" dirty="0">
                <a:solidFill>
                  <a:srgbClr val="7030A0"/>
                </a:solidFill>
              </a:rPr>
              <a:t>a</a:t>
            </a:r>
            <a:r>
              <a:rPr lang="en-GB" b="1" i="1" dirty="0">
                <a:solidFill>
                  <a:schemeClr val="accent6">
                    <a:lumMod val="75000"/>
                  </a:schemeClr>
                </a:solidFill>
              </a:rPr>
              <a:t>b</a:t>
            </a:r>
            <a:r>
              <a:rPr lang="en-GB" b="1" dirty="0">
                <a:solidFill>
                  <a:srgbClr val="6600FF"/>
                </a:solidFill>
              </a:rPr>
              <a:t> </a:t>
            </a:r>
            <a:r>
              <a:rPr lang="en-GB" b="1" dirty="0"/>
              <a:t>=</a:t>
            </a:r>
            <a:r>
              <a:rPr lang="en-GB" b="1" dirty="0">
                <a:solidFill>
                  <a:srgbClr val="6600FF"/>
                </a:solidFill>
              </a:rPr>
              <a:t> </a:t>
            </a:r>
            <a:r>
              <a:rPr lang="en-GB" b="1" i="1" dirty="0"/>
              <a:t>c</a:t>
            </a:r>
            <a:r>
              <a:rPr lang="en-GB" b="1" dirty="0">
                <a:solidFill>
                  <a:srgbClr val="6600FF"/>
                </a:solidFill>
              </a:rPr>
              <a:t> </a:t>
            </a:r>
            <a:r>
              <a:rPr lang="en-GB" b="1" dirty="0"/>
              <a:t>–</a:t>
            </a:r>
            <a:r>
              <a:rPr lang="en-GB" b="1" dirty="0">
                <a:solidFill>
                  <a:srgbClr val="00B050"/>
                </a:solidFill>
              </a:rPr>
              <a:t> </a:t>
            </a:r>
            <a:r>
              <a:rPr lang="en-GB" b="1" i="1" dirty="0">
                <a:solidFill>
                  <a:srgbClr val="00B050"/>
                </a:solidFill>
              </a:rPr>
              <a:t>c’</a:t>
            </a:r>
          </a:p>
          <a:p>
            <a:pPr marL="0" indent="0">
              <a:spcBef>
                <a:spcPct val="50000"/>
              </a:spcBef>
              <a:buNone/>
              <a:defRPr/>
            </a:pPr>
            <a:r>
              <a:rPr lang="en-GB" dirty="0"/>
              <a:t>Which only requires fitting:</a:t>
            </a:r>
          </a:p>
          <a:p>
            <a:pPr marL="0" indent="0">
              <a:spcBef>
                <a:spcPct val="50000"/>
              </a:spcBef>
              <a:buNone/>
              <a:defRPr/>
            </a:pPr>
            <a:r>
              <a:rPr lang="en-GB" b="1" i="1" dirty="0">
                <a:solidFill>
                  <a:srgbClr val="00B050"/>
                </a:solidFill>
              </a:rPr>
              <a:t> </a:t>
            </a:r>
          </a:p>
          <a:p>
            <a:pPr>
              <a:spcBef>
                <a:spcPct val="50000"/>
              </a:spcBef>
              <a:defRPr/>
            </a:pPr>
            <a:endParaRPr lang="en-GB" dirty="0"/>
          </a:p>
          <a:p>
            <a:pPr>
              <a:spcBef>
                <a:spcPct val="50000"/>
              </a:spcBef>
              <a:defRPr/>
            </a:pPr>
            <a:r>
              <a:rPr lang="en-GB" dirty="0"/>
              <a:t>Often used in epidemiology</a:t>
            </a:r>
          </a:p>
          <a:p>
            <a:pPr>
              <a:spcBef>
                <a:spcPct val="50000"/>
              </a:spcBef>
              <a:defRPr/>
            </a:pPr>
            <a:r>
              <a:rPr lang="en-GB" dirty="0"/>
              <a:t>Will proceed with </a:t>
            </a:r>
            <a:r>
              <a:rPr lang="en-GB" i="1" dirty="0">
                <a:solidFill>
                  <a:srgbClr val="7030A0"/>
                </a:solidFill>
              </a:rPr>
              <a:t>a</a:t>
            </a:r>
            <a:r>
              <a:rPr lang="en-GB" i="1" dirty="0">
                <a:solidFill>
                  <a:schemeClr val="accent6">
                    <a:lumMod val="75000"/>
                  </a:schemeClr>
                </a:solidFill>
              </a:rPr>
              <a:t>b</a:t>
            </a:r>
            <a:r>
              <a:rPr lang="en-GB" dirty="0"/>
              <a:t>, but similar methods apply (such as for obtaining CI)</a:t>
            </a:r>
          </a:p>
          <a:p>
            <a:pPr marL="0" indent="0">
              <a:spcBef>
                <a:spcPct val="50000"/>
              </a:spcBef>
              <a:buNone/>
              <a:defRPr/>
            </a:pPr>
            <a:endParaRPr lang="en-GB" i="1" dirty="0">
              <a:solidFill>
                <a:srgbClr val="00B050"/>
              </a:solidFill>
            </a:endParaRPr>
          </a:p>
          <a:p>
            <a:pPr marL="0" indent="0">
              <a:spcBef>
                <a:spcPct val="50000"/>
              </a:spcBef>
              <a:buNone/>
              <a:defRPr/>
            </a:pPr>
            <a:endParaRPr lang="en-GB" i="1" dirty="0">
              <a:solidFill>
                <a:srgbClr val="00B050"/>
              </a:solidFill>
            </a:endParaRPr>
          </a:p>
          <a:p>
            <a:pPr marL="0" indent="0">
              <a:spcBef>
                <a:spcPct val="50000"/>
              </a:spcBef>
              <a:buNone/>
              <a:defRPr/>
            </a:pPr>
            <a:endParaRPr lang="en-GB" i="1" dirty="0">
              <a:solidFill>
                <a:srgbClr val="00B050"/>
              </a:solidFill>
            </a:endParaRPr>
          </a:p>
        </p:txBody>
      </p:sp>
      <p:sp>
        <p:nvSpPr>
          <p:cNvPr id="5" name="Slide Number Placeholder 4"/>
          <p:cNvSpPr>
            <a:spLocks noGrp="1"/>
          </p:cNvSpPr>
          <p:nvPr>
            <p:ph type="sldNum" sz="quarter" idx="12"/>
          </p:nvPr>
        </p:nvSpPr>
        <p:spPr/>
        <p:txBody>
          <a:bodyPr/>
          <a:lstStyle/>
          <a:p>
            <a:fld id="{6DD8A7ED-69E9-436F-AE24-6E5839D2CEF3}" type="slidenum">
              <a:rPr lang="en-GB" smtClean="0"/>
              <a:pPr/>
              <a:t>34</a:t>
            </a:fld>
            <a:endParaRPr lang="en-GB" dirty="0"/>
          </a:p>
        </p:txBody>
      </p:sp>
      <p:grpSp>
        <p:nvGrpSpPr>
          <p:cNvPr id="9" name="Group 8"/>
          <p:cNvGrpSpPr/>
          <p:nvPr/>
        </p:nvGrpSpPr>
        <p:grpSpPr>
          <a:xfrm>
            <a:off x="2268538" y="3644900"/>
            <a:ext cx="4567237" cy="863600"/>
            <a:chOff x="734219" y="3819401"/>
            <a:chExt cx="4567237" cy="863600"/>
          </a:xfrm>
        </p:grpSpPr>
        <mc:AlternateContent xmlns:mc="http://schemas.openxmlformats.org/markup-compatibility/2006" xmlns:a14="http://schemas.microsoft.com/office/drawing/2010/main">
          <mc:Choice Requires="a14">
            <p:sp>
              <p:nvSpPr>
                <p:cNvPr id="6" name="Object 5"/>
                <p:cNvSpPr txBox="1"/>
                <p:nvPr/>
              </p:nvSpPr>
              <p:spPr bwMode="auto">
                <a:xfrm>
                  <a:off x="734219" y="3819401"/>
                  <a:ext cx="4011612" cy="504825"/>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𝑌</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a:rPr lang="en-GB" i="1">
                                <a:solidFill>
                                  <a:srgbClr val="000000"/>
                                </a:solidFill>
                                <a:latin typeface="Cambria Math" panose="02040503050406030204" pitchFamily="18" charset="0"/>
                              </a:rPr>
                              <m:t>𝐶</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𝑐</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𝑖𝐶</m:t>
                            </m:r>
                          </m:sub>
                        </m:sSub>
                      </m:oMath>
                    </m:oMathPara>
                  </a14:m>
                  <a:endParaRPr lang="en-GB" dirty="0"/>
                </a:p>
              </p:txBody>
            </p:sp>
          </mc:Choice>
          <mc:Fallback xmlns="">
            <p:sp>
              <p:nvSpPr>
                <p:cNvPr id="6" name="Object 5"/>
                <p:cNvSpPr txBox="1">
                  <a:spLocks noRot="1" noChangeAspect="1" noMove="1" noResize="1" noEditPoints="1" noAdjustHandles="1" noChangeArrowheads="1" noChangeShapeType="1" noTextEdit="1"/>
                </p:cNvSpPr>
                <p:nvPr/>
              </p:nvSpPr>
              <p:spPr bwMode="auto">
                <a:xfrm>
                  <a:off x="734219" y="3819401"/>
                  <a:ext cx="4011612" cy="504825"/>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bwMode="auto">
                <a:xfrm>
                  <a:off x="754856" y="4221039"/>
                  <a:ext cx="4546600" cy="461962"/>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𝑌</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a:rPr lang="en-GB" i="1">
                                <a:solidFill>
                                  <a:srgbClr val="000000"/>
                                </a:solidFill>
                                <a:latin typeface="Cambria Math" panose="02040503050406030204" pitchFamily="18" charset="0"/>
                              </a:rPr>
                              <m:t>𝑌</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𝑐</m:t>
                        </m:r>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𝑏</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𝑖𝑌</m:t>
                            </m:r>
                          </m:sub>
                        </m:sSub>
                      </m:oMath>
                    </m:oMathPara>
                  </a14:m>
                  <a:endParaRPr lang="en-GB" dirty="0"/>
                </a:p>
              </p:txBody>
            </p:sp>
          </mc:Choice>
          <mc:Fallback xmlns="">
            <p:sp>
              <p:nvSpPr>
                <p:cNvPr id="7" name="Object 6"/>
                <p:cNvSpPr txBox="1">
                  <a:spLocks noRot="1" noChangeAspect="1" noMove="1" noResize="1" noEditPoints="1" noAdjustHandles="1" noChangeArrowheads="1" noChangeShapeType="1" noTextEdit="1"/>
                </p:cNvSpPr>
                <p:nvPr/>
              </p:nvSpPr>
              <p:spPr bwMode="auto">
                <a:xfrm>
                  <a:off x="754856" y="4221039"/>
                  <a:ext cx="4546600" cy="461962"/>
                </a:xfrm>
                <a:prstGeom prst="rect">
                  <a:avLst/>
                </a:prstGeom>
                <a:blipFill>
                  <a:blip r:embed="rId4"/>
                  <a:stretch>
                    <a:fillRect/>
                  </a:stretch>
                </a:blipFill>
                <a:ln>
                  <a:noFill/>
                </a:ln>
              </p:spPr>
              <p:txBody>
                <a:bodyPr/>
                <a:lstStyle/>
                <a:p>
                  <a:r>
                    <a:rPr lang="en-GB">
                      <a:noFill/>
                    </a:rPr>
                    <a:t> </a:t>
                  </a:r>
                </a:p>
              </p:txBody>
            </p:sp>
          </mc:Fallback>
        </mc:AlternateContent>
      </p:grpSp>
    </p:spTree>
    <p:extLst>
      <p:ext uri="{BB962C8B-B14F-4D97-AF65-F5344CB8AC3E}">
        <p14:creationId xmlns:p14="http://schemas.microsoft.com/office/powerpoint/2010/main" val="7205526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Complete and partial mediation</a:t>
            </a:r>
          </a:p>
        </p:txBody>
      </p:sp>
      <p:sp>
        <p:nvSpPr>
          <p:cNvPr id="3" name="Content Placeholder 2"/>
          <p:cNvSpPr>
            <a:spLocks noGrp="1"/>
          </p:cNvSpPr>
          <p:nvPr>
            <p:ph idx="1"/>
          </p:nvPr>
        </p:nvSpPr>
        <p:spPr>
          <a:xfrm>
            <a:off x="539552" y="1268760"/>
            <a:ext cx="8352928" cy="5256584"/>
          </a:xfrm>
        </p:spPr>
        <p:txBody>
          <a:bodyPr>
            <a:normAutofit lnSpcReduction="10000"/>
          </a:bodyPr>
          <a:lstStyle/>
          <a:p>
            <a:pPr marL="0" indent="0">
              <a:buNone/>
            </a:pPr>
            <a:endParaRPr lang="en-GB" sz="900" dirty="0"/>
          </a:p>
          <a:p>
            <a:r>
              <a:rPr lang="en-GB" sz="2000" dirty="0"/>
              <a:t>A mediator can account for either </a:t>
            </a:r>
            <a:r>
              <a:rPr lang="en-GB" sz="2000" b="1" dirty="0"/>
              <a:t>all </a:t>
            </a:r>
            <a:r>
              <a:rPr lang="en-GB" sz="2000" dirty="0"/>
              <a:t>or a </a:t>
            </a:r>
            <a:r>
              <a:rPr lang="en-GB" sz="2000" b="1" dirty="0"/>
              <a:t>part</a:t>
            </a:r>
            <a:r>
              <a:rPr lang="en-GB" sz="2000" dirty="0">
                <a:solidFill>
                  <a:srgbClr val="0000FF"/>
                </a:solidFill>
              </a:rPr>
              <a:t> </a:t>
            </a:r>
            <a:r>
              <a:rPr lang="en-GB" sz="2000" dirty="0"/>
              <a:t>of the total effect (</a:t>
            </a:r>
            <a:r>
              <a:rPr lang="en-GB" sz="2000" i="1" dirty="0"/>
              <a:t>c</a:t>
            </a:r>
            <a:r>
              <a:rPr lang="en-GB" sz="2000" dirty="0"/>
              <a:t>) of the causal variable on the outcome.</a:t>
            </a:r>
          </a:p>
          <a:p>
            <a:endParaRPr lang="en-GB" sz="800" dirty="0"/>
          </a:p>
          <a:p>
            <a:r>
              <a:rPr lang="en-GB" sz="2000" dirty="0">
                <a:solidFill>
                  <a:srgbClr val="FF0000"/>
                </a:solidFill>
              </a:rPr>
              <a:t>Complete mediation </a:t>
            </a:r>
            <a:r>
              <a:rPr lang="en-GB" sz="2000" dirty="0"/>
              <a:t>would occur if the mediator accounts for all of the total effect (path </a:t>
            </a:r>
            <a:r>
              <a:rPr lang="en-GB" sz="2000" i="1" dirty="0"/>
              <a:t>c</a:t>
            </a:r>
            <a:r>
              <a:rPr lang="en-GB" sz="2000" dirty="0"/>
              <a:t>).</a:t>
            </a:r>
          </a:p>
          <a:p>
            <a:pPr lvl="1"/>
            <a:r>
              <a:rPr lang="en-GB" sz="1600" dirty="0"/>
              <a:t>this will be the case if the direct effect (path </a:t>
            </a:r>
            <a:r>
              <a:rPr lang="en-GB" sz="1600" i="1" dirty="0">
                <a:solidFill>
                  <a:srgbClr val="00B050"/>
                </a:solidFill>
              </a:rPr>
              <a:t>c’</a:t>
            </a:r>
            <a:r>
              <a:rPr lang="en-GB" sz="1600" dirty="0"/>
              <a:t>) drops to zero (statistically insignificant) after controlling for the mediator variable </a:t>
            </a:r>
          </a:p>
          <a:p>
            <a:pPr lvl="1"/>
            <a:endParaRPr lang="en-GB" sz="800" dirty="0"/>
          </a:p>
          <a:p>
            <a:r>
              <a:rPr lang="en-GB" sz="2000" dirty="0">
                <a:solidFill>
                  <a:srgbClr val="FF0000"/>
                </a:solidFill>
              </a:rPr>
              <a:t>Partial mediation </a:t>
            </a:r>
            <a:r>
              <a:rPr lang="en-GB" sz="2000" dirty="0"/>
              <a:t>would occur if the mediating variable accounts for some, but not all, of the total effect (path </a:t>
            </a:r>
            <a:r>
              <a:rPr lang="en-GB" sz="2000" i="1" dirty="0"/>
              <a:t>c</a:t>
            </a:r>
            <a:r>
              <a:rPr lang="en-GB" sz="2000" dirty="0"/>
              <a:t>).</a:t>
            </a:r>
          </a:p>
          <a:p>
            <a:endParaRPr lang="en-GB" sz="800" dirty="0"/>
          </a:p>
          <a:p>
            <a:pPr lvl="1"/>
            <a:r>
              <a:rPr lang="en-GB" sz="1600" dirty="0"/>
              <a:t>in this case the direct effect (path </a:t>
            </a:r>
            <a:r>
              <a:rPr lang="en-GB" sz="1600" i="1" dirty="0">
                <a:solidFill>
                  <a:srgbClr val="00B050"/>
                </a:solidFill>
              </a:rPr>
              <a:t>c’</a:t>
            </a:r>
            <a:r>
              <a:rPr lang="en-GB" sz="1600" dirty="0"/>
              <a:t>) will be </a:t>
            </a:r>
            <a:r>
              <a:rPr lang="en-GB" sz="1600" b="1" dirty="0"/>
              <a:t>weaker</a:t>
            </a:r>
            <a:r>
              <a:rPr lang="en-GB" sz="1600" dirty="0"/>
              <a:t> than the total effect (|</a:t>
            </a:r>
            <a:r>
              <a:rPr lang="en-GB" sz="1600" i="1" dirty="0">
                <a:solidFill>
                  <a:srgbClr val="00B050"/>
                </a:solidFill>
              </a:rPr>
              <a:t>c’</a:t>
            </a:r>
            <a:r>
              <a:rPr lang="en-GB" sz="1600" dirty="0"/>
              <a:t>|&lt;|</a:t>
            </a:r>
            <a:r>
              <a:rPr lang="en-GB" sz="1600" i="1" dirty="0"/>
              <a:t>c</a:t>
            </a:r>
            <a:r>
              <a:rPr lang="en-GB" sz="1600" dirty="0"/>
              <a:t>|),  but  not fully eliminated after controlling for the mediator variable</a:t>
            </a:r>
          </a:p>
          <a:p>
            <a:pPr lvl="1"/>
            <a:endParaRPr lang="en-GB" sz="1600" dirty="0"/>
          </a:p>
          <a:p>
            <a:r>
              <a:rPr lang="en-GB" sz="2000" b="1" dirty="0"/>
              <a:t>Note:  </a:t>
            </a:r>
            <a:r>
              <a:rPr lang="en-GB" sz="2000" dirty="0"/>
              <a:t>mediation is generally sensible when </a:t>
            </a:r>
            <a:r>
              <a:rPr lang="en-GB" sz="2000" i="1" dirty="0">
                <a:solidFill>
                  <a:srgbClr val="7030A0"/>
                </a:solidFill>
              </a:rPr>
              <a:t>a</a:t>
            </a:r>
            <a:r>
              <a:rPr lang="en-GB" sz="2000" i="1" dirty="0">
                <a:solidFill>
                  <a:schemeClr val="accent6">
                    <a:lumMod val="75000"/>
                  </a:schemeClr>
                </a:solidFill>
              </a:rPr>
              <a:t>b</a:t>
            </a:r>
            <a:r>
              <a:rPr lang="en-GB" sz="2000" dirty="0"/>
              <a:t> and </a:t>
            </a:r>
            <a:r>
              <a:rPr lang="en-GB" sz="2000" i="1" dirty="0">
                <a:solidFill>
                  <a:srgbClr val="00B050"/>
                </a:solidFill>
              </a:rPr>
              <a:t>c</a:t>
            </a:r>
            <a:r>
              <a:rPr lang="en-GB" sz="2000" i="1" dirty="0">
                <a:solidFill>
                  <a:srgbClr val="00B050"/>
                </a:solidFill>
                <a:sym typeface="Symbol"/>
              </a:rPr>
              <a:t></a:t>
            </a:r>
            <a:r>
              <a:rPr lang="en-GB" sz="2000" dirty="0">
                <a:sym typeface="Symbol"/>
              </a:rPr>
              <a:t> have the same sign.</a:t>
            </a:r>
          </a:p>
          <a:p>
            <a:pPr lvl="1"/>
            <a:r>
              <a:rPr lang="en-GB" sz="1800" dirty="0">
                <a:sym typeface="Symbol"/>
              </a:rPr>
              <a:t>Sometimes the </a:t>
            </a:r>
            <a:r>
              <a:rPr lang="en-GB" sz="1800" i="1" dirty="0">
                <a:solidFill>
                  <a:srgbClr val="00B050"/>
                </a:solidFill>
              </a:rPr>
              <a:t>c’</a:t>
            </a:r>
            <a:r>
              <a:rPr lang="en-GB" sz="1800" dirty="0">
                <a:sym typeface="Symbol"/>
              </a:rPr>
              <a:t> paths and </a:t>
            </a:r>
            <a:r>
              <a:rPr lang="en-GB" sz="1800" i="1" dirty="0">
                <a:solidFill>
                  <a:srgbClr val="7030A0"/>
                </a:solidFill>
              </a:rPr>
              <a:t>a</a:t>
            </a:r>
            <a:r>
              <a:rPr lang="en-GB" sz="1800" i="1" dirty="0">
                <a:solidFill>
                  <a:schemeClr val="accent6">
                    <a:lumMod val="75000"/>
                  </a:schemeClr>
                </a:solidFill>
              </a:rPr>
              <a:t>b</a:t>
            </a:r>
            <a:r>
              <a:rPr lang="en-GB" sz="1800" dirty="0">
                <a:sym typeface="Symbol"/>
              </a:rPr>
              <a:t> act in different directions (mathematically have different signs)</a:t>
            </a:r>
          </a:p>
          <a:p>
            <a:pPr lvl="1"/>
            <a:r>
              <a:rPr lang="en-GB" sz="1800" dirty="0"/>
              <a:t>So</a:t>
            </a:r>
            <a:r>
              <a:rPr lang="en-GB" sz="1800" i="1" dirty="0">
                <a:solidFill>
                  <a:srgbClr val="00B050"/>
                </a:solidFill>
              </a:rPr>
              <a:t> c’</a:t>
            </a:r>
            <a:r>
              <a:rPr lang="en-GB" sz="1800" dirty="0">
                <a:sym typeface="Symbol"/>
              </a:rPr>
              <a:t> and </a:t>
            </a:r>
            <a:r>
              <a:rPr lang="en-GB" sz="1800" i="1" dirty="0">
                <a:solidFill>
                  <a:srgbClr val="7030A0"/>
                </a:solidFill>
              </a:rPr>
              <a:t>a</a:t>
            </a:r>
            <a:r>
              <a:rPr lang="en-GB" sz="1800" i="1" dirty="0">
                <a:solidFill>
                  <a:schemeClr val="accent6">
                    <a:lumMod val="75000"/>
                  </a:schemeClr>
                </a:solidFill>
              </a:rPr>
              <a:t>b</a:t>
            </a:r>
            <a:r>
              <a:rPr lang="en-GB" sz="1800" dirty="0">
                <a:sym typeface="Symbol"/>
              </a:rPr>
              <a:t> might be statistically significant but </a:t>
            </a:r>
            <a:r>
              <a:rPr lang="en-GB" sz="1800" i="1" dirty="0">
                <a:sym typeface="Symbol"/>
              </a:rPr>
              <a:t>c</a:t>
            </a:r>
            <a:r>
              <a:rPr lang="en-GB" sz="1800" dirty="0">
                <a:sym typeface="Symbol"/>
              </a:rPr>
              <a:t> is not</a:t>
            </a:r>
          </a:p>
          <a:p>
            <a:pPr lvl="1"/>
            <a:r>
              <a:rPr lang="en-GB" sz="1800" dirty="0">
                <a:sym typeface="Symbol"/>
              </a:rPr>
              <a:t>Called inconsistent mediation or suppression, see MacKinnon 2008 for more information</a:t>
            </a:r>
            <a:endParaRPr lang="en-GB" sz="1800" dirty="0"/>
          </a:p>
          <a:p>
            <a:pPr marL="457200" lvl="1" indent="0">
              <a:buNone/>
            </a:pPr>
            <a:endParaRPr lang="en-GB" dirty="0"/>
          </a:p>
          <a:p>
            <a:pPr lvl="1"/>
            <a:endParaRPr lang="en-GB" dirty="0"/>
          </a:p>
        </p:txBody>
      </p:sp>
      <p:sp>
        <p:nvSpPr>
          <p:cNvPr id="5" name="Slide Number Placeholder 4"/>
          <p:cNvSpPr>
            <a:spLocks noGrp="1"/>
          </p:cNvSpPr>
          <p:nvPr>
            <p:ph type="sldNum" sz="quarter" idx="12"/>
          </p:nvPr>
        </p:nvSpPr>
        <p:spPr/>
        <p:txBody>
          <a:bodyPr/>
          <a:lstStyle/>
          <a:p>
            <a:fld id="{6DD8A7ED-69E9-436F-AE24-6E5839D2CEF3}" type="slidenum">
              <a:rPr lang="en-GB" smtClean="0"/>
              <a:pPr/>
              <a:t>35</a:t>
            </a:fld>
            <a:endParaRPr lang="en-GB" dirty="0"/>
          </a:p>
        </p:txBody>
      </p:sp>
    </p:spTree>
    <p:extLst>
      <p:ext uri="{BB962C8B-B14F-4D97-AF65-F5344CB8AC3E}">
        <p14:creationId xmlns:p14="http://schemas.microsoft.com/office/powerpoint/2010/main" val="902932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GB" dirty="0">
                <a:sym typeface="Symbol"/>
              </a:rPr>
              <a:t>The difference in coefficient method is popular in epidemiology as it only involved fitting models for the clinical outcome </a:t>
            </a:r>
            <a:r>
              <a:rPr lang="en-GB" i="1" dirty="0">
                <a:sym typeface="Symbol"/>
              </a:rPr>
              <a:t>Y</a:t>
            </a:r>
            <a:r>
              <a:rPr lang="en-GB" dirty="0">
                <a:sym typeface="Symbol"/>
              </a:rPr>
              <a:t>.</a:t>
            </a:r>
          </a:p>
          <a:p>
            <a:pPr lvl="1"/>
            <a:r>
              <a:rPr lang="en-GB" dirty="0">
                <a:sym typeface="Symbol"/>
              </a:rPr>
              <a:t>(Epidemiologists are used to looking at change in regression coefficients after including covariates in the model.)</a:t>
            </a:r>
          </a:p>
          <a:p>
            <a:endParaRPr lang="en-GB" dirty="0">
              <a:sym typeface="Symbol"/>
            </a:endParaRPr>
          </a:p>
          <a:p>
            <a:r>
              <a:rPr lang="en-GB" dirty="0">
                <a:sym typeface="Symbol"/>
              </a:rPr>
              <a:t>However, in trials we actually want to see the treatment effect on the intermediate variable </a:t>
            </a:r>
            <a:r>
              <a:rPr lang="en-GB" i="1" dirty="0">
                <a:sym typeface="Symbol"/>
              </a:rPr>
              <a:t>M</a:t>
            </a:r>
            <a:r>
              <a:rPr lang="en-GB" dirty="0">
                <a:sym typeface="Symbol"/>
              </a:rPr>
              <a:t> (</a:t>
            </a:r>
            <a:r>
              <a:rPr lang="en-GB" i="1" dirty="0">
                <a:sym typeface="Symbol"/>
              </a:rPr>
              <a:t>a) </a:t>
            </a:r>
            <a:r>
              <a:rPr lang="en-GB" dirty="0">
                <a:sym typeface="Symbol"/>
              </a:rPr>
              <a:t>in addition to the indirect effect</a:t>
            </a:r>
          </a:p>
          <a:p>
            <a:pPr lvl="1"/>
            <a:r>
              <a:rPr lang="en-GB" dirty="0">
                <a:sym typeface="Symbol"/>
              </a:rPr>
              <a:t>So here we focus on the product of coefficient approach.</a:t>
            </a:r>
          </a:p>
          <a:p>
            <a:endParaRPr lang="en-GB" dirty="0"/>
          </a:p>
          <a:p>
            <a:r>
              <a:rPr lang="en-GB" dirty="0"/>
              <a:t>We refer to </a:t>
            </a:r>
            <a:r>
              <a:rPr lang="en-GB" i="1" dirty="0">
                <a:sym typeface="Symbol"/>
              </a:rPr>
              <a:t>a</a:t>
            </a:r>
            <a:r>
              <a:rPr lang="en-GB" dirty="0">
                <a:sym typeface="Symbol"/>
              </a:rPr>
              <a:t> as the </a:t>
            </a:r>
            <a:r>
              <a:rPr lang="en-GB" b="1" dirty="0">
                <a:sym typeface="Symbol"/>
              </a:rPr>
              <a:t>target effect</a:t>
            </a:r>
          </a:p>
          <a:p>
            <a:endParaRPr lang="en-GB" b="1" dirty="0">
              <a:sym typeface="Symbol"/>
            </a:endParaRPr>
          </a:p>
          <a:p>
            <a:r>
              <a:rPr lang="en-GB" dirty="0">
                <a:sym typeface="Symbol"/>
              </a:rPr>
              <a:t>In any approach, it is essential to show that the treatment has shifted the mediator for mediation through this variable to occur.</a:t>
            </a:r>
            <a:endParaRPr lang="en-GB" dirty="0"/>
          </a:p>
        </p:txBody>
      </p:sp>
      <p:sp>
        <p:nvSpPr>
          <p:cNvPr id="2" name="Title 1"/>
          <p:cNvSpPr>
            <a:spLocks noGrp="1"/>
          </p:cNvSpPr>
          <p:nvPr>
            <p:ph type="title"/>
          </p:nvPr>
        </p:nvSpPr>
        <p:spPr/>
        <p:txBody>
          <a:bodyPr/>
          <a:lstStyle/>
          <a:p>
            <a:r>
              <a:rPr lang="en-GB" dirty="0"/>
              <a:t>Target effect</a:t>
            </a:r>
          </a:p>
        </p:txBody>
      </p:sp>
      <p:sp>
        <p:nvSpPr>
          <p:cNvPr id="4" name="Slide Number Placeholder 3">
            <a:extLst>
              <a:ext uri="{FF2B5EF4-FFF2-40B4-BE49-F238E27FC236}">
                <a16:creationId xmlns:a16="http://schemas.microsoft.com/office/drawing/2014/main" id="{FB3F4502-95B4-4E2A-84DB-0CBA8A2E1E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705467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Sobel (1982) derived a formula for the estimating the asymptotic standard error (SE) of the product of coefficients estimator.</a:t>
            </a:r>
          </a:p>
          <a:p>
            <a:pPr lvl="1"/>
            <a:r>
              <a:rPr lang="en-GB" dirty="0"/>
              <a:t>The formula only requires estimates and SEs provided after fitting the individual regression equations for </a:t>
            </a:r>
            <a:r>
              <a:rPr lang="en-GB" i="1" dirty="0"/>
              <a:t>M</a:t>
            </a:r>
            <a:r>
              <a:rPr lang="en-GB" dirty="0"/>
              <a:t> and </a:t>
            </a:r>
            <a:r>
              <a:rPr lang="en-GB" i="1" dirty="0"/>
              <a:t>Y</a:t>
            </a:r>
            <a:r>
              <a:rPr lang="en-GB" dirty="0"/>
              <a:t>.</a:t>
            </a:r>
          </a:p>
          <a:p>
            <a:endParaRPr lang="en-GB" dirty="0"/>
          </a:p>
          <a:p>
            <a:r>
              <a:rPr lang="en-GB" dirty="0"/>
              <a:t>Symmetric confidence intervals derived using this SE rely on asymptotic normality.</a:t>
            </a:r>
          </a:p>
          <a:p>
            <a:endParaRPr lang="en-GB" dirty="0"/>
          </a:p>
          <a:p>
            <a:r>
              <a:rPr lang="en-GB" dirty="0"/>
              <a:t>As the distribution of the product estimator is likely to be skewed for finite samples alternative inferences derived by bootstrapping are to be preferred.</a:t>
            </a:r>
          </a:p>
        </p:txBody>
      </p:sp>
      <p:sp>
        <p:nvSpPr>
          <p:cNvPr id="2" name="Title 1"/>
          <p:cNvSpPr>
            <a:spLocks noGrp="1"/>
          </p:cNvSpPr>
          <p:nvPr>
            <p:ph type="title"/>
          </p:nvPr>
        </p:nvSpPr>
        <p:spPr/>
        <p:txBody>
          <a:bodyPr/>
          <a:lstStyle/>
          <a:p>
            <a:r>
              <a:rPr lang="en-GB" dirty="0"/>
              <a:t>Inferences for indirect and direct effects</a:t>
            </a:r>
          </a:p>
        </p:txBody>
      </p:sp>
      <p:sp>
        <p:nvSpPr>
          <p:cNvPr id="4" name="Slide Number Placeholder 3">
            <a:extLst>
              <a:ext uri="{FF2B5EF4-FFF2-40B4-BE49-F238E27FC236}">
                <a16:creationId xmlns:a16="http://schemas.microsoft.com/office/drawing/2014/main" id="{8CBE9C5A-BAD3-4DF5-B87C-DB3571A518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15798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Getting a bootstrapped CI for indirect effect</a:t>
            </a:r>
          </a:p>
        </p:txBody>
      </p:sp>
      <p:sp>
        <p:nvSpPr>
          <p:cNvPr id="3" name="Content Placeholder 2"/>
          <p:cNvSpPr>
            <a:spLocks noGrp="1"/>
          </p:cNvSpPr>
          <p:nvPr>
            <p:ph idx="1"/>
          </p:nvPr>
        </p:nvSpPr>
        <p:spPr/>
        <p:txBody>
          <a:bodyPr>
            <a:normAutofit fontScale="92500" lnSpcReduction="20000"/>
          </a:bodyPr>
          <a:lstStyle/>
          <a:p>
            <a:r>
              <a:rPr lang="en-GB" dirty="0"/>
              <a:t>Bootstrapping requires taking a large number of samples (with replacement) from the original dataset</a:t>
            </a:r>
          </a:p>
          <a:p>
            <a:endParaRPr lang="en-GB" dirty="0"/>
          </a:p>
          <a:p>
            <a:r>
              <a:rPr lang="en-GB" dirty="0"/>
              <a:t>Indirect effect (ab) is estimated for each of the bootstrap samples</a:t>
            </a:r>
          </a:p>
          <a:p>
            <a:endParaRPr lang="en-GB" dirty="0"/>
          </a:p>
          <a:p>
            <a:r>
              <a:rPr lang="en-GB" dirty="0"/>
              <a:t>These bootstrap estimates are used to form a non-parametric distribution of the indirect effect</a:t>
            </a:r>
          </a:p>
          <a:p>
            <a:endParaRPr lang="en-GB" dirty="0"/>
          </a:p>
          <a:p>
            <a:r>
              <a:rPr lang="en-GB" dirty="0"/>
              <a:t>For a test with level of significance </a:t>
            </a:r>
            <a:r>
              <a:rPr lang="en-GB" dirty="0">
                <a:sym typeface="Symbol"/>
              </a:rPr>
              <a:t> (e.g., =0.05)</a:t>
            </a:r>
            <a:r>
              <a:rPr lang="en-GB" dirty="0"/>
              <a:t> </a:t>
            </a:r>
          </a:p>
          <a:p>
            <a:pPr lvl="1"/>
            <a:r>
              <a:rPr lang="en-GB" dirty="0"/>
              <a:t>A </a:t>
            </a:r>
            <a:r>
              <a:rPr lang="en-GB" b="1" dirty="0"/>
              <a:t>100(1-</a:t>
            </a:r>
            <a:r>
              <a:rPr lang="en-GB" b="1" dirty="0">
                <a:sym typeface="Symbol"/>
              </a:rPr>
              <a:t> )</a:t>
            </a:r>
            <a:r>
              <a:rPr lang="en-GB" dirty="0">
                <a:sym typeface="Symbol"/>
              </a:rPr>
              <a:t> % confidence interval is constructed  by calculating the /2 and (1- /2)</a:t>
            </a:r>
            <a:r>
              <a:rPr lang="en-GB" dirty="0" err="1">
                <a:sym typeface="Symbol"/>
              </a:rPr>
              <a:t>th</a:t>
            </a:r>
            <a:r>
              <a:rPr lang="en-GB" dirty="0">
                <a:sym typeface="Symbol"/>
              </a:rPr>
              <a:t> percentiles of the bootstrap distribution </a:t>
            </a:r>
          </a:p>
          <a:p>
            <a:pPr lvl="1"/>
            <a:r>
              <a:rPr lang="en-GB" dirty="0">
                <a:sym typeface="Symbol"/>
              </a:rPr>
              <a:t>Indirect effect is significant if the confidence interval excludes zero</a:t>
            </a:r>
          </a:p>
          <a:p>
            <a:pPr lvl="1"/>
            <a:endParaRPr lang="en-GB" dirty="0">
              <a:sym typeface="Symbol"/>
            </a:endParaRPr>
          </a:p>
          <a:p>
            <a:r>
              <a:rPr lang="en-GB" dirty="0"/>
              <a:t>Note: bootstrap estimate depends on seed value</a:t>
            </a:r>
            <a:br>
              <a:rPr lang="en-GB" dirty="0"/>
            </a:br>
            <a:r>
              <a:rPr lang="en-GB" dirty="0"/>
              <a:t>of the number of random generator, need to set it</a:t>
            </a:r>
            <a:br>
              <a:rPr lang="en-GB" dirty="0"/>
            </a:br>
            <a:r>
              <a:rPr lang="en-GB" dirty="0"/>
              <a:t>to get same result from run to run</a:t>
            </a:r>
          </a:p>
          <a:p>
            <a:pPr lvl="1"/>
            <a:endParaRPr lang="en-GB" dirty="0"/>
          </a:p>
        </p:txBody>
      </p:sp>
      <p:sp>
        <p:nvSpPr>
          <p:cNvPr id="5" name="Slide Number Placeholder 4"/>
          <p:cNvSpPr>
            <a:spLocks noGrp="1"/>
          </p:cNvSpPr>
          <p:nvPr>
            <p:ph type="sldNum" sz="quarter" idx="12"/>
          </p:nvPr>
        </p:nvSpPr>
        <p:spPr/>
        <p:txBody>
          <a:bodyPr/>
          <a:lstStyle/>
          <a:p>
            <a:fld id="{6DD8A7ED-69E9-436F-AE24-6E5839D2CEF3}" type="slidenum">
              <a:rPr lang="en-GB" smtClean="0"/>
              <a:pPr/>
              <a:t>38</a:t>
            </a:fld>
            <a:endParaRPr lang="en-GB" dirty="0"/>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9" y="4653136"/>
            <a:ext cx="1716405" cy="171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7164289" y="4869160"/>
            <a:ext cx="0" cy="13681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172401" y="4859960"/>
            <a:ext cx="0" cy="13680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818606" y="6227960"/>
            <a:ext cx="777731" cy="307777"/>
          </a:xfrm>
          <a:prstGeom prst="rect">
            <a:avLst/>
          </a:prstGeom>
          <a:noFill/>
        </p:spPr>
        <p:txBody>
          <a:bodyPr wrap="square" rtlCol="0">
            <a:spAutoFit/>
          </a:bodyPr>
          <a:lstStyle/>
          <a:p>
            <a:pPr algn="ctr"/>
            <a:r>
              <a:rPr lang="en-GB" sz="1400" dirty="0"/>
              <a:t>2.5%</a:t>
            </a:r>
          </a:p>
        </p:txBody>
      </p:sp>
      <p:sp>
        <p:nvSpPr>
          <p:cNvPr id="14" name="TextBox 13"/>
          <p:cNvSpPr txBox="1"/>
          <p:nvPr/>
        </p:nvSpPr>
        <p:spPr>
          <a:xfrm>
            <a:off x="7944589" y="6165033"/>
            <a:ext cx="803875" cy="307777"/>
          </a:xfrm>
          <a:prstGeom prst="rect">
            <a:avLst/>
          </a:prstGeom>
          <a:noFill/>
        </p:spPr>
        <p:txBody>
          <a:bodyPr wrap="square" rtlCol="0">
            <a:spAutoFit/>
          </a:bodyPr>
          <a:lstStyle/>
          <a:p>
            <a:r>
              <a:rPr lang="en-GB" sz="1400" dirty="0"/>
              <a:t>97.5%</a:t>
            </a:r>
          </a:p>
        </p:txBody>
      </p:sp>
    </p:spTree>
    <p:extLst>
      <p:ext uri="{BB962C8B-B14F-4D97-AF65-F5344CB8AC3E}">
        <p14:creationId xmlns:p14="http://schemas.microsoft.com/office/powerpoint/2010/main" val="1365399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n-GB" dirty="0"/>
              <a:t>Challenge of estimating causal effects</a:t>
            </a:r>
            <a:endParaRPr lang="en-US" dirty="0"/>
          </a:p>
        </p:txBody>
      </p:sp>
      <p:sp>
        <p:nvSpPr>
          <p:cNvPr id="4" name="Content Placeholder 3">
            <a:extLst>
              <a:ext uri="{FF2B5EF4-FFF2-40B4-BE49-F238E27FC236}">
                <a16:creationId xmlns:a16="http://schemas.microsoft.com/office/drawing/2014/main" id="{5DED21D6-998D-4487-A743-8A748D30965A}"/>
              </a:ext>
            </a:extLst>
          </p:cNvPr>
          <p:cNvSpPr>
            <a:spLocks noGrp="1"/>
          </p:cNvSpPr>
          <p:nvPr>
            <p:ph idx="1"/>
          </p:nvPr>
        </p:nvSpPr>
        <p:spPr/>
        <p:txBody>
          <a:bodyPr/>
          <a:lstStyle/>
          <a:p>
            <a:endParaRPr lang="en-GB"/>
          </a:p>
        </p:txBody>
      </p:sp>
      <p:sp>
        <p:nvSpPr>
          <p:cNvPr id="3" name="Slide Number Placeholder 2">
            <a:extLst>
              <a:ext uri="{FF2B5EF4-FFF2-40B4-BE49-F238E27FC236}">
                <a16:creationId xmlns:a16="http://schemas.microsoft.com/office/drawing/2014/main" id="{5508B63F-6C3E-4408-A6DA-391E6C4FD5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6147" name="Rectangle 3"/>
          <p:cNvSpPr>
            <a:spLocks noChangeArrowheads="1"/>
          </p:cNvSpPr>
          <p:nvPr/>
        </p:nvSpPr>
        <p:spPr bwMode="auto">
          <a:xfrm>
            <a:off x="1538869" y="4172197"/>
            <a:ext cx="1318632"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Random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allocation</a:t>
            </a:r>
          </a:p>
        </p:txBody>
      </p:sp>
      <p:sp>
        <p:nvSpPr>
          <p:cNvPr id="6148" name="Rectangle 4"/>
          <p:cNvSpPr>
            <a:spLocks noChangeArrowheads="1"/>
          </p:cNvSpPr>
          <p:nvPr/>
        </p:nvSpPr>
        <p:spPr bwMode="auto">
          <a:xfrm>
            <a:off x="3851275" y="2732334"/>
            <a:ext cx="1296988"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Mediator</a:t>
            </a:r>
          </a:p>
        </p:txBody>
      </p:sp>
      <p:sp>
        <p:nvSpPr>
          <p:cNvPr id="6149" name="Rectangle 5"/>
          <p:cNvSpPr>
            <a:spLocks noChangeArrowheads="1"/>
          </p:cNvSpPr>
          <p:nvPr/>
        </p:nvSpPr>
        <p:spPr bwMode="auto">
          <a:xfrm>
            <a:off x="5926138" y="4172197"/>
            <a:ext cx="1093787"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Outcomes</a:t>
            </a:r>
          </a:p>
        </p:txBody>
      </p:sp>
      <p:cxnSp>
        <p:nvCxnSpPr>
          <p:cNvPr id="6150" name="AutoShape 6"/>
          <p:cNvCxnSpPr>
            <a:cxnSpLocks noChangeShapeType="1"/>
            <a:stCxn id="6147" idx="3"/>
            <a:endCxn id="6149" idx="1"/>
          </p:cNvCxnSpPr>
          <p:nvPr/>
        </p:nvCxnSpPr>
        <p:spPr bwMode="auto">
          <a:xfrm>
            <a:off x="2857501" y="4629397"/>
            <a:ext cx="3068637" cy="0"/>
          </a:xfrm>
          <a:prstGeom prst="straightConnector1">
            <a:avLst/>
          </a:prstGeom>
          <a:noFill/>
          <a:ln w="28575">
            <a:solidFill>
              <a:schemeClr val="tx1"/>
            </a:solidFill>
            <a:round/>
            <a:headEnd/>
            <a:tailEnd type="triangle" w="med" len="med"/>
          </a:ln>
          <a:effectLst/>
        </p:spPr>
      </p:cxnSp>
      <p:cxnSp>
        <p:nvCxnSpPr>
          <p:cNvPr id="6151" name="AutoShape 7"/>
          <p:cNvCxnSpPr>
            <a:cxnSpLocks noChangeShapeType="1"/>
            <a:stCxn id="6147" idx="0"/>
            <a:endCxn id="6148" idx="1"/>
          </p:cNvCxnSpPr>
          <p:nvPr/>
        </p:nvCxnSpPr>
        <p:spPr bwMode="auto">
          <a:xfrm flipV="1">
            <a:off x="2198185" y="3189534"/>
            <a:ext cx="1653090" cy="982663"/>
          </a:xfrm>
          <a:prstGeom prst="straightConnector1">
            <a:avLst/>
          </a:prstGeom>
          <a:noFill/>
          <a:ln w="28575">
            <a:solidFill>
              <a:schemeClr val="tx1"/>
            </a:solidFill>
            <a:round/>
            <a:headEnd/>
            <a:tailEnd type="triangle" w="med" len="med"/>
          </a:ln>
          <a:effectLst/>
        </p:spPr>
      </p:cxnSp>
      <p:sp>
        <p:nvSpPr>
          <p:cNvPr id="6153" name="Line 9"/>
          <p:cNvSpPr>
            <a:spLocks noChangeShapeType="1"/>
          </p:cNvSpPr>
          <p:nvPr/>
        </p:nvSpPr>
        <p:spPr bwMode="auto">
          <a:xfrm rot="5400000" flipV="1">
            <a:off x="4210844" y="2371178"/>
            <a:ext cx="576262" cy="0"/>
          </a:xfrm>
          <a:prstGeom prst="line">
            <a:avLst/>
          </a:prstGeom>
          <a:noFill/>
          <a:ln w="28575">
            <a:solidFill>
              <a:schemeClr val="tx1"/>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6154" name="AutoShape 10"/>
          <p:cNvCxnSpPr>
            <a:cxnSpLocks noChangeShapeType="1"/>
            <a:stCxn id="6148" idx="3"/>
            <a:endCxn id="6149" idx="0"/>
          </p:cNvCxnSpPr>
          <p:nvPr/>
        </p:nvCxnSpPr>
        <p:spPr bwMode="auto">
          <a:xfrm>
            <a:off x="5162550" y="3189534"/>
            <a:ext cx="1311275" cy="968375"/>
          </a:xfrm>
          <a:prstGeom prst="straightConnector1">
            <a:avLst/>
          </a:prstGeom>
          <a:noFill/>
          <a:ln w="28575">
            <a:solidFill>
              <a:schemeClr val="tx1"/>
            </a:solidFill>
            <a:round/>
            <a:headEnd/>
            <a:tailEnd type="triangle" w="med" len="med"/>
          </a:ln>
          <a:effectLst/>
        </p:spPr>
      </p:cxnSp>
      <p:sp>
        <p:nvSpPr>
          <p:cNvPr id="6156" name="Line 12"/>
          <p:cNvSpPr>
            <a:spLocks noChangeShapeType="1"/>
          </p:cNvSpPr>
          <p:nvPr/>
        </p:nvSpPr>
        <p:spPr bwMode="auto">
          <a:xfrm flipH="1">
            <a:off x="7091363" y="4603997"/>
            <a:ext cx="504825" cy="0"/>
          </a:xfrm>
          <a:prstGeom prst="line">
            <a:avLst/>
          </a:prstGeom>
          <a:noFill/>
          <a:ln w="28575">
            <a:solidFill>
              <a:schemeClr val="tx1"/>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157" name="Text Box 13"/>
          <p:cNvSpPr txBox="1">
            <a:spLocks noChangeArrowheads="1"/>
          </p:cNvSpPr>
          <p:nvPr/>
        </p:nvSpPr>
        <p:spPr bwMode="auto">
          <a:xfrm>
            <a:off x="6732588" y="1929059"/>
            <a:ext cx="184150" cy="457200"/>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158" name="Oval 14"/>
          <p:cNvSpPr>
            <a:spLocks noChangeArrowheads="1"/>
          </p:cNvSpPr>
          <p:nvPr/>
        </p:nvSpPr>
        <p:spPr bwMode="auto">
          <a:xfrm>
            <a:off x="6443663" y="1867147"/>
            <a:ext cx="914400" cy="914400"/>
          </a:xfrm>
          <a:prstGeom prst="ellipse">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U</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159" name="AutoShape 15"/>
          <p:cNvCxnSpPr>
            <a:cxnSpLocks noChangeShapeType="1"/>
            <a:stCxn id="6158" idx="2"/>
          </p:cNvCxnSpPr>
          <p:nvPr/>
        </p:nvCxnSpPr>
        <p:spPr bwMode="auto">
          <a:xfrm flipH="1">
            <a:off x="5174166" y="2324347"/>
            <a:ext cx="1269497" cy="600113"/>
          </a:xfrm>
          <a:prstGeom prst="straightConnector1">
            <a:avLst/>
          </a:prstGeom>
          <a:noFill/>
          <a:ln w="28575">
            <a:solidFill>
              <a:schemeClr val="tx1"/>
            </a:solidFill>
            <a:round/>
            <a:headEnd/>
            <a:tailEnd type="triangle" w="med" len="med"/>
          </a:ln>
          <a:effectLst/>
        </p:spPr>
      </p:cxnSp>
      <p:cxnSp>
        <p:nvCxnSpPr>
          <p:cNvPr id="6160" name="AutoShape 16"/>
          <p:cNvCxnSpPr>
            <a:cxnSpLocks noChangeShapeType="1"/>
            <a:stCxn id="6158" idx="4"/>
          </p:cNvCxnSpPr>
          <p:nvPr/>
        </p:nvCxnSpPr>
        <p:spPr bwMode="auto">
          <a:xfrm flipH="1">
            <a:off x="6757639" y="2781547"/>
            <a:ext cx="143224" cy="1403001"/>
          </a:xfrm>
          <a:prstGeom prst="straightConnector1">
            <a:avLst/>
          </a:prstGeom>
          <a:noFill/>
          <a:ln w="28575">
            <a:solidFill>
              <a:schemeClr val="tx1"/>
            </a:solidFill>
            <a:round/>
            <a:headEnd/>
            <a:tailEnd type="triangle" w="med" len="med"/>
          </a:ln>
          <a:effectLst/>
        </p:spPr>
      </p:cxnSp>
      <p:sp>
        <p:nvSpPr>
          <p:cNvPr id="6161" name="Text Box 17"/>
          <p:cNvSpPr txBox="1">
            <a:spLocks noChangeArrowheads="1"/>
          </p:cNvSpPr>
          <p:nvPr/>
        </p:nvSpPr>
        <p:spPr bwMode="auto">
          <a:xfrm>
            <a:off x="5120226" y="1484313"/>
            <a:ext cx="3631122" cy="338554"/>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Times New Roman" pitchFamily="18" charset="0"/>
              </a:rPr>
              <a:t>U – the unmeasured confounders</a:t>
            </a:r>
          </a:p>
        </p:txBody>
      </p:sp>
      <p:cxnSp>
        <p:nvCxnSpPr>
          <p:cNvPr id="6163" name="AutoShape 19"/>
          <p:cNvCxnSpPr>
            <a:cxnSpLocks noChangeShapeType="1"/>
          </p:cNvCxnSpPr>
          <p:nvPr/>
        </p:nvCxnSpPr>
        <p:spPr bwMode="auto">
          <a:xfrm>
            <a:off x="2871788" y="4629397"/>
            <a:ext cx="3040062" cy="0"/>
          </a:xfrm>
          <a:prstGeom prst="straightConnector1">
            <a:avLst/>
          </a:prstGeom>
          <a:noFill/>
          <a:ln w="28575">
            <a:solidFill>
              <a:schemeClr val="tx1"/>
            </a:solidFill>
            <a:round/>
            <a:headEnd/>
            <a:tailEnd type="triangle" w="med" len="med"/>
          </a:ln>
          <a:effectLst/>
        </p:spPr>
      </p:cxnSp>
      <p:sp>
        <p:nvSpPr>
          <p:cNvPr id="6168" name="Text Box 24"/>
          <p:cNvSpPr txBox="1">
            <a:spLocks noChangeArrowheads="1"/>
          </p:cNvSpPr>
          <p:nvPr/>
        </p:nvSpPr>
        <p:spPr bwMode="auto">
          <a:xfrm>
            <a:off x="2821259" y="5554909"/>
            <a:ext cx="1687241" cy="338554"/>
          </a:xfrm>
          <a:prstGeom prst="rect">
            <a:avLst/>
          </a:prstGeom>
          <a:noFill/>
          <a:ln w="28575">
            <a:solidFill>
              <a:schemeClr val="tx1"/>
            </a:solid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Covariates</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6169" name="AutoShape 25"/>
          <p:cNvCxnSpPr>
            <a:cxnSpLocks noChangeShapeType="1"/>
            <a:stCxn id="6168" idx="0"/>
            <a:endCxn id="6148" idx="2"/>
          </p:cNvCxnSpPr>
          <p:nvPr/>
        </p:nvCxnSpPr>
        <p:spPr bwMode="auto">
          <a:xfrm flipV="1">
            <a:off x="3664880" y="3646734"/>
            <a:ext cx="834889" cy="1908175"/>
          </a:xfrm>
          <a:prstGeom prst="straightConnector1">
            <a:avLst/>
          </a:prstGeom>
          <a:noFill/>
          <a:ln w="28575">
            <a:solidFill>
              <a:schemeClr val="tx1"/>
            </a:solidFill>
            <a:round/>
            <a:headEnd/>
            <a:tailEnd type="triangle" w="med" len="med"/>
          </a:ln>
          <a:effectLst/>
        </p:spPr>
      </p:cxnSp>
      <p:cxnSp>
        <p:nvCxnSpPr>
          <p:cNvPr id="6170" name="AutoShape 26"/>
          <p:cNvCxnSpPr>
            <a:cxnSpLocks noChangeShapeType="1"/>
            <a:stCxn id="6168" idx="0"/>
          </p:cNvCxnSpPr>
          <p:nvPr/>
        </p:nvCxnSpPr>
        <p:spPr bwMode="auto">
          <a:xfrm flipV="1">
            <a:off x="3664880" y="4909377"/>
            <a:ext cx="2267569" cy="645532"/>
          </a:xfrm>
          <a:prstGeom prst="straightConnector1">
            <a:avLst/>
          </a:prstGeom>
          <a:noFill/>
          <a:ln w="28575">
            <a:solidFill>
              <a:schemeClr val="tx1"/>
            </a:solidFill>
            <a:round/>
            <a:headEnd/>
            <a:tailEnd type="triangle" w="med" len="med"/>
          </a:ln>
          <a:effectLst/>
        </p:spPr>
      </p:cxnSp>
      <p:sp>
        <p:nvSpPr>
          <p:cNvPr id="24" name="Text Box 11"/>
          <p:cNvSpPr txBox="1">
            <a:spLocks noChangeArrowheads="1"/>
          </p:cNvSpPr>
          <p:nvPr/>
        </p:nvSpPr>
        <p:spPr bwMode="auto">
          <a:xfrm>
            <a:off x="4150963" y="1759782"/>
            <a:ext cx="696024" cy="338554"/>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Verdana" pitchFamily="34" charset="0"/>
                <a:cs typeface="Verdana" pitchFamily="34" charset="0"/>
              </a:rPr>
              <a:t>error</a:t>
            </a:r>
            <a:endParaRPr kumimoji="0" lang="en-US" sz="1600" b="0" i="0" u="none" strike="noStrike" kern="1200" cap="none" spc="0" normalizeH="0" baseline="-25000" noProof="0" dirty="0">
              <a:ln>
                <a:noFill/>
              </a:ln>
              <a:solidFill>
                <a:prstClr val="black"/>
              </a:solidFill>
              <a:effectLst/>
              <a:uLnTx/>
              <a:uFillTx/>
              <a:latin typeface="Calibri"/>
              <a:ea typeface="Verdana" pitchFamily="34" charset="0"/>
              <a:cs typeface="Verdana" pitchFamily="34" charset="0"/>
            </a:endParaRPr>
          </a:p>
        </p:txBody>
      </p:sp>
      <p:sp>
        <p:nvSpPr>
          <p:cNvPr id="25" name="Text Box 11"/>
          <p:cNvSpPr txBox="1">
            <a:spLocks noChangeArrowheads="1"/>
          </p:cNvSpPr>
          <p:nvPr/>
        </p:nvSpPr>
        <p:spPr bwMode="auto">
          <a:xfrm>
            <a:off x="7596188" y="4431544"/>
            <a:ext cx="696024" cy="338554"/>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Verdana" pitchFamily="34" charset="0"/>
                <a:cs typeface="Verdana" pitchFamily="34" charset="0"/>
              </a:rPr>
              <a:t>error</a:t>
            </a:r>
            <a:endParaRPr kumimoji="0" lang="en-US" sz="1600" b="0" i="0" u="none" strike="noStrike" kern="1200" cap="none" spc="0" normalizeH="0" baseline="-25000" noProof="0" dirty="0">
              <a:ln>
                <a:noFill/>
              </a:ln>
              <a:solidFill>
                <a:prstClr val="black"/>
              </a:solidFill>
              <a:effectLst/>
              <a:uLnTx/>
              <a:uFillTx/>
              <a:latin typeface="Calibri"/>
              <a:ea typeface="Verdana" pitchFamily="34" charset="0"/>
              <a:cs typeface="Verdana" pitchFamily="34" charset="0"/>
            </a:endParaRPr>
          </a:p>
        </p:txBody>
      </p:sp>
    </p:spTree>
    <p:extLst>
      <p:ext uri="{BB962C8B-B14F-4D97-AF65-F5344CB8AC3E}">
        <p14:creationId xmlns:p14="http://schemas.microsoft.com/office/powerpoint/2010/main" val="65533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830A-C115-47C5-BCEF-C228093B4344}"/>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a16="http://schemas.microsoft.com/office/drawing/2014/main" id="{46D6696F-028C-4017-B2A3-43E3696A7301}"/>
              </a:ext>
            </a:extLst>
          </p:cNvPr>
          <p:cNvSpPr>
            <a:spLocks noGrp="1"/>
          </p:cNvSpPr>
          <p:nvPr>
            <p:ph idx="1"/>
          </p:nvPr>
        </p:nvSpPr>
        <p:spPr/>
        <p:txBody>
          <a:bodyPr/>
          <a:lstStyle/>
          <a:p>
            <a:pPr marL="457200" indent="-457200">
              <a:buFont typeface="+mj-lt"/>
              <a:buAutoNum type="arabicPeriod"/>
            </a:pPr>
            <a:r>
              <a:rPr lang="en-GB" dirty="0"/>
              <a:t>Understand what is meant by mediator and moderator analysis.</a:t>
            </a:r>
          </a:p>
          <a:p>
            <a:pPr marL="457200" indent="-457200">
              <a:buFont typeface="+mj-lt"/>
              <a:buAutoNum type="arabicPeriod"/>
            </a:pPr>
            <a:endParaRPr lang="en-GB" dirty="0"/>
          </a:p>
          <a:p>
            <a:pPr marL="457200" indent="-457200">
              <a:buFont typeface="+mj-lt"/>
              <a:buAutoNum type="arabicPeriod"/>
            </a:pPr>
            <a:r>
              <a:rPr lang="en-GB" dirty="0"/>
              <a:t>Understand aspects of study designs allowing such analyses to be applied.</a:t>
            </a:r>
          </a:p>
          <a:p>
            <a:pPr marL="457200" indent="-457200">
              <a:buFont typeface="+mj-lt"/>
              <a:buAutoNum type="arabicPeriod"/>
            </a:pPr>
            <a:endParaRPr lang="en-GB" dirty="0"/>
          </a:p>
          <a:p>
            <a:pPr marL="457200" indent="-457200">
              <a:buFont typeface="+mj-lt"/>
              <a:buAutoNum type="arabicPeriod"/>
            </a:pPr>
            <a:r>
              <a:rPr lang="en-GB" dirty="0"/>
              <a:t>To identify suitable quantitative methods for addressing these questions in multi-level interventions.</a:t>
            </a:r>
          </a:p>
          <a:p>
            <a:endParaRPr lang="en-GB" dirty="0"/>
          </a:p>
        </p:txBody>
      </p:sp>
      <p:sp>
        <p:nvSpPr>
          <p:cNvPr id="4" name="Slide Number Placeholder 3">
            <a:extLst>
              <a:ext uri="{FF2B5EF4-FFF2-40B4-BE49-F238E27FC236}">
                <a16:creationId xmlns:a16="http://schemas.microsoft.com/office/drawing/2014/main" id="{9E211EF1-4AFB-4818-AFC7-48EE21B546D2}"/>
              </a:ext>
            </a:extLst>
          </p:cNvPr>
          <p:cNvSpPr>
            <a:spLocks noGrp="1"/>
          </p:cNvSpPr>
          <p:nvPr>
            <p:ph type="sldNum" sz="quarter" idx="12"/>
          </p:nvPr>
        </p:nvSpPr>
        <p:spPr/>
        <p:txBody>
          <a:bodyPr/>
          <a:lstStyle/>
          <a:p>
            <a:fld id="{8A04D54F-FA85-F344-8424-FB00D2AE8D01}" type="slidenum">
              <a:rPr lang="en-US" smtClean="0"/>
              <a:pPr/>
              <a:t>4</a:t>
            </a:fld>
            <a:endParaRPr lang="en-US"/>
          </a:p>
        </p:txBody>
      </p:sp>
    </p:spTree>
    <p:extLst>
      <p:ext uri="{BB962C8B-B14F-4D97-AF65-F5344CB8AC3E}">
        <p14:creationId xmlns:p14="http://schemas.microsoft.com/office/powerpoint/2010/main" val="3800874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Example: mediation using simulated data</a:t>
            </a:r>
          </a:p>
        </p:txBody>
      </p:sp>
      <p:sp>
        <p:nvSpPr>
          <p:cNvPr id="4" name="Rectangle 3"/>
          <p:cNvSpPr>
            <a:spLocks noChangeArrowheads="1"/>
          </p:cNvSpPr>
          <p:nvPr/>
        </p:nvSpPr>
        <p:spPr bwMode="auto">
          <a:xfrm>
            <a:off x="1538869" y="4172197"/>
            <a:ext cx="1318632"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R</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5"/>
          <p:cNvSpPr>
            <a:spLocks noChangeArrowheads="1"/>
          </p:cNvSpPr>
          <p:nvPr/>
        </p:nvSpPr>
        <p:spPr bwMode="auto">
          <a:xfrm>
            <a:off x="5926138" y="4172197"/>
            <a:ext cx="1093787"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Y</a:t>
            </a:r>
          </a:p>
        </p:txBody>
      </p:sp>
      <p:cxnSp>
        <p:nvCxnSpPr>
          <p:cNvPr id="6" name="AutoShape 6"/>
          <p:cNvCxnSpPr>
            <a:cxnSpLocks noChangeShapeType="1"/>
            <a:stCxn id="4" idx="3"/>
            <a:endCxn id="5" idx="1"/>
          </p:cNvCxnSpPr>
          <p:nvPr/>
        </p:nvCxnSpPr>
        <p:spPr bwMode="auto">
          <a:xfrm>
            <a:off x="2857502" y="4629397"/>
            <a:ext cx="3068637" cy="0"/>
          </a:xfrm>
          <a:prstGeom prst="straightConnector1">
            <a:avLst/>
          </a:prstGeom>
          <a:noFill/>
          <a:ln w="28575">
            <a:solidFill>
              <a:schemeClr val="tx1"/>
            </a:solidFill>
            <a:round/>
            <a:headEnd/>
            <a:tailEnd type="triangle" w="med" len="med"/>
          </a:ln>
          <a:effectLst/>
        </p:spPr>
      </p:cxnSp>
      <p:sp>
        <p:nvSpPr>
          <p:cNvPr id="7" name="Text Box 13"/>
          <p:cNvSpPr txBox="1">
            <a:spLocks noChangeArrowheads="1"/>
          </p:cNvSpPr>
          <p:nvPr/>
        </p:nvSpPr>
        <p:spPr bwMode="auto">
          <a:xfrm>
            <a:off x="6725483" y="1929060"/>
            <a:ext cx="184731" cy="461665"/>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cxnSp>
        <p:nvCxnSpPr>
          <p:cNvPr id="8" name="AutoShape 19"/>
          <p:cNvCxnSpPr>
            <a:cxnSpLocks noChangeShapeType="1"/>
          </p:cNvCxnSpPr>
          <p:nvPr/>
        </p:nvCxnSpPr>
        <p:spPr bwMode="auto">
          <a:xfrm>
            <a:off x="2871788" y="4629397"/>
            <a:ext cx="3040062" cy="0"/>
          </a:xfrm>
          <a:prstGeom prst="straightConnector1">
            <a:avLst/>
          </a:prstGeom>
          <a:noFill/>
          <a:ln w="28575">
            <a:solidFill>
              <a:schemeClr val="tx1"/>
            </a:solidFill>
            <a:round/>
            <a:headEnd/>
            <a:tailEnd type="triangle" w="med" len="med"/>
          </a:ln>
          <a:effectLst/>
        </p:spPr>
      </p:cxnSp>
      <p:sp>
        <p:nvSpPr>
          <p:cNvPr id="9" name="Text Box 22"/>
          <p:cNvSpPr txBox="1">
            <a:spLocks noChangeArrowheads="1"/>
          </p:cNvSpPr>
          <p:nvPr/>
        </p:nvSpPr>
        <p:spPr bwMode="auto">
          <a:xfrm>
            <a:off x="4146698" y="4221409"/>
            <a:ext cx="882502"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0.25</a:t>
            </a:r>
            <a:endParaRPr kumimoji="0" lang="el-G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0" name="Rectangle 4"/>
          <p:cNvSpPr>
            <a:spLocks noChangeArrowheads="1"/>
          </p:cNvSpPr>
          <p:nvPr/>
        </p:nvSpPr>
        <p:spPr bwMode="auto">
          <a:xfrm>
            <a:off x="3851275" y="2732334"/>
            <a:ext cx="1296988" cy="914400"/>
          </a:xfrm>
          <a:prstGeom prst="rect">
            <a:avLst/>
          </a:prstGeom>
          <a:noFill/>
          <a:ln w="28575">
            <a:solidFill>
              <a:schemeClr val="tx1"/>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a:ea typeface="+mn-ea"/>
                <a:cs typeface="+mn-cs"/>
              </a:rPr>
              <a:t>M</a:t>
            </a:r>
          </a:p>
        </p:txBody>
      </p:sp>
      <p:cxnSp>
        <p:nvCxnSpPr>
          <p:cNvPr id="11" name="AutoShape 7"/>
          <p:cNvCxnSpPr>
            <a:cxnSpLocks noChangeShapeType="1"/>
            <a:endCxn id="10" idx="1"/>
          </p:cNvCxnSpPr>
          <p:nvPr/>
        </p:nvCxnSpPr>
        <p:spPr bwMode="auto">
          <a:xfrm flipV="1">
            <a:off x="2198185" y="3189536"/>
            <a:ext cx="1653090" cy="982663"/>
          </a:xfrm>
          <a:prstGeom prst="straightConnector1">
            <a:avLst/>
          </a:prstGeom>
          <a:noFill/>
          <a:ln w="28575">
            <a:solidFill>
              <a:schemeClr val="tx1"/>
            </a:solidFill>
            <a:round/>
            <a:headEnd/>
            <a:tailEnd type="triangle" w="med" len="med"/>
          </a:ln>
          <a:effectLst/>
        </p:spPr>
      </p:cxnSp>
      <p:cxnSp>
        <p:nvCxnSpPr>
          <p:cNvPr id="12" name="AutoShape 10"/>
          <p:cNvCxnSpPr>
            <a:cxnSpLocks noChangeShapeType="1"/>
            <a:stCxn id="10" idx="3"/>
          </p:cNvCxnSpPr>
          <p:nvPr/>
        </p:nvCxnSpPr>
        <p:spPr bwMode="auto">
          <a:xfrm>
            <a:off x="5162551" y="3189536"/>
            <a:ext cx="1311275" cy="968375"/>
          </a:xfrm>
          <a:prstGeom prst="straightConnector1">
            <a:avLst/>
          </a:prstGeom>
          <a:noFill/>
          <a:ln w="28575">
            <a:solidFill>
              <a:schemeClr val="tx1"/>
            </a:solidFill>
            <a:round/>
            <a:headEnd/>
            <a:tailEnd type="triangle" w="med" len="med"/>
          </a:ln>
          <a:effectLst/>
        </p:spPr>
      </p:cxnSp>
      <p:sp>
        <p:nvSpPr>
          <p:cNvPr id="13" name="Text Box 20"/>
          <p:cNvSpPr txBox="1">
            <a:spLocks noChangeArrowheads="1"/>
          </p:cNvSpPr>
          <p:nvPr/>
        </p:nvSpPr>
        <p:spPr bwMode="auto">
          <a:xfrm>
            <a:off x="2349788" y="3286372"/>
            <a:ext cx="871870"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0.25</a:t>
            </a:r>
            <a:endParaRPr kumimoji="0" lang="el-G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4" name="Text Box 21"/>
          <p:cNvSpPr txBox="1">
            <a:spLocks noChangeArrowheads="1"/>
          </p:cNvSpPr>
          <p:nvPr/>
        </p:nvSpPr>
        <p:spPr bwMode="auto">
          <a:xfrm>
            <a:off x="5623996" y="3258867"/>
            <a:ext cx="925660"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0.25</a:t>
            </a:r>
            <a:endParaRPr kumimoji="0" lang="el-G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5" name="Text Box 8"/>
          <p:cNvSpPr txBox="1">
            <a:spLocks noChangeArrowheads="1"/>
          </p:cNvSpPr>
          <p:nvPr/>
        </p:nvSpPr>
        <p:spPr bwMode="auto">
          <a:xfrm>
            <a:off x="4236957" y="1579809"/>
            <a:ext cx="436338" cy="338554"/>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e1</a:t>
            </a:r>
            <a:endParaRPr kumimoji="0" lang="en-US" sz="20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6" name="Line 9"/>
          <p:cNvSpPr>
            <a:spLocks noChangeShapeType="1"/>
          </p:cNvSpPr>
          <p:nvPr/>
        </p:nvSpPr>
        <p:spPr bwMode="auto">
          <a:xfrm rot="5400000" flipV="1">
            <a:off x="4210844" y="2371178"/>
            <a:ext cx="576262" cy="0"/>
          </a:xfrm>
          <a:prstGeom prst="line">
            <a:avLst/>
          </a:prstGeom>
          <a:noFill/>
          <a:ln w="28575">
            <a:solidFill>
              <a:schemeClr val="tx1"/>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 Box 11"/>
          <p:cNvSpPr txBox="1">
            <a:spLocks noChangeArrowheads="1"/>
          </p:cNvSpPr>
          <p:nvPr/>
        </p:nvSpPr>
        <p:spPr bwMode="auto">
          <a:xfrm>
            <a:off x="7705645" y="4423022"/>
            <a:ext cx="436338" cy="338554"/>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e2</a:t>
            </a:r>
            <a:endParaRPr kumimoji="0" lang="en-US" sz="20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8" name="Line 12"/>
          <p:cNvSpPr>
            <a:spLocks noChangeShapeType="1"/>
          </p:cNvSpPr>
          <p:nvPr/>
        </p:nvSpPr>
        <p:spPr bwMode="auto">
          <a:xfrm flipH="1">
            <a:off x="7091363" y="4603997"/>
            <a:ext cx="504825" cy="0"/>
          </a:xfrm>
          <a:prstGeom prst="line">
            <a:avLst/>
          </a:prstGeom>
          <a:noFill/>
          <a:ln w="28575">
            <a:solidFill>
              <a:schemeClr val="tx1"/>
            </a:solid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 Box 13"/>
          <p:cNvSpPr txBox="1">
            <a:spLocks noChangeArrowheads="1"/>
          </p:cNvSpPr>
          <p:nvPr/>
        </p:nvSpPr>
        <p:spPr bwMode="auto">
          <a:xfrm>
            <a:off x="6725483" y="1929060"/>
            <a:ext cx="184731" cy="461665"/>
          </a:xfrm>
          <a:prstGeom prst="rect">
            <a:avLst/>
          </a:prstGeom>
          <a:no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cxnSp>
        <p:nvCxnSpPr>
          <p:cNvPr id="21" name="AutoShape 15"/>
          <p:cNvCxnSpPr>
            <a:cxnSpLocks noChangeShapeType="1"/>
            <a:stCxn id="20" idx="2"/>
          </p:cNvCxnSpPr>
          <p:nvPr/>
        </p:nvCxnSpPr>
        <p:spPr bwMode="auto">
          <a:xfrm flipH="1">
            <a:off x="5174166" y="2324349"/>
            <a:ext cx="1269497" cy="600113"/>
          </a:xfrm>
          <a:prstGeom prst="straightConnector1">
            <a:avLst/>
          </a:prstGeom>
          <a:noFill/>
          <a:ln w="28575">
            <a:solidFill>
              <a:schemeClr val="tx1"/>
            </a:solidFill>
            <a:round/>
            <a:headEnd/>
            <a:tailEnd type="triangle" w="med" len="med"/>
          </a:ln>
          <a:effectLst/>
        </p:spPr>
      </p:cxnSp>
      <p:cxnSp>
        <p:nvCxnSpPr>
          <p:cNvPr id="22" name="AutoShape 16"/>
          <p:cNvCxnSpPr>
            <a:cxnSpLocks noChangeShapeType="1"/>
            <a:stCxn id="20" idx="4"/>
          </p:cNvCxnSpPr>
          <p:nvPr/>
        </p:nvCxnSpPr>
        <p:spPr bwMode="auto">
          <a:xfrm flipH="1">
            <a:off x="6757640" y="2781549"/>
            <a:ext cx="143224" cy="1403001"/>
          </a:xfrm>
          <a:prstGeom prst="straightConnector1">
            <a:avLst/>
          </a:prstGeom>
          <a:noFill/>
          <a:ln w="28575">
            <a:solidFill>
              <a:schemeClr val="tx1"/>
            </a:solidFill>
            <a:round/>
            <a:headEnd/>
            <a:tailEnd type="triangle" w="med" len="med"/>
          </a:ln>
          <a:effectLst/>
        </p:spPr>
      </p:cxnSp>
      <p:cxnSp>
        <p:nvCxnSpPr>
          <p:cNvPr id="23" name="AutoShape 6"/>
          <p:cNvCxnSpPr>
            <a:cxnSpLocks noChangeShapeType="1"/>
          </p:cNvCxnSpPr>
          <p:nvPr/>
        </p:nvCxnSpPr>
        <p:spPr bwMode="auto">
          <a:xfrm>
            <a:off x="2857502" y="4629397"/>
            <a:ext cx="3068637" cy="0"/>
          </a:xfrm>
          <a:prstGeom prst="straightConnector1">
            <a:avLst/>
          </a:prstGeom>
          <a:noFill/>
          <a:ln w="28575">
            <a:solidFill>
              <a:schemeClr val="tx1"/>
            </a:solidFill>
            <a:round/>
            <a:headEnd/>
            <a:tailEnd type="triangle" w="med" len="med"/>
          </a:ln>
          <a:effectLst/>
        </p:spPr>
      </p:cxnSp>
      <p:cxnSp>
        <p:nvCxnSpPr>
          <p:cNvPr id="24" name="AutoShape 19"/>
          <p:cNvCxnSpPr>
            <a:cxnSpLocks noChangeShapeType="1"/>
          </p:cNvCxnSpPr>
          <p:nvPr/>
        </p:nvCxnSpPr>
        <p:spPr bwMode="auto">
          <a:xfrm>
            <a:off x="2871788" y="4629397"/>
            <a:ext cx="3040062" cy="0"/>
          </a:xfrm>
          <a:prstGeom prst="straightConnector1">
            <a:avLst/>
          </a:prstGeom>
          <a:noFill/>
          <a:ln w="28575">
            <a:solidFill>
              <a:schemeClr val="tx1"/>
            </a:solidFill>
            <a:round/>
            <a:headEnd/>
            <a:tailEnd type="triangle" w="med" len="med"/>
          </a:ln>
          <a:effectLst/>
        </p:spPr>
      </p:cxnSp>
      <p:sp>
        <p:nvSpPr>
          <p:cNvPr id="20" name="Oval 14"/>
          <p:cNvSpPr>
            <a:spLocks noChangeArrowheads="1"/>
          </p:cNvSpPr>
          <p:nvPr/>
        </p:nvSpPr>
        <p:spPr bwMode="auto">
          <a:xfrm>
            <a:off x="6443663" y="1867147"/>
            <a:ext cx="914400" cy="914400"/>
          </a:xfrm>
          <a:prstGeom prst="ellipse">
            <a:avLst/>
          </a:prstGeom>
          <a:noFill/>
          <a:ln w="9525">
            <a:solidFill>
              <a:schemeClr val="tx1"/>
            </a:solidFill>
            <a:roun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Text Box 16"/>
          <p:cNvSpPr txBox="1">
            <a:spLocks noChangeArrowheads="1"/>
          </p:cNvSpPr>
          <p:nvPr/>
        </p:nvSpPr>
        <p:spPr bwMode="auto">
          <a:xfrm>
            <a:off x="297713" y="5397403"/>
            <a:ext cx="8665535" cy="92333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Total effect 	=</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r>
              <a:rPr kumimoji="0" lang="en-GB" sz="1800" b="1" i="0" u="none" strike="noStrike" kern="1200" cap="none" spc="0" normalizeH="0" baseline="0" noProof="0" dirty="0">
                <a:ln>
                  <a:noFill/>
                </a:ln>
                <a:solidFill>
                  <a:prstClr val="black"/>
                </a:solidFill>
                <a:effectLst/>
                <a:uLnTx/>
                <a:uFillTx/>
                <a:latin typeface="Calibri"/>
                <a:ea typeface="+mn-ea"/>
                <a:cs typeface="+mn-cs"/>
              </a:rPr>
              <a:t>direct effect 	</a:t>
            </a:r>
            <a:r>
              <a:rPr kumimoji="0" lang="en-GB" sz="1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GB" sz="1800" b="1" i="0" u="none" strike="noStrike" kern="1200" cap="none" spc="0" normalizeH="0" baseline="0" noProof="0" dirty="0">
                <a:ln>
                  <a:noFill/>
                </a:ln>
                <a:solidFill>
                  <a:prstClr val="black"/>
                </a:solidFill>
                <a:effectLst/>
                <a:uLnTx/>
                <a:uFillTx/>
                <a:latin typeface="Calibri"/>
                <a:ea typeface="+mn-ea"/>
                <a:cs typeface="Arial" pitchFamily="34" charset="0"/>
              </a:rPr>
              <a:t>indirect effect</a:t>
            </a:r>
            <a:endParaRPr kumimoji="0" lang="en-GB" sz="1800" b="0" i="0" u="none" strike="noStrike" kern="1200" cap="none" spc="0" normalizeH="0" baseline="0" noProof="0" dirty="0">
              <a:ln>
                <a:noFill/>
              </a:ln>
              <a:solidFill>
                <a:prstClr val="black"/>
              </a:solidFill>
              <a:effectLst/>
              <a:uLnTx/>
              <a:uFillTx/>
              <a:latin typeface="Calibri"/>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l-GR" sz="1800" b="0" i="0" u="none" strike="noStrike" kern="1200" cap="none" spc="0" normalizeH="0" baseline="0" noProof="0" dirty="0">
                <a:ln>
                  <a:noFill/>
                </a:ln>
                <a:solidFill>
                  <a:prstClr val="black"/>
                </a:solidFill>
                <a:effectLst/>
                <a:uLnTx/>
                <a:uFillTx/>
                <a:latin typeface="Calibri"/>
                <a:ea typeface="+mn-ea"/>
                <a:cs typeface="Arial" pitchFamily="34" charset="0"/>
              </a:rPr>
              <a:t> </a:t>
            </a:r>
            <a:r>
              <a:rPr kumimoji="0" lang="en-GB" sz="1800" b="0" i="0" u="none" strike="noStrike" kern="1200" cap="none" spc="0" normalizeH="0" baseline="0" noProof="0" dirty="0">
                <a:ln>
                  <a:noFill/>
                </a:ln>
                <a:solidFill>
                  <a:prstClr val="black"/>
                </a:solidFill>
                <a:effectLst/>
                <a:uLnTx/>
                <a:uFillTx/>
                <a:latin typeface="Calibri"/>
                <a:ea typeface="+mn-ea"/>
                <a:cs typeface="Arial" pitchFamily="34" charset="0"/>
              </a:rPr>
              <a:t>0.25		+	0.25*0.25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pitchFamily="34" charset="0"/>
              </a:rPr>
              <a:t>		= 0.25 		+ 	0.0625</a:t>
            </a:r>
            <a:endParaRPr kumimoji="0" lang="el-GR" sz="1800" b="0" i="0" u="none" strike="noStrike" kern="1200" cap="none" spc="0" normalizeH="0" baseline="0" noProof="0" dirty="0">
              <a:ln>
                <a:noFill/>
              </a:ln>
              <a:solidFill>
                <a:prstClr val="black"/>
              </a:solidFill>
              <a:effectLst/>
              <a:uLnTx/>
              <a:uFillTx/>
              <a:latin typeface="Calibri"/>
              <a:ea typeface="+mn-ea"/>
              <a:cs typeface="Arial" pitchFamily="34" charset="0"/>
            </a:endParaRPr>
          </a:p>
        </p:txBody>
      </p:sp>
      <p:sp>
        <p:nvSpPr>
          <p:cNvPr id="29" name="Text Box 21"/>
          <p:cNvSpPr txBox="1">
            <a:spLocks noChangeArrowheads="1"/>
          </p:cNvSpPr>
          <p:nvPr/>
        </p:nvSpPr>
        <p:spPr bwMode="auto">
          <a:xfrm>
            <a:off x="5170340" y="2114095"/>
            <a:ext cx="925660"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0.25</a:t>
            </a:r>
            <a:endParaRPr kumimoji="0" lang="el-G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30" name="Text Box 21"/>
          <p:cNvSpPr txBox="1">
            <a:spLocks noChangeArrowheads="1"/>
          </p:cNvSpPr>
          <p:nvPr/>
        </p:nvSpPr>
        <p:spPr bwMode="auto">
          <a:xfrm>
            <a:off x="6945977" y="3145453"/>
            <a:ext cx="925660" cy="400110"/>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charset="0"/>
              </a:rPr>
              <a:t>0.25</a:t>
            </a:r>
            <a:endParaRPr kumimoji="0" lang="el-GR"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2" name="Slide Number Placeholder 1">
            <a:extLst>
              <a:ext uri="{FF2B5EF4-FFF2-40B4-BE49-F238E27FC236}">
                <a16:creationId xmlns:a16="http://schemas.microsoft.com/office/drawing/2014/main" id="{2E9F1F38-F97B-47E4-9AF6-5CC319E055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Tree>
    <p:extLst>
      <p:ext uri="{BB962C8B-B14F-4D97-AF65-F5344CB8AC3E}">
        <p14:creationId xmlns:p14="http://schemas.microsoft.com/office/powerpoint/2010/main" val="4184013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Example: regression approach for total effect</a:t>
            </a:r>
          </a:p>
        </p:txBody>
      </p:sp>
      <p:sp>
        <p:nvSpPr>
          <p:cNvPr id="2" name="Slide Number Placeholder 1">
            <a:extLst>
              <a:ext uri="{FF2B5EF4-FFF2-40B4-BE49-F238E27FC236}">
                <a16:creationId xmlns:a16="http://schemas.microsoft.com/office/drawing/2014/main" id="{E0FC38AA-FD60-48E6-BBA7-BEC57FD158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AC8E80F-84B7-415B-B0D6-1EE03224E886}"/>
              </a:ext>
            </a:extLst>
          </p:cNvPr>
          <p:cNvPicPr>
            <a:picLocks noChangeAspect="1"/>
          </p:cNvPicPr>
          <p:nvPr/>
        </p:nvPicPr>
        <p:blipFill rotWithShape="1">
          <a:blip r:embed="rId2"/>
          <a:srcRect r="54759"/>
          <a:stretch/>
        </p:blipFill>
        <p:spPr>
          <a:xfrm>
            <a:off x="251520" y="1556792"/>
            <a:ext cx="8682856" cy="4032448"/>
          </a:xfrm>
          <a:prstGeom prst="rect">
            <a:avLst/>
          </a:prstGeom>
        </p:spPr>
      </p:pic>
    </p:spTree>
    <p:extLst>
      <p:ext uri="{BB962C8B-B14F-4D97-AF65-F5344CB8AC3E}">
        <p14:creationId xmlns:p14="http://schemas.microsoft.com/office/powerpoint/2010/main" val="2138379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Example: regression model for mediator</a:t>
            </a:r>
          </a:p>
        </p:txBody>
      </p:sp>
      <p:sp>
        <p:nvSpPr>
          <p:cNvPr id="2" name="Slide Number Placeholder 1">
            <a:extLst>
              <a:ext uri="{FF2B5EF4-FFF2-40B4-BE49-F238E27FC236}">
                <a16:creationId xmlns:a16="http://schemas.microsoft.com/office/drawing/2014/main" id="{BE03E894-111F-4D73-AAC7-2997AF0090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D3E33596-66CF-4D29-A364-1D3781D53468}"/>
              </a:ext>
            </a:extLst>
          </p:cNvPr>
          <p:cNvPicPr>
            <a:picLocks noChangeAspect="1"/>
          </p:cNvPicPr>
          <p:nvPr/>
        </p:nvPicPr>
        <p:blipFill rotWithShape="1">
          <a:blip r:embed="rId2"/>
          <a:srcRect t="6666" r="55264"/>
          <a:stretch/>
        </p:blipFill>
        <p:spPr>
          <a:xfrm>
            <a:off x="179512" y="1772816"/>
            <a:ext cx="8659833" cy="4032448"/>
          </a:xfrm>
          <a:prstGeom prst="rect">
            <a:avLst/>
          </a:prstGeom>
        </p:spPr>
      </p:pic>
    </p:spTree>
    <p:extLst>
      <p:ext uri="{BB962C8B-B14F-4D97-AF65-F5344CB8AC3E}">
        <p14:creationId xmlns:p14="http://schemas.microsoft.com/office/powerpoint/2010/main" val="3136961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96982" y="4765964"/>
            <a:ext cx="8915827" cy="554181"/>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3" name="Title 2"/>
          <p:cNvSpPr>
            <a:spLocks noGrp="1"/>
          </p:cNvSpPr>
          <p:nvPr>
            <p:ph type="title"/>
          </p:nvPr>
        </p:nvSpPr>
        <p:spPr/>
        <p:txBody>
          <a:bodyPr>
            <a:normAutofit/>
          </a:bodyPr>
          <a:lstStyle/>
          <a:p>
            <a:r>
              <a:rPr lang="en-GB" dirty="0"/>
              <a:t>Example: regression model for outcome</a:t>
            </a:r>
          </a:p>
        </p:txBody>
      </p:sp>
      <p:sp>
        <p:nvSpPr>
          <p:cNvPr id="4" name="Slide Number Placeholder 3">
            <a:extLst>
              <a:ext uri="{FF2B5EF4-FFF2-40B4-BE49-F238E27FC236}">
                <a16:creationId xmlns:a16="http://schemas.microsoft.com/office/drawing/2014/main" id="{D818385D-22D8-4BFE-AF33-6044D6371B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956169A-9FB5-44EA-9D06-21341158DBEA}"/>
              </a:ext>
            </a:extLst>
          </p:cNvPr>
          <p:cNvPicPr>
            <a:picLocks noChangeAspect="1"/>
          </p:cNvPicPr>
          <p:nvPr/>
        </p:nvPicPr>
        <p:blipFill rotWithShape="1">
          <a:blip r:embed="rId2"/>
          <a:srcRect r="54312"/>
          <a:stretch/>
        </p:blipFill>
        <p:spPr>
          <a:xfrm>
            <a:off x="179513" y="1772816"/>
            <a:ext cx="8925182" cy="4104456"/>
          </a:xfrm>
          <a:prstGeom prst="rect">
            <a:avLst/>
          </a:prstGeom>
        </p:spPr>
      </p:pic>
      <p:sp>
        <p:nvSpPr>
          <p:cNvPr id="6" name="TextBox 5">
            <a:extLst>
              <a:ext uri="{FF2B5EF4-FFF2-40B4-BE49-F238E27FC236}">
                <a16:creationId xmlns:a16="http://schemas.microsoft.com/office/drawing/2014/main" id="{B845E54B-9786-4DB9-83EF-F55193DA1DB3}"/>
              </a:ext>
            </a:extLst>
          </p:cNvPr>
          <p:cNvSpPr txBox="1"/>
          <p:nvPr/>
        </p:nvSpPr>
        <p:spPr>
          <a:xfrm>
            <a:off x="457200" y="5949280"/>
            <a:ext cx="8229600" cy="646331"/>
          </a:xfrm>
          <a:prstGeom prst="rect">
            <a:avLst/>
          </a:prstGeom>
          <a:noFill/>
        </p:spPr>
        <p:txBody>
          <a:bodyPr wrap="square" rtlCol="0">
            <a:spAutoFit/>
          </a:bodyPr>
          <a:lstStyle/>
          <a:p>
            <a:r>
              <a:rPr lang="en-GB" dirty="0">
                <a:solidFill>
                  <a:srgbClr val="FF0000"/>
                </a:solidFill>
              </a:rPr>
              <a:t>We get biased estimates of both </a:t>
            </a:r>
            <a:r>
              <a:rPr lang="en-GB" i="1" dirty="0">
                <a:solidFill>
                  <a:srgbClr val="FF0000"/>
                </a:solidFill>
              </a:rPr>
              <a:t>M</a:t>
            </a:r>
            <a:r>
              <a:rPr lang="en-GB" dirty="0">
                <a:solidFill>
                  <a:srgbClr val="FF0000"/>
                </a:solidFill>
              </a:rPr>
              <a:t> and </a:t>
            </a:r>
            <a:r>
              <a:rPr lang="en-GB" i="1" dirty="0">
                <a:solidFill>
                  <a:srgbClr val="FF0000"/>
                </a:solidFill>
              </a:rPr>
              <a:t>R </a:t>
            </a:r>
            <a:r>
              <a:rPr lang="en-GB" dirty="0">
                <a:solidFill>
                  <a:srgbClr val="FF0000"/>
                </a:solidFill>
              </a:rPr>
              <a:t>if we have unmeasured confounders of the </a:t>
            </a:r>
            <a:r>
              <a:rPr lang="en-GB" i="1" dirty="0">
                <a:solidFill>
                  <a:srgbClr val="FF0000"/>
                </a:solidFill>
              </a:rPr>
              <a:t>M</a:t>
            </a:r>
            <a:r>
              <a:rPr lang="en-GB" dirty="0">
                <a:solidFill>
                  <a:srgbClr val="FF0000"/>
                </a:solidFill>
              </a:rPr>
              <a:t>-</a:t>
            </a:r>
            <a:r>
              <a:rPr lang="en-GB" i="1" dirty="0">
                <a:solidFill>
                  <a:srgbClr val="FF0000"/>
                </a:solidFill>
              </a:rPr>
              <a:t>Y </a:t>
            </a:r>
            <a:r>
              <a:rPr lang="en-GB" dirty="0">
                <a:solidFill>
                  <a:srgbClr val="FF0000"/>
                </a:solidFill>
              </a:rPr>
              <a:t>relationship</a:t>
            </a:r>
            <a:endParaRPr lang="en-GB" i="1" dirty="0">
              <a:solidFill>
                <a:srgbClr val="FF0000"/>
              </a:solidFill>
            </a:endParaRPr>
          </a:p>
        </p:txBody>
      </p:sp>
    </p:spTree>
    <p:extLst>
      <p:ext uri="{BB962C8B-B14F-4D97-AF65-F5344CB8AC3E}">
        <p14:creationId xmlns:p14="http://schemas.microsoft.com/office/powerpoint/2010/main" val="333859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a:t>Example: regression model for outcome </a:t>
            </a:r>
            <a:br>
              <a:rPr lang="en-GB" dirty="0"/>
            </a:br>
            <a:r>
              <a:rPr lang="en-GB" dirty="0"/>
              <a:t>with covariates</a:t>
            </a:r>
          </a:p>
        </p:txBody>
      </p:sp>
      <p:sp>
        <p:nvSpPr>
          <p:cNvPr id="5" name="Rectangle 4"/>
          <p:cNvSpPr/>
          <p:nvPr/>
        </p:nvSpPr>
        <p:spPr bwMode="auto">
          <a:xfrm>
            <a:off x="96982" y="4869160"/>
            <a:ext cx="8915827" cy="864096"/>
          </a:xfrm>
          <a:prstGeom prst="rect">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2" name="Slide Number Placeholder 1">
            <a:extLst>
              <a:ext uri="{FF2B5EF4-FFF2-40B4-BE49-F238E27FC236}">
                <a16:creationId xmlns:a16="http://schemas.microsoft.com/office/drawing/2014/main" id="{85F7BC9E-A519-4338-BFC4-A37E6F9469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1A1D98EB-29A5-4F59-AA6D-C0FD4BD29B30}"/>
              </a:ext>
            </a:extLst>
          </p:cNvPr>
          <p:cNvPicPr>
            <a:picLocks noChangeAspect="1"/>
          </p:cNvPicPr>
          <p:nvPr/>
        </p:nvPicPr>
        <p:blipFill rotWithShape="1">
          <a:blip r:embed="rId2"/>
          <a:srcRect r="56300"/>
          <a:stretch/>
        </p:blipFill>
        <p:spPr>
          <a:xfrm>
            <a:off x="179512" y="1689021"/>
            <a:ext cx="8734870" cy="4548291"/>
          </a:xfrm>
          <a:prstGeom prst="rect">
            <a:avLst/>
          </a:prstGeom>
        </p:spPr>
      </p:pic>
    </p:spTree>
    <p:extLst>
      <p:ext uri="{BB962C8B-B14F-4D97-AF65-F5344CB8AC3E}">
        <p14:creationId xmlns:p14="http://schemas.microsoft.com/office/powerpoint/2010/main" val="139278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922114"/>
          </a:xfrm>
        </p:spPr>
        <p:txBody>
          <a:bodyPr>
            <a:normAutofit/>
          </a:bodyPr>
          <a:lstStyle/>
          <a:p>
            <a:r>
              <a:rPr lang="en-GB" dirty="0"/>
              <a:t>Example: inference for indirect effects</a:t>
            </a:r>
          </a:p>
        </p:txBody>
      </p:sp>
      <p:sp>
        <p:nvSpPr>
          <p:cNvPr id="3" name="Content Placeholder 2"/>
          <p:cNvSpPr>
            <a:spLocks noGrp="1"/>
          </p:cNvSpPr>
          <p:nvPr>
            <p:ph idx="1"/>
          </p:nvPr>
        </p:nvSpPr>
        <p:spPr>
          <a:xfrm>
            <a:off x="518864" y="1412779"/>
            <a:ext cx="8229600" cy="3672406"/>
          </a:xfrm>
        </p:spPr>
        <p:txBody>
          <a:bodyPr/>
          <a:lstStyle/>
          <a:p>
            <a:pPr marL="0" indent="0">
              <a:buNone/>
            </a:pPr>
            <a:endParaRPr lang="en-GB" sz="1200" b="1" dirty="0">
              <a:solidFill>
                <a:srgbClr val="7030A0"/>
              </a:solidFill>
              <a:latin typeface="Courier New" panose="02070309020205020404" pitchFamily="49" charset="0"/>
              <a:cs typeface="Courier New" panose="02070309020205020404" pitchFamily="49" charset="0"/>
            </a:endParaRPr>
          </a:p>
          <a:p>
            <a:pPr marL="0" indent="0">
              <a:buNone/>
            </a:pPr>
            <a:endParaRPr lang="en-GB" sz="1200" b="1" dirty="0">
              <a:latin typeface="Courier New" panose="02070309020205020404" pitchFamily="49" charset="0"/>
              <a:cs typeface="Courier New" panose="02070309020205020404" pitchFamily="49" charset="0"/>
            </a:endParaRPr>
          </a:p>
          <a:p>
            <a:pPr marL="0" indent="0">
              <a:buNone/>
            </a:pPr>
            <a:r>
              <a:rPr lang="en-GB" sz="1200" b="1" dirty="0">
                <a:latin typeface="Courier New" panose="02070309020205020404" pitchFamily="49" charset="0"/>
                <a:cs typeface="Courier New" panose="02070309020205020404" pitchFamily="49" charset="0"/>
              </a:rPr>
              <a:t>Sobel-Goodman Mediation Tests</a:t>
            </a:r>
          </a:p>
          <a:p>
            <a:pPr marL="0" indent="0">
              <a:buNone/>
            </a:pPr>
            <a:endParaRPr lang="en-GB" sz="1200" b="1" dirty="0">
              <a:latin typeface="Courier New" panose="02070309020205020404" pitchFamily="49" charset="0"/>
              <a:cs typeface="Courier New" panose="02070309020205020404" pitchFamily="49" charset="0"/>
            </a:endParaRP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Coef</a:t>
            </a:r>
            <a:r>
              <a:rPr lang="en-GB" sz="1200" b="1" dirty="0">
                <a:latin typeface="Courier New" panose="02070309020205020404" pitchFamily="49" charset="0"/>
                <a:cs typeface="Courier New" panose="02070309020205020404" pitchFamily="49" charset="0"/>
              </a:rPr>
              <a:t>         Std Err     Z           P&gt;|Z|</a:t>
            </a:r>
          </a:p>
          <a:p>
            <a:pPr marL="0" indent="0">
              <a:buNone/>
            </a:pPr>
            <a:r>
              <a:rPr lang="en-GB" sz="1200" b="1" dirty="0">
                <a:latin typeface="Courier New" panose="02070309020205020404" pitchFamily="49" charset="0"/>
                <a:cs typeface="Courier New" panose="02070309020205020404" pitchFamily="49" charset="0"/>
              </a:rPr>
              <a:t>Sobel               .06143805    .00642849   9.557      0</a:t>
            </a:r>
          </a:p>
          <a:p>
            <a:pPr marL="0" indent="0">
              <a:buNone/>
            </a:pPr>
            <a:r>
              <a:rPr lang="en-GB" sz="1200" b="1" dirty="0">
                <a:latin typeface="Courier New" panose="02070309020205020404" pitchFamily="49" charset="0"/>
                <a:cs typeface="Courier New" panose="02070309020205020404" pitchFamily="49" charset="0"/>
              </a:rPr>
              <a:t>Goodman-1 (</a:t>
            </a:r>
            <a:r>
              <a:rPr lang="en-GB" sz="1200" b="1" dirty="0" err="1">
                <a:latin typeface="Courier New" panose="02070309020205020404" pitchFamily="49" charset="0"/>
                <a:cs typeface="Courier New" panose="02070309020205020404" pitchFamily="49" charset="0"/>
              </a:rPr>
              <a:t>Aroian</a:t>
            </a:r>
            <a:r>
              <a:rPr lang="en-GB" sz="1200" b="1" dirty="0">
                <a:latin typeface="Courier New" panose="02070309020205020404" pitchFamily="49" charset="0"/>
                <a:cs typeface="Courier New" panose="02070309020205020404" pitchFamily="49" charset="0"/>
              </a:rPr>
              <a:t>)  .06143805    .00643346    9.55      0</a:t>
            </a:r>
          </a:p>
          <a:p>
            <a:pPr marL="0" indent="0">
              <a:buNone/>
            </a:pPr>
            <a:r>
              <a:rPr lang="en-GB" sz="1200" b="1" dirty="0">
                <a:latin typeface="Courier New" panose="02070309020205020404" pitchFamily="49" charset="0"/>
                <a:cs typeface="Courier New" panose="02070309020205020404" pitchFamily="49" charset="0"/>
              </a:rPr>
              <a:t>Goodman-2           .06143805    .00642352   9.565      0</a:t>
            </a:r>
          </a:p>
          <a:p>
            <a:pPr marL="0" indent="0">
              <a:buNone/>
            </a:pPr>
            <a:endParaRPr lang="en-GB" sz="1200" b="1" dirty="0">
              <a:latin typeface="Courier New" panose="02070309020205020404" pitchFamily="49" charset="0"/>
              <a:cs typeface="Courier New" panose="02070309020205020404" pitchFamily="49" charset="0"/>
            </a:endParaRPr>
          </a:p>
          <a:p>
            <a:pPr marL="0" indent="0">
              <a:buNone/>
            </a:pPr>
            <a:r>
              <a:rPr lang="en-GB" sz="1200" b="1" dirty="0">
                <a:latin typeface="Courier New" panose="02070309020205020404" pitchFamily="49" charset="0"/>
                <a:cs typeface="Courier New" panose="02070309020205020404" pitchFamily="49" charset="0"/>
              </a:rPr>
              <a:t>                    </a:t>
            </a:r>
            <a:r>
              <a:rPr lang="en-GB" sz="1200" b="1" dirty="0" err="1">
                <a:latin typeface="Courier New" panose="02070309020205020404" pitchFamily="49" charset="0"/>
                <a:cs typeface="Courier New" panose="02070309020205020404" pitchFamily="49" charset="0"/>
              </a:rPr>
              <a:t>Coef</a:t>
            </a:r>
            <a:r>
              <a:rPr lang="en-GB" sz="1200" b="1" dirty="0">
                <a:latin typeface="Courier New" panose="02070309020205020404" pitchFamily="49" charset="0"/>
                <a:cs typeface="Courier New" panose="02070309020205020404" pitchFamily="49" charset="0"/>
              </a:rPr>
              <a:t>      Std Err    Z          P&gt;|Z|</a:t>
            </a:r>
          </a:p>
          <a:p>
            <a:pPr marL="0" indent="0">
              <a:buNone/>
            </a:pPr>
            <a:r>
              <a:rPr lang="en-GB" sz="1200" b="1" dirty="0">
                <a:latin typeface="Courier New" panose="02070309020205020404" pitchFamily="49" charset="0"/>
                <a:cs typeface="Courier New" panose="02070309020205020404" pitchFamily="49" charset="0"/>
              </a:rPr>
              <a:t>a coefficient   =  .254267   .010974   23.1691          0</a:t>
            </a:r>
          </a:p>
          <a:p>
            <a:pPr marL="0" indent="0">
              <a:buNone/>
            </a:pPr>
            <a:r>
              <a:rPr lang="en-GB" sz="1200" b="1" dirty="0">
                <a:latin typeface="Courier New" panose="02070309020205020404" pitchFamily="49" charset="0"/>
                <a:cs typeface="Courier New" panose="02070309020205020404" pitchFamily="49" charset="0"/>
              </a:rPr>
              <a:t>b coefficient   =  .241628   .023031   10.4913          0</a:t>
            </a:r>
          </a:p>
          <a:p>
            <a:pPr marL="0" indent="0">
              <a:buNone/>
            </a:pPr>
            <a:r>
              <a:rPr lang="en-GB" sz="1200" b="1" dirty="0">
                <a:latin typeface="Courier New" panose="02070309020205020404" pitchFamily="49" charset="0"/>
                <a:cs typeface="Courier New" panose="02070309020205020404" pitchFamily="49" charset="0"/>
              </a:rPr>
              <a:t>Indirect effect =  .061438   .006428   9.55715          0</a:t>
            </a:r>
          </a:p>
          <a:p>
            <a:pPr marL="0" indent="0">
              <a:buNone/>
            </a:pPr>
            <a:r>
              <a:rPr lang="en-GB" sz="1200" b="1" dirty="0">
                <a:latin typeface="Courier New" panose="02070309020205020404" pitchFamily="49" charset="0"/>
                <a:cs typeface="Courier New" panose="02070309020205020404" pitchFamily="49" charset="0"/>
              </a:rPr>
              <a:t>  Direct effect =  .254071   .012723   19.9696          0</a:t>
            </a:r>
          </a:p>
          <a:p>
            <a:pPr marL="0" indent="0">
              <a:buNone/>
            </a:pPr>
            <a:r>
              <a:rPr lang="en-GB" sz="1200" b="1" dirty="0">
                <a:latin typeface="Courier New" panose="02070309020205020404" pitchFamily="49" charset="0"/>
                <a:cs typeface="Courier New" panose="02070309020205020404" pitchFamily="49" charset="0"/>
              </a:rPr>
              <a:t>   Total effect =   .31551   .011599   27.2005          0</a:t>
            </a:r>
          </a:p>
          <a:p>
            <a:pPr marL="0" indent="0">
              <a:buNone/>
            </a:pPr>
            <a:endParaRPr lang="en-GB" sz="1200" b="1" dirty="0">
              <a:latin typeface="Courier New" panose="02070309020205020404" pitchFamily="49" charset="0"/>
              <a:cs typeface="Courier New" panose="02070309020205020404" pitchFamily="49" charset="0"/>
            </a:endParaRPr>
          </a:p>
          <a:p>
            <a:pPr marL="0" indent="0">
              <a:buNone/>
            </a:pPr>
            <a:r>
              <a:rPr lang="en-GB" sz="1200" b="1" dirty="0">
                <a:latin typeface="Courier New" panose="02070309020205020404" pitchFamily="49" charset="0"/>
                <a:cs typeface="Courier New" panose="02070309020205020404" pitchFamily="49" charset="0"/>
              </a:rPr>
              <a:t>Proportion of total effect that is mediated:  .19472646</a:t>
            </a:r>
          </a:p>
          <a:p>
            <a:pPr marL="0" indent="0">
              <a:buNone/>
            </a:pPr>
            <a:r>
              <a:rPr lang="en-GB" sz="1200" b="1" dirty="0">
                <a:latin typeface="Courier New" panose="02070309020205020404" pitchFamily="49" charset="0"/>
                <a:cs typeface="Courier New" panose="02070309020205020404" pitchFamily="49" charset="0"/>
              </a:rPr>
              <a:t>Ratio of indirect to direct effect:           .24181405</a:t>
            </a:r>
          </a:p>
          <a:p>
            <a:pPr marL="0" indent="0">
              <a:buNone/>
            </a:pPr>
            <a:r>
              <a:rPr lang="en-GB" sz="1200" b="1" dirty="0">
                <a:latin typeface="Courier New" panose="02070309020205020404" pitchFamily="49" charset="0"/>
                <a:cs typeface="Courier New" panose="02070309020205020404" pitchFamily="49" charset="0"/>
              </a:rPr>
              <a:t>Ratio of total to direct effect:              1.2418141</a:t>
            </a:r>
          </a:p>
          <a:p>
            <a:endParaRPr lang="en-GB" dirty="0"/>
          </a:p>
        </p:txBody>
      </p:sp>
      <p:sp>
        <p:nvSpPr>
          <p:cNvPr id="4" name="Slide Number Placeholder 3">
            <a:extLst>
              <a:ext uri="{FF2B5EF4-FFF2-40B4-BE49-F238E27FC236}">
                <a16:creationId xmlns:a16="http://schemas.microsoft.com/office/drawing/2014/main" id="{35C6CF01-1F54-48EA-A2ED-E45C7C7860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2DB02818-BEDA-4EDC-B8FC-229E611551AE}"/>
              </a:ext>
            </a:extLst>
          </p:cNvPr>
          <p:cNvSpPr txBox="1"/>
          <p:nvPr/>
        </p:nvSpPr>
        <p:spPr>
          <a:xfrm>
            <a:off x="251520" y="5229200"/>
            <a:ext cx="6768752" cy="1477328"/>
          </a:xfrm>
          <a:prstGeom prst="rect">
            <a:avLst/>
          </a:prstGeom>
          <a:noFill/>
        </p:spPr>
        <p:txBody>
          <a:bodyPr wrap="square" rtlCol="0">
            <a:spAutoFit/>
          </a:bodyPr>
          <a:lstStyle/>
          <a:p>
            <a:r>
              <a:rPr lang="en-GB" dirty="0"/>
              <a:t>The indirect effect is the estimate of </a:t>
            </a:r>
            <a:r>
              <a:rPr lang="en-GB" b="1" i="1" dirty="0">
                <a:solidFill>
                  <a:srgbClr val="7030A0"/>
                </a:solidFill>
              </a:rPr>
              <a:t>a</a:t>
            </a:r>
            <a:r>
              <a:rPr lang="en-GB" b="1" i="1" dirty="0">
                <a:solidFill>
                  <a:schemeClr val="accent6">
                    <a:lumMod val="75000"/>
                  </a:schemeClr>
                </a:solidFill>
              </a:rPr>
              <a:t>b</a:t>
            </a:r>
          </a:p>
          <a:p>
            <a:endParaRPr lang="en-GB" dirty="0"/>
          </a:p>
          <a:p>
            <a:r>
              <a:rPr lang="en-GB" dirty="0"/>
              <a:t>The direct effect is the estimate of </a:t>
            </a:r>
            <a:r>
              <a:rPr lang="en-GB" i="1" dirty="0">
                <a:solidFill>
                  <a:srgbClr val="00B050"/>
                </a:solidFill>
              </a:rPr>
              <a:t>c’</a:t>
            </a:r>
          </a:p>
          <a:p>
            <a:endParaRPr lang="en-GB" i="1" dirty="0">
              <a:solidFill>
                <a:srgbClr val="00B050"/>
              </a:solidFill>
            </a:endParaRPr>
          </a:p>
          <a:p>
            <a:r>
              <a:rPr lang="en-GB" dirty="0"/>
              <a:t>The proportion mediated is the ratio of indirect effect to total effect</a:t>
            </a:r>
          </a:p>
        </p:txBody>
      </p:sp>
      <p:cxnSp>
        <p:nvCxnSpPr>
          <p:cNvPr id="7" name="Straight Arrow Connector 6">
            <a:extLst>
              <a:ext uri="{FF2B5EF4-FFF2-40B4-BE49-F238E27FC236}">
                <a16:creationId xmlns:a16="http://schemas.microsoft.com/office/drawing/2014/main" id="{F1FA566C-6A9B-484E-B04D-B5B177BF579F}"/>
              </a:ext>
            </a:extLst>
          </p:cNvPr>
          <p:cNvCxnSpPr>
            <a:cxnSpLocks/>
          </p:cNvCxnSpPr>
          <p:nvPr/>
        </p:nvCxnSpPr>
        <p:spPr>
          <a:xfrm flipV="1">
            <a:off x="395536" y="3861048"/>
            <a:ext cx="216024" cy="136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266D7FE-3A58-448E-927D-78BDEB7AA689}"/>
              </a:ext>
            </a:extLst>
          </p:cNvPr>
          <p:cNvCxnSpPr>
            <a:cxnSpLocks/>
          </p:cNvCxnSpPr>
          <p:nvPr/>
        </p:nvCxnSpPr>
        <p:spPr>
          <a:xfrm flipH="1" flipV="1">
            <a:off x="1331640" y="4005064"/>
            <a:ext cx="432048" cy="1836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3C925A-3D22-4409-BC3A-18DF57979DA2}"/>
              </a:ext>
            </a:extLst>
          </p:cNvPr>
          <p:cNvCxnSpPr>
            <a:cxnSpLocks/>
          </p:cNvCxnSpPr>
          <p:nvPr/>
        </p:nvCxnSpPr>
        <p:spPr>
          <a:xfrm flipV="1">
            <a:off x="4525652" y="4545124"/>
            <a:ext cx="262372" cy="1815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543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inference for indirect effects</a:t>
            </a:r>
          </a:p>
        </p:txBody>
      </p:sp>
      <p:sp>
        <p:nvSpPr>
          <p:cNvPr id="3" name="Content Placeholder 2"/>
          <p:cNvSpPr>
            <a:spLocks noGrp="1"/>
          </p:cNvSpPr>
          <p:nvPr>
            <p:ph idx="1"/>
          </p:nvPr>
        </p:nvSpPr>
        <p:spPr>
          <a:xfrm>
            <a:off x="395536" y="1351309"/>
            <a:ext cx="8229600" cy="4525963"/>
          </a:xfrm>
        </p:spPr>
        <p:txBody>
          <a:bodyPr>
            <a:normAutofit/>
          </a:bodyPr>
          <a:lstStyle/>
          <a:p>
            <a:r>
              <a:rPr lang="en-GB" sz="2000" dirty="0"/>
              <a:t>Example with bootstrap inferences (2000 bootstrap reps)</a:t>
            </a:r>
          </a:p>
          <a:p>
            <a:pPr marL="0" indent="0">
              <a:spcBef>
                <a:spcPts val="300"/>
              </a:spcBef>
              <a:buNone/>
            </a:pPr>
            <a:endParaRPr lang="en-GB" sz="1800" b="1" dirty="0">
              <a:solidFill>
                <a:srgbClr val="7030A0"/>
              </a:solidFill>
              <a:latin typeface="Courier New" panose="02070309020205020404" pitchFamily="49"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04EA88B7-04A3-470D-9A77-31F553E012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D8A7ED-69E9-436F-AE24-6E5839D2CEF3}" type="slidenum">
              <a:rPr kumimoji="0" lang="en-GB" sz="1200" b="0" i="0" u="none" strike="noStrike" kern="1200" cap="none" spc="0" normalizeH="0" baseline="0" noProof="0" smtClean="0">
                <a:ln>
                  <a:noFill/>
                </a:ln>
                <a:solidFill>
                  <a:prstClr val="black">
                    <a:lumMod val="65000"/>
                    <a:lumOff val="3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3F0EA36-23AF-4DE8-9845-3146B1DB8DA1}"/>
              </a:ext>
            </a:extLst>
          </p:cNvPr>
          <p:cNvPicPr>
            <a:picLocks noChangeAspect="1"/>
          </p:cNvPicPr>
          <p:nvPr/>
        </p:nvPicPr>
        <p:blipFill rotWithShape="1">
          <a:blip r:embed="rId3"/>
          <a:srcRect r="55264"/>
          <a:stretch/>
        </p:blipFill>
        <p:spPr>
          <a:xfrm>
            <a:off x="395536" y="1864717"/>
            <a:ext cx="6681784" cy="3724523"/>
          </a:xfrm>
          <a:prstGeom prst="rect">
            <a:avLst/>
          </a:prstGeom>
        </p:spPr>
      </p:pic>
      <p:sp>
        <p:nvSpPr>
          <p:cNvPr id="6" name="TextBox 5">
            <a:extLst>
              <a:ext uri="{FF2B5EF4-FFF2-40B4-BE49-F238E27FC236}">
                <a16:creationId xmlns:a16="http://schemas.microsoft.com/office/drawing/2014/main" id="{EA7B6D02-8DA3-48F4-A993-9DCF9C3BB6F4}"/>
              </a:ext>
            </a:extLst>
          </p:cNvPr>
          <p:cNvSpPr txBox="1"/>
          <p:nvPr/>
        </p:nvSpPr>
        <p:spPr>
          <a:xfrm>
            <a:off x="251520" y="5951021"/>
            <a:ext cx="8229600" cy="646331"/>
          </a:xfrm>
          <a:prstGeom prst="rect">
            <a:avLst/>
          </a:prstGeom>
          <a:noFill/>
        </p:spPr>
        <p:txBody>
          <a:bodyPr wrap="square" rtlCol="0">
            <a:spAutoFit/>
          </a:bodyPr>
          <a:lstStyle/>
          <a:p>
            <a:r>
              <a:rPr lang="en-GB" dirty="0"/>
              <a:t>The observed coefficients are the same as previously, and we would choose to report the percentile 95% confidence intervals</a:t>
            </a:r>
          </a:p>
        </p:txBody>
      </p:sp>
    </p:spTree>
    <p:extLst>
      <p:ext uri="{BB962C8B-B14F-4D97-AF65-F5344CB8AC3E}">
        <p14:creationId xmlns:p14="http://schemas.microsoft.com/office/powerpoint/2010/main" val="3086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Parallel two-mediator model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IoPPN 4th – 8th July 2016</a:t>
            </a:r>
            <a:endParaRPr lang="en-GB" dirty="0"/>
          </a:p>
        </p:txBody>
      </p:sp>
      <p:sp>
        <p:nvSpPr>
          <p:cNvPr id="5" name="Slide Number Placeholder 4"/>
          <p:cNvSpPr>
            <a:spLocks noGrp="1"/>
          </p:cNvSpPr>
          <p:nvPr>
            <p:ph type="sldNum" sz="quarter" idx="12"/>
          </p:nvPr>
        </p:nvSpPr>
        <p:spPr/>
        <p:txBody>
          <a:bodyPr/>
          <a:lstStyle/>
          <a:p>
            <a:fld id="{6DD8A7ED-69E9-436F-AE24-6E5839D2CEF3}" type="slidenum">
              <a:rPr lang="en-GB" smtClean="0"/>
              <a:pPr/>
              <a:t>47</a:t>
            </a:fld>
            <a:endParaRPr lang="en-GB" dirty="0"/>
          </a:p>
        </p:txBody>
      </p:sp>
      <p:sp>
        <p:nvSpPr>
          <p:cNvPr id="23" name="TextBox 22"/>
          <p:cNvSpPr txBox="1"/>
          <p:nvPr/>
        </p:nvSpPr>
        <p:spPr>
          <a:xfrm>
            <a:off x="221830" y="6032417"/>
            <a:ext cx="7848872" cy="584775"/>
          </a:xfrm>
          <a:prstGeom prst="rect">
            <a:avLst/>
          </a:prstGeom>
          <a:solidFill>
            <a:schemeClr val="bg1"/>
          </a:solidFill>
        </p:spPr>
        <p:txBody>
          <a:bodyPr wrap="square" rtlCol="0">
            <a:spAutoFit/>
          </a:bodyPr>
          <a:lstStyle/>
          <a:p>
            <a:r>
              <a:rPr lang="en-GB" sz="1600" b="1" dirty="0"/>
              <a:t>Note: there is assumed no relationship between the two mediators.  This is an assumption often made to simplify the analysis.  It is probably often not a plausible assumption. </a:t>
            </a:r>
          </a:p>
        </p:txBody>
      </p:sp>
      <p:sp>
        <p:nvSpPr>
          <p:cNvPr id="21" name="Rectangle 20"/>
          <p:cNvSpPr/>
          <p:nvPr/>
        </p:nvSpPr>
        <p:spPr>
          <a:xfrm>
            <a:off x="4237258" y="6068023"/>
            <a:ext cx="184731" cy="369332"/>
          </a:xfrm>
          <a:prstGeom prst="rect">
            <a:avLst/>
          </a:prstGeom>
        </p:spPr>
        <p:txBody>
          <a:bodyPr wrap="none">
            <a:spAutoFit/>
          </a:bodyPr>
          <a:lstStyle/>
          <a:p>
            <a:endParaRPr lang="en-GB" dirty="0"/>
          </a:p>
        </p:txBody>
      </p:sp>
      <p:grpSp>
        <p:nvGrpSpPr>
          <p:cNvPr id="38" name="Group 37"/>
          <p:cNvGrpSpPr/>
          <p:nvPr/>
        </p:nvGrpSpPr>
        <p:grpSpPr>
          <a:xfrm>
            <a:off x="221830" y="1152000"/>
            <a:ext cx="4474844" cy="3294487"/>
            <a:chOff x="221830" y="1431782"/>
            <a:chExt cx="4474844" cy="3294487"/>
          </a:xfrm>
        </p:grpSpPr>
        <p:grpSp>
          <p:nvGrpSpPr>
            <p:cNvPr id="3" name="Group 2"/>
            <p:cNvGrpSpPr/>
            <p:nvPr/>
          </p:nvGrpSpPr>
          <p:grpSpPr>
            <a:xfrm>
              <a:off x="221830" y="1708050"/>
              <a:ext cx="4060920" cy="2833552"/>
              <a:chOff x="2195736" y="1716748"/>
              <a:chExt cx="4060920" cy="2833552"/>
            </a:xfrm>
          </p:grpSpPr>
          <p:grpSp>
            <p:nvGrpSpPr>
              <p:cNvPr id="6" name="Group 5"/>
              <p:cNvGrpSpPr/>
              <p:nvPr/>
            </p:nvGrpSpPr>
            <p:grpSpPr>
              <a:xfrm>
                <a:off x="2195736" y="1716748"/>
                <a:ext cx="4060920" cy="1840035"/>
                <a:chOff x="5155604" y="2424147"/>
                <a:chExt cx="4060920" cy="1840035"/>
              </a:xfrm>
            </p:grpSpPr>
            <p:sp>
              <p:nvSpPr>
                <p:cNvPr id="7" name="Rectangle 6"/>
                <p:cNvSpPr/>
                <p:nvPr/>
              </p:nvSpPr>
              <p:spPr bwMode="auto">
                <a:xfrm>
                  <a:off x="6502064" y="2424147"/>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M</a:t>
                  </a:r>
                  <a:r>
                    <a:rPr lang="en-GB" i="1" baseline="-25000" dirty="0">
                      <a:solidFill>
                        <a:schemeClr val="accent2">
                          <a:lumMod val="75000"/>
                        </a:schemeClr>
                      </a:solidFill>
                    </a:rPr>
                    <a:t>1</a:t>
                  </a:r>
                  <a:endParaRPr lang="en-GB" b="1" i="1" baseline="-25000" dirty="0">
                    <a:solidFill>
                      <a:srgbClr val="C00000"/>
                    </a:solidFill>
                  </a:endParaRPr>
                </a:p>
              </p:txBody>
            </p:sp>
            <p:sp>
              <p:nvSpPr>
                <p:cNvPr id="8" name="Rectangle 7"/>
                <p:cNvSpPr/>
                <p:nvPr/>
              </p:nvSpPr>
              <p:spPr bwMode="auto">
                <a:xfrm>
                  <a:off x="515560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R</a:t>
                  </a:r>
                  <a:endParaRPr lang="en-GB" i="1" baseline="-25000" dirty="0">
                    <a:solidFill>
                      <a:schemeClr val="accent2">
                        <a:lumMod val="75000"/>
                      </a:schemeClr>
                    </a:solidFill>
                  </a:endParaRPr>
                </a:p>
              </p:txBody>
            </p:sp>
            <p:sp>
              <p:nvSpPr>
                <p:cNvPr id="9" name="Rectangle 8"/>
                <p:cNvSpPr/>
                <p:nvPr/>
              </p:nvSpPr>
              <p:spPr bwMode="auto">
                <a:xfrm>
                  <a:off x="784852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Y</a:t>
                  </a:r>
                  <a:endParaRPr lang="en-GB" i="1" baseline="-25000" dirty="0">
                    <a:solidFill>
                      <a:srgbClr val="C00000"/>
                    </a:solidFill>
                  </a:endParaRPr>
                </a:p>
              </p:txBody>
            </p:sp>
            <p:cxnSp>
              <p:nvCxnSpPr>
                <p:cNvPr id="10" name="Straight Arrow Connector 9"/>
                <p:cNvCxnSpPr>
                  <a:stCxn id="8" idx="0"/>
                  <a:endCxn id="7" idx="1"/>
                </p:cNvCxnSpPr>
                <p:nvPr/>
              </p:nvCxnSpPr>
              <p:spPr bwMode="auto">
                <a:xfrm flipV="1">
                  <a:off x="583960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9" idx="1"/>
                </p:cNvCxnSpPr>
                <p:nvPr/>
              </p:nvCxnSpPr>
              <p:spPr bwMode="auto">
                <a:xfrm>
                  <a:off x="6523604" y="3832225"/>
                  <a:ext cx="1324920"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3"/>
                  <a:endCxn id="9" idx="0"/>
                </p:cNvCxnSpPr>
                <p:nvPr/>
              </p:nvCxnSpPr>
              <p:spPr bwMode="auto">
                <a:xfrm>
                  <a:off x="787006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5745957" y="2716187"/>
                  <a:ext cx="424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rgbClr val="7030A0"/>
                      </a:solidFill>
                    </a:rPr>
                    <a:t>a</a:t>
                  </a:r>
                  <a:r>
                    <a:rPr lang="en-GB" altLang="en-US" sz="2000" i="1" baseline="-25000" dirty="0">
                      <a:solidFill>
                        <a:srgbClr val="7030A0"/>
                      </a:solidFill>
                    </a:rPr>
                    <a:t>1</a:t>
                  </a:r>
                </a:p>
              </p:txBody>
            </p:sp>
            <p:sp>
              <p:nvSpPr>
                <p:cNvPr id="14" name="TextBox 13"/>
                <p:cNvSpPr txBox="1">
                  <a:spLocks noChangeArrowheads="1"/>
                </p:cNvSpPr>
                <p:nvPr/>
              </p:nvSpPr>
              <p:spPr bwMode="auto">
                <a:xfrm>
                  <a:off x="6990801" y="3864132"/>
                  <a:ext cx="390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rgbClr val="00B050"/>
                      </a:solidFill>
                    </a:rPr>
                    <a:t>c'</a:t>
                  </a:r>
                </a:p>
              </p:txBody>
            </p:sp>
            <p:sp>
              <p:nvSpPr>
                <p:cNvPr id="15" name="TextBox 14"/>
                <p:cNvSpPr txBox="1">
                  <a:spLocks noChangeArrowheads="1"/>
                </p:cNvSpPr>
                <p:nvPr/>
              </p:nvSpPr>
              <p:spPr bwMode="auto">
                <a:xfrm>
                  <a:off x="8084424" y="2716187"/>
                  <a:ext cx="448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chemeClr val="accent6">
                          <a:lumMod val="75000"/>
                        </a:schemeClr>
                      </a:solidFill>
                    </a:rPr>
                    <a:t>b</a:t>
                  </a:r>
                  <a:r>
                    <a:rPr lang="en-GB" altLang="en-US" sz="2000" i="1" baseline="-25000" dirty="0">
                      <a:solidFill>
                        <a:schemeClr val="accent6">
                          <a:lumMod val="75000"/>
                        </a:schemeClr>
                      </a:solidFill>
                    </a:rPr>
                    <a:t>1</a:t>
                  </a:r>
                </a:p>
              </p:txBody>
            </p:sp>
          </p:grpSp>
          <p:sp>
            <p:nvSpPr>
              <p:cNvPr id="16" name="Rectangle 15"/>
              <p:cNvSpPr/>
              <p:nvPr/>
            </p:nvSpPr>
            <p:spPr bwMode="auto">
              <a:xfrm>
                <a:off x="3542305" y="3858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M</a:t>
                </a:r>
                <a:r>
                  <a:rPr lang="en-GB" i="1" baseline="-25000" dirty="0">
                    <a:solidFill>
                      <a:schemeClr val="accent2">
                        <a:lumMod val="75000"/>
                      </a:schemeClr>
                    </a:solidFill>
                  </a:rPr>
                  <a:t>2</a:t>
                </a:r>
                <a:endParaRPr lang="en-GB" b="1" i="1" baseline="-25000" dirty="0">
                  <a:solidFill>
                    <a:srgbClr val="C00000"/>
                  </a:solidFill>
                </a:endParaRPr>
              </a:p>
            </p:txBody>
          </p:sp>
          <p:cxnSp>
            <p:nvCxnSpPr>
              <p:cNvPr id="17" name="Straight Arrow Connector 16"/>
              <p:cNvCxnSpPr>
                <a:stCxn id="8" idx="2"/>
                <a:endCxn id="16" idx="1"/>
              </p:cNvCxnSpPr>
              <p:nvPr/>
            </p:nvCxnSpPr>
            <p:spPr bwMode="auto">
              <a:xfrm>
                <a:off x="2879736" y="3470901"/>
                <a:ext cx="662569" cy="733324"/>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6" idx="3"/>
                <a:endCxn id="9" idx="2"/>
              </p:cNvCxnSpPr>
              <p:nvPr/>
            </p:nvCxnSpPr>
            <p:spPr bwMode="auto">
              <a:xfrm flipV="1">
                <a:off x="4910305" y="3470901"/>
                <a:ext cx="662351" cy="733324"/>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5140038" y="3843647"/>
                <a:ext cx="448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chemeClr val="accent6">
                        <a:lumMod val="75000"/>
                      </a:schemeClr>
                    </a:solidFill>
                  </a:rPr>
                  <a:t>b</a:t>
                </a:r>
                <a:r>
                  <a:rPr lang="en-GB" altLang="en-US" sz="2000" i="1" baseline="-25000" dirty="0">
                    <a:solidFill>
                      <a:schemeClr val="accent6">
                        <a:lumMod val="75000"/>
                      </a:schemeClr>
                    </a:solidFill>
                  </a:rPr>
                  <a:t>2</a:t>
                </a:r>
              </a:p>
            </p:txBody>
          </p:sp>
          <p:sp>
            <p:nvSpPr>
              <p:cNvPr id="26" name="TextBox 25"/>
              <p:cNvSpPr txBox="1">
                <a:spLocks noChangeArrowheads="1"/>
              </p:cNvSpPr>
              <p:nvPr/>
            </p:nvSpPr>
            <p:spPr bwMode="auto">
              <a:xfrm>
                <a:off x="2879736" y="3804115"/>
                <a:ext cx="4249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i="1" dirty="0">
                    <a:solidFill>
                      <a:srgbClr val="7030A0"/>
                    </a:solidFill>
                  </a:rPr>
                  <a:t>a</a:t>
                </a:r>
                <a:r>
                  <a:rPr lang="en-GB" altLang="en-US" sz="2000" i="1" baseline="-25000" dirty="0">
                    <a:solidFill>
                      <a:srgbClr val="7030A0"/>
                    </a:solidFill>
                  </a:rPr>
                  <a:t>2</a:t>
                </a:r>
              </a:p>
            </p:txBody>
          </p:sp>
        </p:grpSp>
        <p:grpSp>
          <p:nvGrpSpPr>
            <p:cNvPr id="37" name="Group 36"/>
            <p:cNvGrpSpPr/>
            <p:nvPr/>
          </p:nvGrpSpPr>
          <p:grpSpPr>
            <a:xfrm>
              <a:off x="2910922" y="1431782"/>
              <a:ext cx="1785752" cy="3294487"/>
              <a:chOff x="2910922" y="1431782"/>
              <a:chExt cx="1785752" cy="3294487"/>
            </a:xfrm>
          </p:grpSpPr>
          <p:cxnSp>
            <p:nvCxnSpPr>
              <p:cNvPr id="24" name="Straight Arrow Connector 23"/>
              <p:cNvCxnSpPr/>
              <p:nvPr/>
            </p:nvCxnSpPr>
            <p:spPr>
              <a:xfrm flipH="1">
                <a:off x="2910922" y="1616448"/>
                <a:ext cx="442720" cy="18466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53642" y="1431782"/>
                <a:ext cx="642294" cy="369332"/>
              </a:xfrm>
              <a:prstGeom prst="rect">
                <a:avLst/>
              </a:prstGeom>
              <a:noFill/>
            </p:spPr>
            <p:txBody>
              <a:bodyPr wrap="square" rtlCol="0">
                <a:spAutoFit/>
              </a:bodyPr>
              <a:lstStyle/>
              <a:p>
                <a:r>
                  <a:rPr lang="el-GR" i="1" dirty="0">
                    <a:latin typeface="Calibri"/>
                  </a:rPr>
                  <a:t>ε</a:t>
                </a:r>
                <a:r>
                  <a:rPr lang="en-GB" i="1" baseline="-25000" dirty="0">
                    <a:latin typeface="Calibri"/>
                  </a:rPr>
                  <a:t>M1</a:t>
                </a:r>
                <a:endParaRPr lang="en-GB" i="1" dirty="0"/>
              </a:p>
            </p:txBody>
          </p:sp>
          <p:cxnSp>
            <p:nvCxnSpPr>
              <p:cNvPr id="28" name="Straight Arrow Connector 27"/>
              <p:cNvCxnSpPr>
                <a:stCxn id="29" idx="1"/>
              </p:cNvCxnSpPr>
              <p:nvPr/>
            </p:nvCxnSpPr>
            <p:spPr>
              <a:xfrm flipH="1" flipV="1">
                <a:off x="2914750" y="4428446"/>
                <a:ext cx="438892" cy="1131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353642" y="4356937"/>
                <a:ext cx="557222" cy="369332"/>
              </a:xfrm>
              <a:prstGeom prst="rect">
                <a:avLst/>
              </a:prstGeom>
              <a:noFill/>
            </p:spPr>
            <p:txBody>
              <a:bodyPr wrap="square" rtlCol="0">
                <a:spAutoFit/>
              </a:bodyPr>
              <a:lstStyle/>
              <a:p>
                <a:r>
                  <a:rPr lang="el-GR" i="1" dirty="0">
                    <a:latin typeface="Calibri"/>
                  </a:rPr>
                  <a:t>ε</a:t>
                </a:r>
                <a:r>
                  <a:rPr lang="en-GB" i="1" baseline="-25000" dirty="0">
                    <a:latin typeface="Calibri"/>
                  </a:rPr>
                  <a:t>M2</a:t>
                </a:r>
                <a:endParaRPr lang="en-GB" i="1" dirty="0"/>
              </a:p>
            </p:txBody>
          </p:sp>
          <p:cxnSp>
            <p:nvCxnSpPr>
              <p:cNvPr id="30" name="Straight Arrow Connector 29"/>
              <p:cNvCxnSpPr/>
              <p:nvPr/>
            </p:nvCxnSpPr>
            <p:spPr>
              <a:xfrm flipH="1" flipV="1">
                <a:off x="4282121" y="3447834"/>
                <a:ext cx="69933" cy="4016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237258" y="3775843"/>
                <a:ext cx="459416" cy="369332"/>
              </a:xfrm>
              <a:prstGeom prst="rect">
                <a:avLst/>
              </a:prstGeom>
              <a:noFill/>
            </p:spPr>
            <p:txBody>
              <a:bodyPr wrap="square" rtlCol="0">
                <a:spAutoFit/>
              </a:bodyPr>
              <a:lstStyle/>
              <a:p>
                <a:r>
                  <a:rPr lang="el-GR" i="1" dirty="0">
                    <a:latin typeface="Calibri"/>
                  </a:rPr>
                  <a:t>ε</a:t>
                </a:r>
                <a:r>
                  <a:rPr lang="en-GB" i="1" baseline="-25000" dirty="0">
                    <a:latin typeface="Calibri"/>
                  </a:rPr>
                  <a:t>Y</a:t>
                </a:r>
                <a:endParaRPr lang="en-GB" i="1" dirty="0"/>
              </a:p>
            </p:txBody>
          </p:sp>
        </p:grpSp>
      </p:grpSp>
      <p:sp>
        <p:nvSpPr>
          <p:cNvPr id="32" name="Text Box 14"/>
          <p:cNvSpPr txBox="1">
            <a:spLocks noChangeArrowheads="1"/>
          </p:cNvSpPr>
          <p:nvPr/>
        </p:nvSpPr>
        <p:spPr bwMode="auto">
          <a:xfrm>
            <a:off x="4696674" y="1332000"/>
            <a:ext cx="4275252" cy="3831818"/>
          </a:xfrm>
          <a:prstGeom prst="rect">
            <a:avLst/>
          </a:prstGeom>
          <a:noFill/>
          <a:ln w="9525">
            <a:solidFill>
              <a:schemeClr val="accent5">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50000"/>
              </a:spcBef>
              <a:defRPr/>
            </a:pPr>
            <a:r>
              <a:rPr lang="en-GB" dirty="0"/>
              <a:t>Total effect = </a:t>
            </a:r>
            <a:r>
              <a:rPr lang="en-GB" i="1" dirty="0"/>
              <a:t>c</a:t>
            </a:r>
          </a:p>
          <a:p>
            <a:pPr algn="r" eaLnBrk="1" hangingPunct="1">
              <a:spcBef>
                <a:spcPct val="50000"/>
              </a:spcBef>
              <a:defRPr/>
            </a:pPr>
            <a:r>
              <a:rPr lang="en-GB" dirty="0"/>
              <a:t>Direct effect =</a:t>
            </a:r>
            <a:r>
              <a:rPr lang="en-GB" dirty="0">
                <a:solidFill>
                  <a:srgbClr val="00B050"/>
                </a:solidFill>
              </a:rPr>
              <a:t> </a:t>
            </a:r>
            <a:r>
              <a:rPr lang="en-GB" i="1" dirty="0">
                <a:solidFill>
                  <a:srgbClr val="00B050"/>
                </a:solidFill>
              </a:rPr>
              <a:t>c’</a:t>
            </a:r>
            <a:endParaRPr lang="el-GR" i="1" dirty="0">
              <a:solidFill>
                <a:srgbClr val="00B050"/>
              </a:solidFill>
            </a:endParaRPr>
          </a:p>
          <a:p>
            <a:pPr algn="r" eaLnBrk="1" hangingPunct="1">
              <a:defRPr/>
            </a:pPr>
            <a:endParaRPr lang="en-GB" b="1" dirty="0">
              <a:solidFill>
                <a:srgbClr val="00B0F0"/>
              </a:solidFill>
            </a:endParaRPr>
          </a:p>
          <a:p>
            <a:pPr algn="r" eaLnBrk="1" hangingPunct="1">
              <a:spcBef>
                <a:spcPct val="50000"/>
              </a:spcBef>
              <a:defRPr/>
            </a:pPr>
            <a:r>
              <a:rPr lang="en-GB" b="1" dirty="0">
                <a:solidFill>
                  <a:srgbClr val="00B0F0"/>
                </a:solidFill>
              </a:rPr>
              <a:t>Indirect (mediated) effect 1 </a:t>
            </a:r>
            <a:r>
              <a:rPr lang="en-GB" b="1" dirty="0"/>
              <a:t>=</a:t>
            </a:r>
            <a:r>
              <a:rPr lang="en-GB" b="1" dirty="0">
                <a:solidFill>
                  <a:srgbClr val="6600FF"/>
                </a:solidFill>
              </a:rPr>
              <a:t> </a:t>
            </a:r>
            <a:r>
              <a:rPr lang="en-GB" b="1" i="1" dirty="0">
                <a:solidFill>
                  <a:srgbClr val="7030A0"/>
                </a:solidFill>
              </a:rPr>
              <a:t>a</a:t>
            </a:r>
            <a:r>
              <a:rPr lang="en-GB" b="1" i="1" baseline="-25000" dirty="0">
                <a:solidFill>
                  <a:srgbClr val="7030A0"/>
                </a:solidFill>
              </a:rPr>
              <a:t>1</a:t>
            </a:r>
            <a:r>
              <a:rPr lang="en-GB" b="1" i="1" dirty="0">
                <a:solidFill>
                  <a:schemeClr val="accent6">
                    <a:lumMod val="75000"/>
                  </a:schemeClr>
                </a:solidFill>
              </a:rPr>
              <a:t>b</a:t>
            </a:r>
            <a:r>
              <a:rPr lang="en-GB" b="1" i="1" baseline="-25000" dirty="0">
                <a:solidFill>
                  <a:schemeClr val="accent6">
                    <a:lumMod val="75000"/>
                  </a:schemeClr>
                </a:solidFill>
              </a:rPr>
              <a:t>1</a:t>
            </a:r>
          </a:p>
          <a:p>
            <a:pPr algn="r" eaLnBrk="1" hangingPunct="1">
              <a:spcBef>
                <a:spcPct val="50000"/>
              </a:spcBef>
              <a:defRPr/>
            </a:pPr>
            <a:r>
              <a:rPr lang="en-GB" b="1" dirty="0">
                <a:solidFill>
                  <a:srgbClr val="00B0F0"/>
                </a:solidFill>
              </a:rPr>
              <a:t>Indirect (mediated) effect 2 </a:t>
            </a:r>
            <a:r>
              <a:rPr lang="en-GB" b="1" dirty="0"/>
              <a:t>=</a:t>
            </a:r>
            <a:r>
              <a:rPr lang="en-GB" b="1" dirty="0">
                <a:solidFill>
                  <a:srgbClr val="6600FF"/>
                </a:solidFill>
              </a:rPr>
              <a:t> </a:t>
            </a:r>
            <a:r>
              <a:rPr lang="en-GB" b="1" i="1" dirty="0">
                <a:solidFill>
                  <a:srgbClr val="7030A0"/>
                </a:solidFill>
              </a:rPr>
              <a:t>a</a:t>
            </a:r>
            <a:r>
              <a:rPr lang="en-GB" b="1" i="1" baseline="-25000" dirty="0">
                <a:solidFill>
                  <a:srgbClr val="7030A0"/>
                </a:solidFill>
              </a:rPr>
              <a:t>2</a:t>
            </a:r>
            <a:r>
              <a:rPr lang="en-GB" b="1" i="1" dirty="0">
                <a:solidFill>
                  <a:schemeClr val="accent6">
                    <a:lumMod val="75000"/>
                  </a:schemeClr>
                </a:solidFill>
              </a:rPr>
              <a:t>b</a:t>
            </a:r>
            <a:r>
              <a:rPr lang="en-GB" b="1" i="1" baseline="-25000" dirty="0">
                <a:solidFill>
                  <a:schemeClr val="accent6">
                    <a:lumMod val="75000"/>
                  </a:schemeClr>
                </a:solidFill>
              </a:rPr>
              <a:t>2</a:t>
            </a:r>
          </a:p>
          <a:p>
            <a:pPr algn="r" eaLnBrk="1" hangingPunct="1">
              <a:spcBef>
                <a:spcPct val="50000"/>
              </a:spcBef>
              <a:defRPr/>
            </a:pPr>
            <a:r>
              <a:rPr lang="en-GB" dirty="0"/>
              <a:t>Total effect =</a:t>
            </a:r>
            <a:r>
              <a:rPr lang="en-GB" dirty="0">
                <a:solidFill>
                  <a:srgbClr val="C00000"/>
                </a:solidFill>
              </a:rPr>
              <a:t> </a:t>
            </a:r>
            <a:r>
              <a:rPr lang="en-GB" i="1" dirty="0"/>
              <a:t>c</a:t>
            </a:r>
            <a:r>
              <a:rPr lang="en-GB" dirty="0">
                <a:solidFill>
                  <a:srgbClr val="C00000"/>
                </a:solidFill>
              </a:rPr>
              <a:t> </a:t>
            </a:r>
            <a:r>
              <a:rPr lang="en-GB" dirty="0"/>
              <a:t>=</a:t>
            </a:r>
            <a:r>
              <a:rPr lang="en-GB" dirty="0">
                <a:solidFill>
                  <a:srgbClr val="C00000"/>
                </a:solidFill>
              </a:rPr>
              <a:t> </a:t>
            </a:r>
            <a:r>
              <a:rPr lang="en-GB" i="1" dirty="0">
                <a:solidFill>
                  <a:srgbClr val="7030A0"/>
                </a:solidFill>
              </a:rPr>
              <a:t>a</a:t>
            </a:r>
            <a:r>
              <a:rPr lang="en-GB" i="1" baseline="-25000" dirty="0">
                <a:solidFill>
                  <a:srgbClr val="7030A0"/>
                </a:solidFill>
              </a:rPr>
              <a:t>1</a:t>
            </a:r>
            <a:r>
              <a:rPr lang="en-GB" i="1" dirty="0">
                <a:solidFill>
                  <a:schemeClr val="accent6">
                    <a:lumMod val="75000"/>
                  </a:schemeClr>
                </a:solidFill>
              </a:rPr>
              <a:t>b</a:t>
            </a:r>
            <a:r>
              <a:rPr lang="en-GB" i="1" baseline="-25000" dirty="0">
                <a:solidFill>
                  <a:schemeClr val="accent6">
                    <a:lumMod val="75000"/>
                  </a:schemeClr>
                </a:solidFill>
              </a:rPr>
              <a:t>1</a:t>
            </a:r>
            <a:r>
              <a:rPr lang="en-GB" dirty="0"/>
              <a:t>+</a:t>
            </a:r>
            <a:r>
              <a:rPr lang="en-GB" i="1" dirty="0">
                <a:solidFill>
                  <a:srgbClr val="7030A0"/>
                </a:solidFill>
              </a:rPr>
              <a:t>a</a:t>
            </a:r>
            <a:r>
              <a:rPr lang="en-GB" i="1" baseline="-25000" dirty="0">
                <a:solidFill>
                  <a:srgbClr val="7030A0"/>
                </a:solidFill>
              </a:rPr>
              <a:t>2</a:t>
            </a:r>
            <a:r>
              <a:rPr lang="en-GB" i="1" dirty="0">
                <a:solidFill>
                  <a:schemeClr val="accent6">
                    <a:lumMod val="75000"/>
                  </a:schemeClr>
                </a:solidFill>
              </a:rPr>
              <a:t>b</a:t>
            </a:r>
            <a:r>
              <a:rPr lang="en-GB" i="1" baseline="-25000" dirty="0">
                <a:solidFill>
                  <a:schemeClr val="accent6">
                    <a:lumMod val="75000"/>
                  </a:schemeClr>
                </a:solidFill>
              </a:rPr>
              <a:t>2</a:t>
            </a:r>
            <a:r>
              <a:rPr lang="en-GB" dirty="0"/>
              <a:t>+</a:t>
            </a:r>
            <a:r>
              <a:rPr lang="en-GB" dirty="0">
                <a:solidFill>
                  <a:srgbClr val="C00000"/>
                </a:solidFill>
              </a:rPr>
              <a:t> </a:t>
            </a:r>
            <a:r>
              <a:rPr lang="en-GB" i="1" dirty="0">
                <a:solidFill>
                  <a:srgbClr val="00B050"/>
                </a:solidFill>
              </a:rPr>
              <a:t>c’</a:t>
            </a:r>
          </a:p>
          <a:p>
            <a:pPr algn="r" eaLnBrk="1" hangingPunct="1">
              <a:defRPr/>
            </a:pPr>
            <a:endParaRPr lang="en-GB" i="1" dirty="0">
              <a:solidFill>
                <a:srgbClr val="00B050"/>
              </a:solidFill>
            </a:endParaRPr>
          </a:p>
          <a:p>
            <a:pPr algn="r" eaLnBrk="1" hangingPunct="1">
              <a:spcBef>
                <a:spcPct val="50000"/>
              </a:spcBef>
              <a:defRPr/>
            </a:pPr>
            <a:r>
              <a:rPr lang="en-GB" b="1" dirty="0">
                <a:solidFill>
                  <a:srgbClr val="00B0F0"/>
                </a:solidFill>
              </a:rPr>
              <a:t>Indirect (mediated) effect </a:t>
            </a:r>
            <a:r>
              <a:rPr lang="en-GB" b="1" dirty="0"/>
              <a:t>=</a:t>
            </a:r>
            <a:r>
              <a:rPr lang="en-GB" b="1" dirty="0">
                <a:solidFill>
                  <a:srgbClr val="6600FF"/>
                </a:solidFill>
              </a:rPr>
              <a:t> </a:t>
            </a:r>
          </a:p>
          <a:p>
            <a:pPr algn="r" eaLnBrk="1" hangingPunct="1">
              <a:spcBef>
                <a:spcPct val="50000"/>
              </a:spcBef>
              <a:defRPr/>
            </a:pPr>
            <a:r>
              <a:rPr lang="en-GB" i="1" dirty="0">
                <a:solidFill>
                  <a:srgbClr val="7030A0"/>
                </a:solidFill>
              </a:rPr>
              <a:t>a</a:t>
            </a:r>
            <a:r>
              <a:rPr lang="en-GB" i="1" baseline="-25000" dirty="0">
                <a:solidFill>
                  <a:srgbClr val="7030A0"/>
                </a:solidFill>
              </a:rPr>
              <a:t>1</a:t>
            </a:r>
            <a:r>
              <a:rPr lang="en-GB" i="1" dirty="0">
                <a:solidFill>
                  <a:schemeClr val="accent6">
                    <a:lumMod val="75000"/>
                  </a:schemeClr>
                </a:solidFill>
              </a:rPr>
              <a:t>b</a:t>
            </a:r>
            <a:r>
              <a:rPr lang="en-GB" i="1" baseline="-25000" dirty="0">
                <a:solidFill>
                  <a:schemeClr val="accent6">
                    <a:lumMod val="75000"/>
                  </a:schemeClr>
                </a:solidFill>
              </a:rPr>
              <a:t>1</a:t>
            </a:r>
            <a:r>
              <a:rPr lang="en-GB" dirty="0"/>
              <a:t>+</a:t>
            </a:r>
            <a:r>
              <a:rPr lang="en-GB" i="1" dirty="0">
                <a:solidFill>
                  <a:srgbClr val="7030A0"/>
                </a:solidFill>
              </a:rPr>
              <a:t>a</a:t>
            </a:r>
            <a:r>
              <a:rPr lang="en-GB" i="1" baseline="-25000" dirty="0">
                <a:solidFill>
                  <a:srgbClr val="7030A0"/>
                </a:solidFill>
              </a:rPr>
              <a:t>2</a:t>
            </a:r>
            <a:r>
              <a:rPr lang="en-GB" i="1" dirty="0">
                <a:solidFill>
                  <a:schemeClr val="accent6">
                    <a:lumMod val="75000"/>
                  </a:schemeClr>
                </a:solidFill>
              </a:rPr>
              <a:t>b</a:t>
            </a:r>
            <a:r>
              <a:rPr lang="en-GB" i="1" baseline="-25000" dirty="0">
                <a:solidFill>
                  <a:schemeClr val="accent6">
                    <a:lumMod val="75000"/>
                  </a:schemeClr>
                </a:solidFill>
              </a:rPr>
              <a:t>2</a:t>
            </a:r>
            <a:r>
              <a:rPr lang="en-GB" b="1" dirty="0">
                <a:solidFill>
                  <a:srgbClr val="6600FF"/>
                </a:solidFill>
              </a:rPr>
              <a:t> </a:t>
            </a:r>
            <a:r>
              <a:rPr lang="en-GB" b="1" dirty="0"/>
              <a:t>=</a:t>
            </a:r>
            <a:r>
              <a:rPr lang="en-GB" b="1" dirty="0">
                <a:solidFill>
                  <a:srgbClr val="6600FF"/>
                </a:solidFill>
              </a:rPr>
              <a:t> </a:t>
            </a:r>
            <a:r>
              <a:rPr lang="en-GB" b="1" i="1" dirty="0"/>
              <a:t>c</a:t>
            </a:r>
            <a:r>
              <a:rPr lang="en-GB" b="1" dirty="0">
                <a:solidFill>
                  <a:srgbClr val="6600FF"/>
                </a:solidFill>
              </a:rPr>
              <a:t> </a:t>
            </a:r>
            <a:r>
              <a:rPr lang="en-GB" b="1" dirty="0"/>
              <a:t>–</a:t>
            </a:r>
            <a:r>
              <a:rPr lang="en-GB" b="1" dirty="0">
                <a:solidFill>
                  <a:srgbClr val="00B050"/>
                </a:solidFill>
              </a:rPr>
              <a:t> </a:t>
            </a:r>
            <a:r>
              <a:rPr lang="en-GB" b="1" i="1" dirty="0">
                <a:solidFill>
                  <a:srgbClr val="00B050"/>
                </a:solidFill>
              </a:rPr>
              <a:t>c’</a:t>
            </a:r>
          </a:p>
          <a:p>
            <a:pPr algn="r" eaLnBrk="1" hangingPunct="1">
              <a:spcBef>
                <a:spcPct val="50000"/>
              </a:spcBef>
              <a:defRPr/>
            </a:pPr>
            <a:r>
              <a:rPr lang="en-GB" dirty="0"/>
              <a:t>(for the same subset of complete data)</a:t>
            </a:r>
          </a:p>
        </p:txBody>
      </p:sp>
      <p:grpSp>
        <p:nvGrpSpPr>
          <p:cNvPr id="45" name="Group 44"/>
          <p:cNvGrpSpPr/>
          <p:nvPr/>
        </p:nvGrpSpPr>
        <p:grpSpPr>
          <a:xfrm>
            <a:off x="521017" y="4446588"/>
            <a:ext cx="4830763" cy="1395678"/>
            <a:chOff x="612000" y="4749289"/>
            <a:chExt cx="4830763" cy="1395678"/>
          </a:xfrm>
        </p:grpSpPr>
        <mc:AlternateContent xmlns:mc="http://schemas.openxmlformats.org/markup-compatibility/2006" xmlns:a14="http://schemas.microsoft.com/office/drawing/2010/main">
          <mc:Choice Requires="a14">
            <p:sp>
              <p:nvSpPr>
                <p:cNvPr id="40" name="Object 39"/>
                <p:cNvSpPr txBox="1"/>
                <p:nvPr/>
              </p:nvSpPr>
              <p:spPr bwMode="auto">
                <a:xfrm>
                  <a:off x="767258" y="4749289"/>
                  <a:ext cx="2970213" cy="373062"/>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𝑌</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a:rPr lang="en-GB" i="1">
                                <a:solidFill>
                                  <a:srgbClr val="000000"/>
                                </a:solidFill>
                                <a:latin typeface="Cambria Math" panose="02040503050406030204" pitchFamily="18" charset="0"/>
                              </a:rPr>
                              <m:t>𝐶</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𝑐</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𝑖𝐶</m:t>
                            </m:r>
                          </m:sub>
                        </m:sSub>
                      </m:oMath>
                    </m:oMathPara>
                  </a14:m>
                  <a:endParaRPr lang="en-GB" dirty="0"/>
                </a:p>
              </p:txBody>
            </p:sp>
          </mc:Choice>
          <mc:Fallback xmlns="">
            <p:sp>
              <p:nvSpPr>
                <p:cNvPr id="40" name="Object 39"/>
                <p:cNvSpPr txBox="1">
                  <a:spLocks noRot="1" noChangeAspect="1" noMove="1" noResize="1" noEditPoints="1" noAdjustHandles="1" noChangeArrowheads="1" noChangeShapeType="1" noTextEdit="1"/>
                </p:cNvSpPr>
                <p:nvPr/>
              </p:nvSpPr>
              <p:spPr bwMode="auto">
                <a:xfrm>
                  <a:off x="767258" y="4749289"/>
                  <a:ext cx="2970213" cy="373062"/>
                </a:xfrm>
                <a:prstGeom prst="rect">
                  <a:avLst/>
                </a:prstGeom>
                <a:blipFill>
                  <a:blip r:embed="rId2"/>
                  <a:stretch>
                    <a:fillRect/>
                  </a:stretch>
                </a:blipFill>
                <a:ln>
                  <a:noFill/>
                </a:ln>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Object 40"/>
                <p:cNvSpPr txBox="1"/>
                <p:nvPr/>
              </p:nvSpPr>
              <p:spPr bwMode="auto">
                <a:xfrm>
                  <a:off x="612000" y="5711580"/>
                  <a:ext cx="4830763" cy="433387"/>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sSub>
                          <m:sSubPr>
                            <m:ctrlPr>
                              <a:rPr lang="en-GB" sz="1500" i="1" smtClean="0">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𝑌</m:t>
                            </m:r>
                          </m:e>
                          <m:sub>
                            <m:r>
                              <a:rPr lang="en-GB" sz="1500" i="1">
                                <a:solidFill>
                                  <a:srgbClr val="000000"/>
                                </a:solidFill>
                                <a:latin typeface="Cambria Math" panose="02040503050406030204" pitchFamily="18" charset="0"/>
                              </a:rPr>
                              <m:t>𝑖</m:t>
                            </m:r>
                          </m:sub>
                        </m:sSub>
                        <m:r>
                          <a:rPr lang="en-GB" sz="1500" i="1">
                            <a:solidFill>
                              <a:srgbClr val="000000"/>
                            </a:solidFill>
                            <a:latin typeface="Cambria Math" panose="02040503050406030204" pitchFamily="18" charset="0"/>
                          </a:rPr>
                          <m:t>=</m:t>
                        </m:r>
                        <m:r>
                          <a:rPr lang="en-GB" sz="1500" b="0" i="1" smtClean="0">
                            <a:solidFill>
                              <a:srgbClr val="000000"/>
                            </a:solidFill>
                            <a:latin typeface="Cambria Math" panose="02040503050406030204" pitchFamily="18" charset="0"/>
                          </a:rPr>
                          <m:t>𝑖𝑛𝑡𝑒𝑟</m:t>
                        </m:r>
                        <m:r>
                          <a:rPr lang="en-GB" sz="1500" i="1">
                            <a:solidFill>
                              <a:srgbClr val="000000"/>
                            </a:solidFill>
                            <a:latin typeface="Cambria Math" panose="02040503050406030204" pitchFamily="18" charset="0"/>
                          </a:rPr>
                          <m:t>𝑐𝑒𝑝</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𝑡</m:t>
                            </m:r>
                          </m:e>
                          <m:sub>
                            <m:r>
                              <a:rPr lang="en-GB" sz="1500" i="1">
                                <a:solidFill>
                                  <a:srgbClr val="000000"/>
                                </a:solidFill>
                                <a:latin typeface="Cambria Math" panose="02040503050406030204" pitchFamily="18" charset="0"/>
                              </a:rPr>
                              <m:t>𝑌</m:t>
                            </m:r>
                          </m:sub>
                        </m:sSub>
                        <m:r>
                          <a:rPr lang="en-GB" sz="1500" i="1">
                            <a:solidFill>
                              <a:srgbClr val="000000"/>
                            </a:solidFill>
                            <a:latin typeface="Cambria Math" panose="02040503050406030204" pitchFamily="18" charset="0"/>
                          </a:rPr>
                          <m:t>+</m:t>
                        </m:r>
                        <m:r>
                          <a:rPr lang="en-GB" sz="1500" i="1">
                            <a:solidFill>
                              <a:srgbClr val="000000"/>
                            </a:solidFill>
                            <a:latin typeface="Cambria Math" panose="02040503050406030204" pitchFamily="18" charset="0"/>
                          </a:rPr>
                          <m:t>𝑐</m:t>
                        </m:r>
                        <m:r>
                          <a:rPr lang="en-GB" sz="1500" i="1">
                            <a:solidFill>
                              <a:srgbClr val="000000"/>
                            </a:solidFill>
                            <a:latin typeface="Cambria Math" panose="02040503050406030204" pitchFamily="18" charset="0"/>
                          </a:rPr>
                          <m:t>′</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𝑅</m:t>
                            </m:r>
                          </m:e>
                          <m:sub>
                            <m:r>
                              <a:rPr lang="en-GB" sz="1500" i="1">
                                <a:solidFill>
                                  <a:srgbClr val="000000"/>
                                </a:solidFill>
                                <a:latin typeface="Cambria Math" panose="02040503050406030204" pitchFamily="18" charset="0"/>
                              </a:rPr>
                              <m:t>𝑖</m:t>
                            </m:r>
                          </m:sub>
                        </m:sSub>
                        <m:r>
                          <a:rPr lang="en-GB" sz="1500" i="1">
                            <a:solidFill>
                              <a:srgbClr val="000000"/>
                            </a:solidFill>
                            <a:latin typeface="Cambria Math" panose="02040503050406030204" pitchFamily="18" charset="0"/>
                          </a:rPr>
                          <m:t>+</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𝑏</m:t>
                            </m:r>
                          </m:e>
                          <m:sub>
                            <m:r>
                              <a:rPr lang="en-GB" sz="1500" i="1">
                                <a:solidFill>
                                  <a:srgbClr val="000000"/>
                                </a:solidFill>
                                <a:latin typeface="Cambria Math" panose="02040503050406030204" pitchFamily="18" charset="0"/>
                              </a:rPr>
                              <m:t>1</m:t>
                            </m:r>
                          </m:sub>
                        </m:sSub>
                        <m:sSub>
                          <m:sSubPr>
                            <m:ctrlPr>
                              <a:rPr lang="en-GB" sz="1500" i="1">
                                <a:solidFill>
                                  <a:srgbClr val="000000"/>
                                </a:solidFill>
                                <a:latin typeface="Cambria Math" panose="02040503050406030204" pitchFamily="18" charset="0"/>
                              </a:rPr>
                            </m:ctrlPr>
                          </m:sSubPr>
                          <m:e>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𝑀</m:t>
                                </m:r>
                              </m:e>
                              <m:sub>
                                <m:r>
                                  <a:rPr lang="en-GB" sz="1500" i="1">
                                    <a:solidFill>
                                      <a:srgbClr val="000000"/>
                                    </a:solidFill>
                                    <a:latin typeface="Cambria Math" panose="02040503050406030204" pitchFamily="18" charset="0"/>
                                  </a:rPr>
                                  <m:t>𝑖</m:t>
                                </m:r>
                              </m:sub>
                            </m:sSub>
                          </m:e>
                          <m:sub>
                            <m:r>
                              <a:rPr lang="en-GB" sz="1500" i="1">
                                <a:solidFill>
                                  <a:srgbClr val="000000"/>
                                </a:solidFill>
                                <a:latin typeface="Cambria Math" panose="02040503050406030204" pitchFamily="18" charset="0"/>
                              </a:rPr>
                              <m:t>1</m:t>
                            </m:r>
                          </m:sub>
                        </m:sSub>
                        <m:r>
                          <a:rPr lang="en-GB" sz="1500" i="1">
                            <a:solidFill>
                              <a:srgbClr val="000000"/>
                            </a:solidFill>
                            <a:latin typeface="Cambria Math" panose="02040503050406030204" pitchFamily="18" charset="0"/>
                          </a:rPr>
                          <m:t>+</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𝑏</m:t>
                            </m:r>
                          </m:e>
                          <m:sub>
                            <m:r>
                              <a:rPr lang="en-GB" sz="1500" i="1">
                                <a:solidFill>
                                  <a:srgbClr val="000000"/>
                                </a:solidFill>
                                <a:latin typeface="Cambria Math" panose="02040503050406030204" pitchFamily="18" charset="0"/>
                              </a:rPr>
                              <m:t>2</m:t>
                            </m:r>
                          </m:sub>
                        </m:sSub>
                        <m:sSub>
                          <m:sSubPr>
                            <m:ctrlPr>
                              <a:rPr lang="en-GB" sz="1500" i="1">
                                <a:solidFill>
                                  <a:srgbClr val="000000"/>
                                </a:solidFill>
                                <a:latin typeface="Cambria Math" panose="02040503050406030204" pitchFamily="18" charset="0"/>
                              </a:rPr>
                            </m:ctrlPr>
                          </m:sSubPr>
                          <m:e>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𝑀</m:t>
                                </m:r>
                              </m:e>
                              <m:sub>
                                <m:r>
                                  <a:rPr lang="en-GB" sz="1500" i="1">
                                    <a:solidFill>
                                      <a:srgbClr val="000000"/>
                                    </a:solidFill>
                                    <a:latin typeface="Cambria Math" panose="02040503050406030204" pitchFamily="18" charset="0"/>
                                  </a:rPr>
                                  <m:t>𝑖</m:t>
                                </m:r>
                              </m:sub>
                            </m:sSub>
                          </m:e>
                          <m:sub>
                            <m:r>
                              <a:rPr lang="en-GB" sz="1500" i="1">
                                <a:solidFill>
                                  <a:srgbClr val="000000"/>
                                </a:solidFill>
                                <a:latin typeface="Cambria Math" panose="02040503050406030204" pitchFamily="18" charset="0"/>
                              </a:rPr>
                              <m:t>2</m:t>
                            </m:r>
                          </m:sub>
                        </m:sSub>
                        <m:r>
                          <a:rPr lang="en-GB" sz="1500" i="1">
                            <a:solidFill>
                              <a:srgbClr val="000000"/>
                            </a:solidFill>
                            <a:latin typeface="Cambria Math" panose="02040503050406030204" pitchFamily="18" charset="0"/>
                          </a:rPr>
                          <m:t>+</m:t>
                        </m:r>
                        <m:r>
                          <a:rPr lang="en-GB" sz="1500" i="1">
                            <a:solidFill>
                              <a:srgbClr val="000000"/>
                            </a:solidFill>
                            <a:latin typeface="Cambria Math" panose="02040503050406030204" pitchFamily="18" charset="0"/>
                          </a:rPr>
                          <m:t>𝑒𝑟𝑟𝑜</m:t>
                        </m:r>
                        <m:sSub>
                          <m:sSubPr>
                            <m:ctrlPr>
                              <a:rPr lang="en-GB" sz="1500" i="1">
                                <a:solidFill>
                                  <a:srgbClr val="000000"/>
                                </a:solidFill>
                                <a:latin typeface="Cambria Math" panose="02040503050406030204" pitchFamily="18" charset="0"/>
                              </a:rPr>
                            </m:ctrlPr>
                          </m:sSubPr>
                          <m:e>
                            <m:r>
                              <a:rPr lang="en-GB" sz="1500" i="1">
                                <a:solidFill>
                                  <a:srgbClr val="000000"/>
                                </a:solidFill>
                                <a:latin typeface="Cambria Math" panose="02040503050406030204" pitchFamily="18" charset="0"/>
                              </a:rPr>
                              <m:t>𝑟</m:t>
                            </m:r>
                          </m:e>
                          <m:sub>
                            <m:r>
                              <a:rPr lang="en-GB" sz="1500" i="1">
                                <a:solidFill>
                                  <a:srgbClr val="000000"/>
                                </a:solidFill>
                                <a:latin typeface="Cambria Math" panose="02040503050406030204" pitchFamily="18" charset="0"/>
                              </a:rPr>
                              <m:t>𝑖𝑌</m:t>
                            </m:r>
                          </m:sub>
                        </m:sSub>
                      </m:oMath>
                    </m:oMathPara>
                  </a14:m>
                  <a:endParaRPr lang="en-GB" sz="1500" dirty="0"/>
                </a:p>
              </p:txBody>
            </p:sp>
          </mc:Choice>
          <mc:Fallback xmlns="">
            <p:sp>
              <p:nvSpPr>
                <p:cNvPr id="41" name="Object 40"/>
                <p:cNvSpPr txBox="1">
                  <a:spLocks noRot="1" noChangeAspect="1" noMove="1" noResize="1" noEditPoints="1" noAdjustHandles="1" noChangeArrowheads="1" noChangeShapeType="1" noTextEdit="1"/>
                </p:cNvSpPr>
                <p:nvPr/>
              </p:nvSpPr>
              <p:spPr bwMode="auto">
                <a:xfrm>
                  <a:off x="612000" y="5711580"/>
                  <a:ext cx="4830763" cy="433387"/>
                </a:xfrm>
                <a:prstGeom prst="rect">
                  <a:avLst/>
                </a:prstGeom>
                <a:blipFill>
                  <a:blip r:embed="rId3"/>
                  <a:stretch>
                    <a:fillRect/>
                  </a:stretch>
                </a:blipFill>
                <a:ln>
                  <a:noFill/>
                </a:ln>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Object 41"/>
                <p:cNvSpPr txBox="1"/>
                <p:nvPr/>
              </p:nvSpPr>
              <p:spPr bwMode="auto">
                <a:xfrm>
                  <a:off x="648000" y="5045075"/>
                  <a:ext cx="3303588" cy="3810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𝑖</m:t>
                                </m:r>
                              </m:e>
                              <m:sub>
                                <m:r>
                                  <a:rPr lang="en-GB" i="1">
                                    <a:solidFill>
                                      <a:srgbClr val="000000"/>
                                    </a:solidFill>
                                    <a:latin typeface="Cambria Math" panose="02040503050406030204" pitchFamily="18" charset="0"/>
                                  </a:rPr>
                                  <m:t>1</m:t>
                                </m:r>
                              </m:sub>
                            </m:sSub>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1</m:t>
                                </m:r>
                              </m:sub>
                            </m:sSub>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𝑎</m:t>
                            </m:r>
                          </m:e>
                          <m:sub>
                            <m:r>
                              <a:rPr lang="en-GB" i="1">
                                <a:solidFill>
                                  <a:srgbClr val="000000"/>
                                </a:solidFill>
                                <a:latin typeface="Cambria Math" panose="02040503050406030204" pitchFamily="18" charset="0"/>
                              </a:rPr>
                              <m:t>1</m:t>
                            </m:r>
                          </m:sub>
                        </m:s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1</m:t>
                                </m:r>
                              </m:sub>
                            </m:sSub>
                          </m:sub>
                        </m:sSub>
                      </m:oMath>
                    </m:oMathPara>
                  </a14:m>
                  <a:endParaRPr lang="en-GB" dirty="0"/>
                </a:p>
              </p:txBody>
            </p:sp>
          </mc:Choice>
          <mc:Fallback xmlns="">
            <p:sp>
              <p:nvSpPr>
                <p:cNvPr id="42" name="Object 41"/>
                <p:cNvSpPr txBox="1">
                  <a:spLocks noRot="1" noChangeAspect="1" noMove="1" noResize="1" noEditPoints="1" noAdjustHandles="1" noChangeArrowheads="1" noChangeShapeType="1" noTextEdit="1"/>
                </p:cNvSpPr>
                <p:nvPr/>
              </p:nvSpPr>
              <p:spPr bwMode="auto">
                <a:xfrm>
                  <a:off x="648000" y="5045075"/>
                  <a:ext cx="3303588" cy="381000"/>
                </a:xfrm>
                <a:prstGeom prst="rect">
                  <a:avLst/>
                </a:prstGeom>
                <a:blipFill>
                  <a:blip r:embed="rId4"/>
                  <a:stretch>
                    <a:fillRect/>
                  </a:stretch>
                </a:blipFill>
                <a:ln>
                  <a:noFill/>
                </a:ln>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Object 42"/>
                <p:cNvSpPr txBox="1"/>
                <p:nvPr/>
              </p:nvSpPr>
              <p:spPr bwMode="auto">
                <a:xfrm>
                  <a:off x="628650" y="5387975"/>
                  <a:ext cx="3382963" cy="381000"/>
                </a:xfrm>
                <a:prstGeom prst="rect">
                  <a:avLst/>
                </a:prstGeom>
                <a:noFill/>
                <a:ln>
                  <a:no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𝑖</m:t>
                                </m:r>
                              </m:e>
                              <m:sub>
                                <m:r>
                                  <a:rPr lang="en-GB" i="1">
                                    <a:solidFill>
                                      <a:srgbClr val="000000"/>
                                    </a:solidFill>
                                    <a:latin typeface="Cambria Math" panose="02040503050406030204" pitchFamily="18" charset="0"/>
                                  </a:rPr>
                                  <m:t>2</m:t>
                                </m:r>
                              </m:sub>
                            </m:sSub>
                          </m:sub>
                        </m:sSub>
                        <m:r>
                          <a:rPr lang="en-GB" i="1">
                            <a:solidFill>
                              <a:srgbClr val="000000"/>
                            </a:solidFill>
                            <a:latin typeface="Cambria Math" panose="02040503050406030204" pitchFamily="18" charset="0"/>
                          </a:rPr>
                          <m:t>=</m:t>
                        </m:r>
                        <m:r>
                          <a:rPr lang="en-GB" b="0" i="1" smtClean="0">
                            <a:solidFill>
                              <a:srgbClr val="000000"/>
                            </a:solidFill>
                            <a:latin typeface="Cambria Math" panose="02040503050406030204" pitchFamily="18" charset="0"/>
                          </a:rPr>
                          <m:t>𝑖𝑛𝑡𝑒𝑟</m:t>
                        </m:r>
                        <m:r>
                          <a:rPr lang="en-GB" i="1">
                            <a:solidFill>
                              <a:srgbClr val="000000"/>
                            </a:solidFill>
                            <a:latin typeface="Cambria Math" panose="02040503050406030204" pitchFamily="18" charset="0"/>
                          </a:rPr>
                          <m:t>𝑐𝑒𝑝</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2</m:t>
                                </m:r>
                              </m:sub>
                            </m:sSub>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𝑎</m:t>
                            </m:r>
                          </m:e>
                          <m:sub>
                            <m:r>
                              <a:rPr lang="en-GB" i="1">
                                <a:solidFill>
                                  <a:srgbClr val="000000"/>
                                </a:solidFill>
                                <a:latin typeface="Cambria Math" panose="02040503050406030204" pitchFamily="18" charset="0"/>
                              </a:rPr>
                              <m:t>2</m:t>
                            </m:r>
                          </m:sub>
                        </m:s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𝑒𝑟𝑟𝑜</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𝑟</m:t>
                            </m:r>
                          </m:e>
                          <m:sub>
                            <m:r>
                              <a:rPr lang="en-GB" i="1">
                                <a:solidFill>
                                  <a:srgbClr val="000000"/>
                                </a:solidFill>
                                <a:latin typeface="Cambria Math" panose="02040503050406030204" pitchFamily="18" charset="0"/>
                              </a:rPr>
                              <m:t>𝑖</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𝑀</m:t>
                                </m:r>
                              </m:e>
                              <m:sub>
                                <m:r>
                                  <a:rPr lang="en-GB" i="1">
                                    <a:solidFill>
                                      <a:srgbClr val="000000"/>
                                    </a:solidFill>
                                    <a:latin typeface="Cambria Math" panose="02040503050406030204" pitchFamily="18" charset="0"/>
                                  </a:rPr>
                                  <m:t>1</m:t>
                                </m:r>
                              </m:sub>
                            </m:sSub>
                          </m:sub>
                        </m:sSub>
                      </m:oMath>
                    </m:oMathPara>
                  </a14:m>
                  <a:endParaRPr lang="en-GB" dirty="0"/>
                </a:p>
              </p:txBody>
            </p:sp>
          </mc:Choice>
          <mc:Fallback xmlns="">
            <p:sp>
              <p:nvSpPr>
                <p:cNvPr id="43" name="Object 42"/>
                <p:cNvSpPr txBox="1">
                  <a:spLocks noRot="1" noChangeAspect="1" noMove="1" noResize="1" noEditPoints="1" noAdjustHandles="1" noChangeArrowheads="1" noChangeShapeType="1" noTextEdit="1"/>
                </p:cNvSpPr>
                <p:nvPr/>
              </p:nvSpPr>
              <p:spPr bwMode="auto">
                <a:xfrm>
                  <a:off x="628650" y="5387975"/>
                  <a:ext cx="3382963" cy="381000"/>
                </a:xfrm>
                <a:prstGeom prst="rect">
                  <a:avLst/>
                </a:prstGeom>
                <a:blipFill>
                  <a:blip r:embed="rId5"/>
                  <a:stretch>
                    <a:fillRect/>
                  </a:stretch>
                </a:blipFill>
                <a:ln>
                  <a:noFill/>
                </a:ln>
                <a:extLst/>
              </p:spPr>
              <p:txBody>
                <a:bodyPr/>
                <a:lstStyle/>
                <a:p>
                  <a:r>
                    <a:rPr lang="en-GB">
                      <a:noFill/>
                    </a:rPr>
                    <a:t> </a:t>
                  </a:r>
                </a:p>
              </p:txBody>
            </p:sp>
          </mc:Fallback>
        </mc:AlternateContent>
      </p:grpSp>
    </p:spTree>
    <p:extLst>
      <p:ext uri="{BB962C8B-B14F-4D97-AF65-F5344CB8AC3E}">
        <p14:creationId xmlns:p14="http://schemas.microsoft.com/office/powerpoint/2010/main" val="273927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Possible confounding of the effect of mediator on outcome</a:t>
            </a:r>
          </a:p>
          <a:p>
            <a:endParaRPr lang="en-GB" dirty="0"/>
          </a:p>
          <a:p>
            <a:r>
              <a:rPr lang="en-GB" dirty="0"/>
              <a:t>Mediator measured with error</a:t>
            </a:r>
          </a:p>
          <a:p>
            <a:endParaRPr lang="en-GB" dirty="0"/>
          </a:p>
          <a:p>
            <a:r>
              <a:rPr lang="en-GB" dirty="0"/>
              <a:t>Possibility of multiple mediators working in parallel or sequentially</a:t>
            </a:r>
          </a:p>
          <a:p>
            <a:pPr lvl="1"/>
            <a:r>
              <a:rPr lang="en-GB" dirty="0"/>
              <a:t>Complicates the definition and interpretation of indirect effects</a:t>
            </a:r>
          </a:p>
          <a:p>
            <a:endParaRPr lang="en-GB" dirty="0"/>
          </a:p>
          <a:p>
            <a:r>
              <a:rPr lang="en-GB" dirty="0"/>
              <a:t>Data structure: e.g. serial assessments of both mediator and clinical outcome, or serial assessments of the mediator and a survival time for the outcome</a:t>
            </a:r>
          </a:p>
          <a:p>
            <a:endParaRPr lang="en-GB" dirty="0"/>
          </a:p>
          <a:p>
            <a:endParaRPr lang="en-GB" dirty="0"/>
          </a:p>
        </p:txBody>
      </p:sp>
      <p:sp>
        <p:nvSpPr>
          <p:cNvPr id="2" name="Title 1"/>
          <p:cNvSpPr>
            <a:spLocks noGrp="1"/>
          </p:cNvSpPr>
          <p:nvPr>
            <p:ph type="title"/>
          </p:nvPr>
        </p:nvSpPr>
        <p:spPr/>
        <p:txBody>
          <a:bodyPr/>
          <a:lstStyle/>
          <a:p>
            <a:r>
              <a:rPr lang="en-GB" dirty="0"/>
              <a:t>Challenges for establishing mediation</a:t>
            </a:r>
          </a:p>
        </p:txBody>
      </p:sp>
    </p:spTree>
    <p:extLst>
      <p:ext uri="{BB962C8B-B14F-4D97-AF65-F5344CB8AC3E}">
        <p14:creationId xmlns:p14="http://schemas.microsoft.com/office/powerpoint/2010/main" val="2362253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4075-18BD-461F-BBE3-7B36741A1CB8}"/>
              </a:ext>
            </a:extLst>
          </p:cNvPr>
          <p:cNvSpPr>
            <a:spLocks noGrp="1"/>
          </p:cNvSpPr>
          <p:nvPr>
            <p:ph type="title"/>
          </p:nvPr>
        </p:nvSpPr>
        <p:spPr/>
        <p:txBody>
          <a:bodyPr/>
          <a:lstStyle/>
          <a:p>
            <a:r>
              <a:rPr lang="en-GB" dirty="0"/>
              <a:t>Many other considerations</a:t>
            </a:r>
          </a:p>
        </p:txBody>
      </p:sp>
      <p:graphicFrame>
        <p:nvGraphicFramePr>
          <p:cNvPr id="4" name="Diagram 3">
            <a:extLst>
              <a:ext uri="{FF2B5EF4-FFF2-40B4-BE49-F238E27FC236}">
                <a16:creationId xmlns:a16="http://schemas.microsoft.com/office/drawing/2014/main" id="{70742126-4917-4BDB-9356-5D5D887DC485}"/>
              </a:ext>
            </a:extLst>
          </p:cNvPr>
          <p:cNvGraphicFramePr/>
          <p:nvPr/>
        </p:nvGraphicFramePr>
        <p:xfrm>
          <a:off x="1524000" y="181327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5B7F6859-E825-4D4C-9E27-BDF70AA122C3}"/>
              </a:ext>
            </a:extLst>
          </p:cNvPr>
          <p:cNvSpPr>
            <a:spLocks noGrp="1"/>
          </p:cNvSpPr>
          <p:nvPr>
            <p:ph type="sldNum" sz="quarter" idx="12"/>
          </p:nvPr>
        </p:nvSpPr>
        <p:spPr/>
        <p:txBody>
          <a:bodyPr/>
          <a:lstStyle/>
          <a:p>
            <a:fld id="{B51B4AA9-FD87-44E7-AEDE-187C5B9F76B7}" type="slidenum">
              <a:rPr lang="en-GB" smtClean="0"/>
              <a:t>49</a:t>
            </a:fld>
            <a:endParaRPr lang="en-GB"/>
          </a:p>
        </p:txBody>
      </p:sp>
    </p:spTree>
    <p:extLst>
      <p:ext uri="{BB962C8B-B14F-4D97-AF65-F5344CB8AC3E}">
        <p14:creationId xmlns:p14="http://schemas.microsoft.com/office/powerpoint/2010/main" val="482597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of session</a:t>
            </a:r>
          </a:p>
        </p:txBody>
      </p:sp>
      <p:sp>
        <p:nvSpPr>
          <p:cNvPr id="7" name="Content Placeholder 6">
            <a:extLst>
              <a:ext uri="{FF2B5EF4-FFF2-40B4-BE49-F238E27FC236}">
                <a16:creationId xmlns:a16="http://schemas.microsoft.com/office/drawing/2014/main" id="{86B7A913-FC3E-4907-916E-83E4A4626457}"/>
              </a:ext>
            </a:extLst>
          </p:cNvPr>
          <p:cNvSpPr>
            <a:spLocks noGrp="1"/>
          </p:cNvSpPr>
          <p:nvPr>
            <p:ph idx="1"/>
          </p:nvPr>
        </p:nvSpPr>
        <p:spPr/>
        <p:txBody>
          <a:bodyPr/>
          <a:lstStyle/>
          <a:p>
            <a:pPr marL="57150" indent="0">
              <a:buNone/>
            </a:pPr>
            <a:r>
              <a:rPr lang="en-GB" dirty="0"/>
              <a:t>Part 1:</a:t>
            </a:r>
          </a:p>
          <a:p>
            <a:pPr marL="514350" indent="-457200">
              <a:buFont typeface="+mj-lt"/>
              <a:buAutoNum type="arabicPeriod"/>
            </a:pPr>
            <a:r>
              <a:rPr lang="en-GB" dirty="0"/>
              <a:t>Explanatory questions in clinical effectiveness and implementation settings</a:t>
            </a:r>
          </a:p>
          <a:p>
            <a:pPr marL="914400" lvl="1" indent="-457200">
              <a:buFont typeface="+mj-lt"/>
              <a:buAutoNum type="arabicPeriod"/>
            </a:pPr>
            <a:endParaRPr lang="en-GB" dirty="0"/>
          </a:p>
          <a:p>
            <a:pPr marL="514350" indent="-457200">
              <a:buFont typeface="+mj-lt"/>
              <a:buAutoNum type="arabicPeriod"/>
            </a:pPr>
            <a:r>
              <a:rPr lang="en-GB" dirty="0"/>
              <a:t>Moderation by baseline variables </a:t>
            </a:r>
          </a:p>
          <a:p>
            <a:pPr marL="914400" lvl="1" indent="-457200">
              <a:buFont typeface="+mj-lt"/>
              <a:buAutoNum type="arabicPeriod"/>
            </a:pPr>
            <a:endParaRPr lang="en-GB" dirty="0"/>
          </a:p>
          <a:p>
            <a:pPr marL="57150" indent="0">
              <a:buNone/>
            </a:pPr>
            <a:r>
              <a:rPr lang="en-GB" dirty="0"/>
              <a:t>Part 2:</a:t>
            </a:r>
          </a:p>
          <a:p>
            <a:pPr marL="514350" indent="-457200">
              <a:buFont typeface="+mj-lt"/>
              <a:buAutoNum type="arabicPeriod"/>
            </a:pPr>
            <a:r>
              <a:rPr lang="en-GB" dirty="0"/>
              <a:t>Mediation of effects via post-treatment variables</a:t>
            </a:r>
          </a:p>
          <a:p>
            <a:pPr marL="514350" indent="-457200">
              <a:buFont typeface="+mj-lt"/>
              <a:buAutoNum type="arabicPeriod"/>
            </a:pPr>
            <a:endParaRPr lang="en-GB" dirty="0"/>
          </a:p>
          <a:p>
            <a:pPr marL="514350" indent="-457200">
              <a:buFont typeface="+mj-lt"/>
              <a:buAutoNum type="arabicPeriod"/>
            </a:pPr>
            <a:r>
              <a:rPr lang="en-GB" dirty="0"/>
              <a:t>Extensions to multilevel models</a:t>
            </a:r>
          </a:p>
        </p:txBody>
      </p:sp>
      <p:sp>
        <p:nvSpPr>
          <p:cNvPr id="5" name="Slide Number Placeholder 4"/>
          <p:cNvSpPr>
            <a:spLocks noGrp="1"/>
          </p:cNvSpPr>
          <p:nvPr>
            <p:ph type="sldNum" sz="quarter" idx="12"/>
          </p:nvPr>
        </p:nvSpPr>
        <p:spPr/>
        <p:txBody>
          <a:bodyPr/>
          <a:lstStyle/>
          <a:p>
            <a:fld id="{E2AFBB42-DA9C-4B57-B6D0-77216D0B197D}" type="slidenum">
              <a:rPr lang="en-GB" smtClean="0"/>
              <a:pPr/>
              <a:t>5</a:t>
            </a:fld>
            <a:endParaRPr lang="en-GB" dirty="0"/>
          </a:p>
        </p:txBody>
      </p:sp>
    </p:spTree>
    <p:extLst>
      <p:ext uri="{BB962C8B-B14F-4D97-AF65-F5344CB8AC3E}">
        <p14:creationId xmlns:p14="http://schemas.microsoft.com/office/powerpoint/2010/main" val="1153412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690EF-AEE6-485E-B9DC-E15A252D53D8}"/>
              </a:ext>
            </a:extLst>
          </p:cNvPr>
          <p:cNvSpPr>
            <a:spLocks noGrp="1"/>
          </p:cNvSpPr>
          <p:nvPr>
            <p:ph type="title"/>
          </p:nvPr>
        </p:nvSpPr>
        <p:spPr/>
        <p:txBody>
          <a:bodyPr/>
          <a:lstStyle/>
          <a:p>
            <a:r>
              <a:rPr lang="en-GB" dirty="0"/>
              <a:t>Combining mediation and moderation</a:t>
            </a:r>
          </a:p>
        </p:txBody>
      </p:sp>
      <p:sp>
        <p:nvSpPr>
          <p:cNvPr id="3" name="Content Placeholder 2">
            <a:extLst>
              <a:ext uri="{FF2B5EF4-FFF2-40B4-BE49-F238E27FC236}">
                <a16:creationId xmlns:a16="http://schemas.microsoft.com/office/drawing/2014/main" id="{1667C959-CA52-40C9-BCAE-FB9B8ACEFBCF}"/>
              </a:ext>
            </a:extLst>
          </p:cNvPr>
          <p:cNvSpPr>
            <a:spLocks noGrp="1"/>
          </p:cNvSpPr>
          <p:nvPr>
            <p:ph idx="1"/>
          </p:nvPr>
        </p:nvSpPr>
        <p:spPr>
          <a:xfrm>
            <a:off x="457200" y="1412776"/>
            <a:ext cx="8229600" cy="5256584"/>
          </a:xfrm>
        </p:spPr>
        <p:txBody>
          <a:bodyPr>
            <a:normAutofit/>
          </a:bodyPr>
          <a:lstStyle/>
          <a:p>
            <a:r>
              <a:rPr lang="en-GB" dirty="0">
                <a:solidFill>
                  <a:srgbClr val="FF0000"/>
                </a:solidFill>
              </a:rPr>
              <a:t>Mediated moderation</a:t>
            </a:r>
            <a:r>
              <a:rPr lang="en-GB" dirty="0"/>
              <a:t>: an interaction that acts through a putative mediator</a:t>
            </a:r>
          </a:p>
          <a:p>
            <a:endParaRPr lang="en-GB" dirty="0"/>
          </a:p>
          <a:p>
            <a:endParaRPr lang="en-GB" dirty="0"/>
          </a:p>
          <a:p>
            <a:endParaRPr lang="en-GB" dirty="0"/>
          </a:p>
          <a:p>
            <a:endParaRPr lang="en-GB" dirty="0"/>
          </a:p>
          <a:p>
            <a:endParaRPr lang="en-GB" dirty="0"/>
          </a:p>
          <a:p>
            <a:r>
              <a:rPr lang="en-GB" dirty="0">
                <a:solidFill>
                  <a:srgbClr val="FF0000"/>
                </a:solidFill>
              </a:rPr>
              <a:t>Moderated mediation</a:t>
            </a:r>
            <a:r>
              <a:rPr lang="en-GB" dirty="0"/>
              <a:t>: the effect of a mediator differs across levels of a moderator</a:t>
            </a:r>
          </a:p>
          <a:p>
            <a:endParaRPr lang="en-GB" dirty="0"/>
          </a:p>
        </p:txBody>
      </p:sp>
      <p:sp>
        <p:nvSpPr>
          <p:cNvPr id="4" name="Slide Number Placeholder 3">
            <a:extLst>
              <a:ext uri="{FF2B5EF4-FFF2-40B4-BE49-F238E27FC236}">
                <a16:creationId xmlns:a16="http://schemas.microsoft.com/office/drawing/2014/main" id="{256FE36C-F6D0-42E7-93D5-69A35324AACD}"/>
              </a:ext>
            </a:extLst>
          </p:cNvPr>
          <p:cNvSpPr>
            <a:spLocks noGrp="1"/>
          </p:cNvSpPr>
          <p:nvPr>
            <p:ph type="sldNum" sz="quarter" idx="12"/>
          </p:nvPr>
        </p:nvSpPr>
        <p:spPr/>
        <p:txBody>
          <a:bodyPr/>
          <a:lstStyle/>
          <a:p>
            <a:fld id="{6DD8A7ED-69E9-436F-AE24-6E5839D2CEF3}" type="slidenum">
              <a:rPr lang="en-GB" smtClean="0"/>
              <a:pPr/>
              <a:t>50</a:t>
            </a:fld>
            <a:endParaRPr lang="en-GB" dirty="0"/>
          </a:p>
        </p:txBody>
      </p:sp>
      <p:grpSp>
        <p:nvGrpSpPr>
          <p:cNvPr id="44" name="Group 43">
            <a:extLst>
              <a:ext uri="{FF2B5EF4-FFF2-40B4-BE49-F238E27FC236}">
                <a16:creationId xmlns:a16="http://schemas.microsoft.com/office/drawing/2014/main" id="{4B52EB34-FD3A-4DA4-AF2A-17328D422AD5}"/>
              </a:ext>
            </a:extLst>
          </p:cNvPr>
          <p:cNvGrpSpPr/>
          <p:nvPr/>
        </p:nvGrpSpPr>
        <p:grpSpPr>
          <a:xfrm>
            <a:off x="3635896" y="1916832"/>
            <a:ext cx="3312368" cy="1800200"/>
            <a:chOff x="3635896" y="1916832"/>
            <a:chExt cx="3312368" cy="1800200"/>
          </a:xfrm>
        </p:grpSpPr>
        <p:grpSp>
          <p:nvGrpSpPr>
            <p:cNvPr id="30" name="Group 29">
              <a:extLst>
                <a:ext uri="{FF2B5EF4-FFF2-40B4-BE49-F238E27FC236}">
                  <a16:creationId xmlns:a16="http://schemas.microsoft.com/office/drawing/2014/main" id="{19B72663-E6AF-4C2B-9F84-7C02061B7CF3}"/>
                </a:ext>
              </a:extLst>
            </p:cNvPr>
            <p:cNvGrpSpPr/>
            <p:nvPr/>
          </p:nvGrpSpPr>
          <p:grpSpPr>
            <a:xfrm>
              <a:off x="3635896" y="1916832"/>
              <a:ext cx="3312368" cy="1800200"/>
              <a:chOff x="2411760" y="3694993"/>
              <a:chExt cx="4132928" cy="2830351"/>
            </a:xfrm>
          </p:grpSpPr>
          <p:grpSp>
            <p:nvGrpSpPr>
              <p:cNvPr id="31" name="Group 30">
                <a:extLst>
                  <a:ext uri="{FF2B5EF4-FFF2-40B4-BE49-F238E27FC236}">
                    <a16:creationId xmlns:a16="http://schemas.microsoft.com/office/drawing/2014/main" id="{C0B62C9C-1A57-4EE5-865D-2D902F87F32C}"/>
                  </a:ext>
                </a:extLst>
              </p:cNvPr>
              <p:cNvGrpSpPr/>
              <p:nvPr/>
            </p:nvGrpSpPr>
            <p:grpSpPr>
              <a:xfrm>
                <a:off x="2483768" y="4771191"/>
                <a:ext cx="4060920" cy="1754153"/>
                <a:chOff x="5155604" y="2424147"/>
                <a:chExt cx="4060920" cy="1754153"/>
              </a:xfrm>
            </p:grpSpPr>
            <p:sp>
              <p:nvSpPr>
                <p:cNvPr id="35" name="Rectangle 34">
                  <a:extLst>
                    <a:ext uri="{FF2B5EF4-FFF2-40B4-BE49-F238E27FC236}">
                      <a16:creationId xmlns:a16="http://schemas.microsoft.com/office/drawing/2014/main" id="{43ED7B9D-579F-40F5-BA11-81716E801099}"/>
                    </a:ext>
                  </a:extLst>
                </p:cNvPr>
                <p:cNvSpPr/>
                <p:nvPr/>
              </p:nvSpPr>
              <p:spPr bwMode="auto">
                <a:xfrm>
                  <a:off x="6502064" y="2424147"/>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M</a:t>
                  </a:r>
                  <a:endParaRPr lang="en-GB" b="1" i="1" baseline="-25000" dirty="0">
                    <a:solidFill>
                      <a:srgbClr val="C00000"/>
                    </a:solidFill>
                  </a:endParaRPr>
                </a:p>
              </p:txBody>
            </p:sp>
            <p:sp>
              <p:nvSpPr>
                <p:cNvPr id="36" name="Rectangle 35">
                  <a:extLst>
                    <a:ext uri="{FF2B5EF4-FFF2-40B4-BE49-F238E27FC236}">
                      <a16:creationId xmlns:a16="http://schemas.microsoft.com/office/drawing/2014/main" id="{B28F482E-4D57-4A5C-87D5-ED61FC196311}"/>
                    </a:ext>
                  </a:extLst>
                </p:cNvPr>
                <p:cNvSpPr/>
                <p:nvPr/>
              </p:nvSpPr>
              <p:spPr bwMode="auto">
                <a:xfrm>
                  <a:off x="515560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R</a:t>
                  </a:r>
                  <a:endParaRPr lang="en-GB" i="1" baseline="-25000" dirty="0">
                    <a:solidFill>
                      <a:schemeClr val="accent2">
                        <a:lumMod val="75000"/>
                      </a:schemeClr>
                    </a:solidFill>
                  </a:endParaRPr>
                </a:p>
              </p:txBody>
            </p:sp>
            <p:sp>
              <p:nvSpPr>
                <p:cNvPr id="37" name="Rectangle 36">
                  <a:extLst>
                    <a:ext uri="{FF2B5EF4-FFF2-40B4-BE49-F238E27FC236}">
                      <a16:creationId xmlns:a16="http://schemas.microsoft.com/office/drawing/2014/main" id="{DC8230B0-E30A-41CB-ABC6-68AD44F95839}"/>
                    </a:ext>
                  </a:extLst>
                </p:cNvPr>
                <p:cNvSpPr/>
                <p:nvPr/>
              </p:nvSpPr>
              <p:spPr bwMode="auto">
                <a:xfrm>
                  <a:off x="784852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Y</a:t>
                  </a:r>
                  <a:endParaRPr lang="en-GB" i="1" baseline="-25000" dirty="0">
                    <a:solidFill>
                      <a:srgbClr val="C00000"/>
                    </a:solidFill>
                  </a:endParaRPr>
                </a:p>
              </p:txBody>
            </p:sp>
            <p:cxnSp>
              <p:nvCxnSpPr>
                <p:cNvPr id="38" name="Straight Arrow Connector 37">
                  <a:extLst>
                    <a:ext uri="{FF2B5EF4-FFF2-40B4-BE49-F238E27FC236}">
                      <a16:creationId xmlns:a16="http://schemas.microsoft.com/office/drawing/2014/main" id="{23AF7924-B45E-4449-9E34-A7BEE1860E54}"/>
                    </a:ext>
                  </a:extLst>
                </p:cNvPr>
                <p:cNvCxnSpPr>
                  <a:stCxn id="36" idx="0"/>
                  <a:endCxn id="35" idx="1"/>
                </p:cNvCxnSpPr>
                <p:nvPr/>
              </p:nvCxnSpPr>
              <p:spPr bwMode="auto">
                <a:xfrm flipV="1">
                  <a:off x="583960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82DB8E3B-B046-41D5-99B3-ABE0F98B1CE2}"/>
                    </a:ext>
                  </a:extLst>
                </p:cNvPr>
                <p:cNvCxnSpPr>
                  <a:stCxn id="36" idx="3"/>
                  <a:endCxn id="37" idx="1"/>
                </p:cNvCxnSpPr>
                <p:nvPr/>
              </p:nvCxnSpPr>
              <p:spPr bwMode="auto">
                <a:xfrm>
                  <a:off x="6523604" y="3832225"/>
                  <a:ext cx="1324920"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9C1BCDA-A22D-4EBF-B5E1-8892990A4104}"/>
                    </a:ext>
                  </a:extLst>
                </p:cNvPr>
                <p:cNvCxnSpPr>
                  <a:stCxn id="35" idx="3"/>
                  <a:endCxn id="37" idx="0"/>
                </p:cNvCxnSpPr>
                <p:nvPr/>
              </p:nvCxnSpPr>
              <p:spPr bwMode="auto">
                <a:xfrm>
                  <a:off x="787006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8A6D935-F656-49F2-BD2F-7072663055F6}"/>
                  </a:ext>
                </a:extLst>
              </p:cNvPr>
              <p:cNvSpPr/>
              <p:nvPr/>
            </p:nvSpPr>
            <p:spPr bwMode="auto">
              <a:xfrm>
                <a:off x="2411760" y="3694993"/>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X</a:t>
                </a:r>
              </a:p>
            </p:txBody>
          </p:sp>
          <p:cxnSp>
            <p:nvCxnSpPr>
              <p:cNvPr id="33" name="Straight Arrow Connector 32">
                <a:extLst>
                  <a:ext uri="{FF2B5EF4-FFF2-40B4-BE49-F238E27FC236}">
                    <a16:creationId xmlns:a16="http://schemas.microsoft.com/office/drawing/2014/main" id="{34A8DD89-E94A-4F5C-8346-D6FE452081DC}"/>
                  </a:ext>
                </a:extLst>
              </p:cNvPr>
              <p:cNvCxnSpPr>
                <a:cxnSpLocks/>
                <a:endCxn id="35" idx="0"/>
              </p:cNvCxnSpPr>
              <p:nvPr/>
            </p:nvCxnSpPr>
            <p:spPr bwMode="auto">
              <a:xfrm>
                <a:off x="3779760" y="4037880"/>
                <a:ext cx="734468" cy="733311"/>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a:extLst>
                <a:ext uri="{FF2B5EF4-FFF2-40B4-BE49-F238E27FC236}">
                  <a16:creationId xmlns:a16="http://schemas.microsoft.com/office/drawing/2014/main" id="{0F676942-2EFB-48FB-8D8A-BF5EC9D67FB2}"/>
                </a:ext>
              </a:extLst>
            </p:cNvPr>
            <p:cNvCxnSpPr>
              <a:cxnSpLocks/>
            </p:cNvCxnSpPr>
            <p:nvPr/>
          </p:nvCxnSpPr>
          <p:spPr>
            <a:xfrm>
              <a:off x="4139952" y="2357063"/>
              <a:ext cx="383466" cy="63988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45" name="Group 44">
            <a:extLst>
              <a:ext uri="{FF2B5EF4-FFF2-40B4-BE49-F238E27FC236}">
                <a16:creationId xmlns:a16="http://schemas.microsoft.com/office/drawing/2014/main" id="{1930DEBA-BDC3-4807-B11A-22C46675726F}"/>
              </a:ext>
            </a:extLst>
          </p:cNvPr>
          <p:cNvGrpSpPr/>
          <p:nvPr/>
        </p:nvGrpSpPr>
        <p:grpSpPr>
          <a:xfrm>
            <a:off x="3693607" y="4797152"/>
            <a:ext cx="3254657" cy="1800200"/>
            <a:chOff x="3693607" y="1916832"/>
            <a:chExt cx="3254657" cy="1800200"/>
          </a:xfrm>
        </p:grpSpPr>
        <p:grpSp>
          <p:nvGrpSpPr>
            <p:cNvPr id="46" name="Group 45">
              <a:extLst>
                <a:ext uri="{FF2B5EF4-FFF2-40B4-BE49-F238E27FC236}">
                  <a16:creationId xmlns:a16="http://schemas.microsoft.com/office/drawing/2014/main" id="{FF436C0F-21C0-482C-A0FE-43A82D65D681}"/>
                </a:ext>
              </a:extLst>
            </p:cNvPr>
            <p:cNvGrpSpPr/>
            <p:nvPr/>
          </p:nvGrpSpPr>
          <p:grpSpPr>
            <a:xfrm>
              <a:off x="3693607" y="1916832"/>
              <a:ext cx="3254657" cy="1800200"/>
              <a:chOff x="2483768" y="3694993"/>
              <a:chExt cx="4060920" cy="2830351"/>
            </a:xfrm>
          </p:grpSpPr>
          <p:grpSp>
            <p:nvGrpSpPr>
              <p:cNvPr id="48" name="Group 47">
                <a:extLst>
                  <a:ext uri="{FF2B5EF4-FFF2-40B4-BE49-F238E27FC236}">
                    <a16:creationId xmlns:a16="http://schemas.microsoft.com/office/drawing/2014/main" id="{3AE53286-C2D1-459D-8560-BB4E0A990CF4}"/>
                  </a:ext>
                </a:extLst>
              </p:cNvPr>
              <p:cNvGrpSpPr/>
              <p:nvPr/>
            </p:nvGrpSpPr>
            <p:grpSpPr>
              <a:xfrm>
                <a:off x="2483768" y="4771191"/>
                <a:ext cx="4060920" cy="1754153"/>
                <a:chOff x="5155604" y="2424147"/>
                <a:chExt cx="4060920" cy="1754153"/>
              </a:xfrm>
            </p:grpSpPr>
            <p:sp>
              <p:nvSpPr>
                <p:cNvPr id="51" name="Rectangle 50">
                  <a:extLst>
                    <a:ext uri="{FF2B5EF4-FFF2-40B4-BE49-F238E27FC236}">
                      <a16:creationId xmlns:a16="http://schemas.microsoft.com/office/drawing/2014/main" id="{41EEF72E-6830-49B1-8A9E-60A487BC7485}"/>
                    </a:ext>
                  </a:extLst>
                </p:cNvPr>
                <p:cNvSpPr/>
                <p:nvPr/>
              </p:nvSpPr>
              <p:spPr bwMode="auto">
                <a:xfrm>
                  <a:off x="6502064" y="2424147"/>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M</a:t>
                  </a:r>
                  <a:endParaRPr lang="en-GB" b="1" i="1" baseline="-25000" dirty="0">
                    <a:solidFill>
                      <a:srgbClr val="C00000"/>
                    </a:solidFill>
                  </a:endParaRPr>
                </a:p>
              </p:txBody>
            </p:sp>
            <p:sp>
              <p:nvSpPr>
                <p:cNvPr id="52" name="Rectangle 51">
                  <a:extLst>
                    <a:ext uri="{FF2B5EF4-FFF2-40B4-BE49-F238E27FC236}">
                      <a16:creationId xmlns:a16="http://schemas.microsoft.com/office/drawing/2014/main" id="{57288C4B-2EB6-4CF4-8F73-8357C3CF42D6}"/>
                    </a:ext>
                  </a:extLst>
                </p:cNvPr>
                <p:cNvSpPr/>
                <p:nvPr/>
              </p:nvSpPr>
              <p:spPr bwMode="auto">
                <a:xfrm>
                  <a:off x="515560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R</a:t>
                  </a:r>
                  <a:endParaRPr lang="en-GB" i="1" baseline="-25000" dirty="0">
                    <a:solidFill>
                      <a:schemeClr val="accent2">
                        <a:lumMod val="75000"/>
                      </a:schemeClr>
                    </a:solidFill>
                  </a:endParaRPr>
                </a:p>
              </p:txBody>
            </p:sp>
            <p:sp>
              <p:nvSpPr>
                <p:cNvPr id="53" name="Rectangle 52">
                  <a:extLst>
                    <a:ext uri="{FF2B5EF4-FFF2-40B4-BE49-F238E27FC236}">
                      <a16:creationId xmlns:a16="http://schemas.microsoft.com/office/drawing/2014/main" id="{826C9A83-778C-4249-A574-FC69DBEA2041}"/>
                    </a:ext>
                  </a:extLst>
                </p:cNvPr>
                <p:cNvSpPr/>
                <p:nvPr/>
              </p:nvSpPr>
              <p:spPr bwMode="auto">
                <a:xfrm>
                  <a:off x="7848524" y="3486150"/>
                  <a:ext cx="1368000"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Y</a:t>
                  </a:r>
                  <a:endParaRPr lang="en-GB" i="1" baseline="-25000" dirty="0">
                    <a:solidFill>
                      <a:srgbClr val="C00000"/>
                    </a:solidFill>
                  </a:endParaRPr>
                </a:p>
              </p:txBody>
            </p:sp>
            <p:cxnSp>
              <p:nvCxnSpPr>
                <p:cNvPr id="54" name="Straight Arrow Connector 53">
                  <a:extLst>
                    <a:ext uri="{FF2B5EF4-FFF2-40B4-BE49-F238E27FC236}">
                      <a16:creationId xmlns:a16="http://schemas.microsoft.com/office/drawing/2014/main" id="{D8601EE0-C7E2-4AAA-84D9-F927B5BCD4B5}"/>
                    </a:ext>
                  </a:extLst>
                </p:cNvPr>
                <p:cNvCxnSpPr>
                  <a:stCxn id="52" idx="0"/>
                  <a:endCxn id="51" idx="1"/>
                </p:cNvCxnSpPr>
                <p:nvPr/>
              </p:nvCxnSpPr>
              <p:spPr bwMode="auto">
                <a:xfrm flipV="1">
                  <a:off x="583960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3159BA6C-BF73-4E0B-B662-E974C1DA62FF}"/>
                    </a:ext>
                  </a:extLst>
                </p:cNvPr>
                <p:cNvCxnSpPr>
                  <a:stCxn id="52" idx="3"/>
                  <a:endCxn id="53" idx="1"/>
                </p:cNvCxnSpPr>
                <p:nvPr/>
              </p:nvCxnSpPr>
              <p:spPr bwMode="auto">
                <a:xfrm>
                  <a:off x="6523604" y="3832225"/>
                  <a:ext cx="1324920" cy="0"/>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7EAAC96C-82B2-463A-9921-00F83AA2FE42}"/>
                    </a:ext>
                  </a:extLst>
                </p:cNvPr>
                <p:cNvCxnSpPr>
                  <a:stCxn id="51" idx="3"/>
                  <a:endCxn id="53" idx="0"/>
                </p:cNvCxnSpPr>
                <p:nvPr/>
              </p:nvCxnSpPr>
              <p:spPr bwMode="auto">
                <a:xfrm>
                  <a:off x="7870064" y="2770222"/>
                  <a:ext cx="662460" cy="715928"/>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0D7C1C-6F93-43BE-99EB-42CD695E5D29}"/>
                  </a:ext>
                </a:extLst>
              </p:cNvPr>
              <p:cNvSpPr/>
              <p:nvPr/>
            </p:nvSpPr>
            <p:spPr bwMode="auto">
              <a:xfrm>
                <a:off x="5176689" y="3694993"/>
                <a:ext cx="1367999" cy="6921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i="1" dirty="0">
                    <a:solidFill>
                      <a:schemeClr val="accent2">
                        <a:lumMod val="75000"/>
                      </a:schemeClr>
                    </a:solidFill>
                  </a:rPr>
                  <a:t>X</a:t>
                </a:r>
              </a:p>
            </p:txBody>
          </p:sp>
          <p:cxnSp>
            <p:nvCxnSpPr>
              <p:cNvPr id="50" name="Straight Arrow Connector 49">
                <a:extLst>
                  <a:ext uri="{FF2B5EF4-FFF2-40B4-BE49-F238E27FC236}">
                    <a16:creationId xmlns:a16="http://schemas.microsoft.com/office/drawing/2014/main" id="{2CE1A679-C3F7-4B51-854E-CCF556E8AC42}"/>
                  </a:ext>
                </a:extLst>
              </p:cNvPr>
              <p:cNvCxnSpPr>
                <a:cxnSpLocks/>
              </p:cNvCxnSpPr>
              <p:nvPr/>
            </p:nvCxnSpPr>
            <p:spPr bwMode="auto">
              <a:xfrm>
                <a:off x="6036990" y="4404535"/>
                <a:ext cx="0" cy="1428659"/>
              </a:xfrm>
              <a:prstGeom prst="straightConnector1">
                <a:avLst/>
              </a:prstGeom>
              <a:ln w="254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47" name="Straight Arrow Connector 46">
              <a:extLst>
                <a:ext uri="{FF2B5EF4-FFF2-40B4-BE49-F238E27FC236}">
                  <a16:creationId xmlns:a16="http://schemas.microsoft.com/office/drawing/2014/main" id="{E66D8CD5-DE0F-401F-BB45-C81A2A2C389B}"/>
                </a:ext>
              </a:extLst>
            </p:cNvPr>
            <p:cNvCxnSpPr>
              <a:cxnSpLocks/>
            </p:cNvCxnSpPr>
            <p:nvPr/>
          </p:nvCxnSpPr>
          <p:spPr>
            <a:xfrm flipH="1">
              <a:off x="6134600" y="2381215"/>
              <a:ext cx="90998" cy="60169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147184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229-A023-488A-A08E-D527D80DB670}"/>
              </a:ext>
            </a:extLst>
          </p:cNvPr>
          <p:cNvSpPr>
            <a:spLocks noGrp="1"/>
          </p:cNvSpPr>
          <p:nvPr>
            <p:ph type="title"/>
          </p:nvPr>
        </p:nvSpPr>
        <p:spPr/>
        <p:txBody>
          <a:bodyPr/>
          <a:lstStyle/>
          <a:p>
            <a:r>
              <a:rPr lang="en-GB" dirty="0"/>
              <a:t>Logic model for assessing mechanisms</a:t>
            </a:r>
          </a:p>
        </p:txBody>
      </p:sp>
      <p:sp>
        <p:nvSpPr>
          <p:cNvPr id="4" name="Slide Number Placeholder 3">
            <a:extLst>
              <a:ext uri="{FF2B5EF4-FFF2-40B4-BE49-F238E27FC236}">
                <a16:creationId xmlns:a16="http://schemas.microsoft.com/office/drawing/2014/main" id="{F54A1075-6D2B-423D-88C2-EC73144E64F3}"/>
              </a:ext>
            </a:extLst>
          </p:cNvPr>
          <p:cNvSpPr>
            <a:spLocks noGrp="1"/>
          </p:cNvSpPr>
          <p:nvPr>
            <p:ph type="sldNum" sz="quarter" idx="12"/>
          </p:nvPr>
        </p:nvSpPr>
        <p:spPr/>
        <p:txBody>
          <a:bodyPr/>
          <a:lstStyle/>
          <a:p>
            <a:fld id="{6DD8A7ED-69E9-436F-AE24-6E5839D2CEF3}" type="slidenum">
              <a:rPr lang="en-GB" smtClean="0"/>
              <a:pPr/>
              <a:t>51</a:t>
            </a:fld>
            <a:endParaRPr lang="en-GB" dirty="0"/>
          </a:p>
        </p:txBody>
      </p:sp>
      <p:pic>
        <p:nvPicPr>
          <p:cNvPr id="6" name="Picture 5" descr="A screenshot of a cell phone&#10;&#10;Description automatically generated">
            <a:extLst>
              <a:ext uri="{FF2B5EF4-FFF2-40B4-BE49-F238E27FC236}">
                <a16:creationId xmlns:a16="http://schemas.microsoft.com/office/drawing/2014/main" id="{B4D9D7D3-3797-40AD-AE65-462EADBBA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314450"/>
            <a:ext cx="7886700" cy="4229100"/>
          </a:xfrm>
          <a:prstGeom prst="rect">
            <a:avLst/>
          </a:prstGeom>
        </p:spPr>
      </p:pic>
      <p:sp>
        <p:nvSpPr>
          <p:cNvPr id="8" name="TextBox 7">
            <a:extLst>
              <a:ext uri="{FF2B5EF4-FFF2-40B4-BE49-F238E27FC236}">
                <a16:creationId xmlns:a16="http://schemas.microsoft.com/office/drawing/2014/main" id="{EC4A4B8B-9E80-4CD8-B62F-12BD62D17790}"/>
              </a:ext>
            </a:extLst>
          </p:cNvPr>
          <p:cNvSpPr txBox="1"/>
          <p:nvPr/>
        </p:nvSpPr>
        <p:spPr>
          <a:xfrm>
            <a:off x="395536" y="5877272"/>
            <a:ext cx="7128792" cy="461665"/>
          </a:xfrm>
          <a:prstGeom prst="rect">
            <a:avLst/>
          </a:prstGeom>
          <a:noFill/>
        </p:spPr>
        <p:txBody>
          <a:bodyPr wrap="square" rtlCol="0">
            <a:spAutoFit/>
          </a:bodyPr>
          <a:lstStyle/>
          <a:p>
            <a:r>
              <a:rPr lang="en-GB" sz="1200" b="1" dirty="0"/>
              <a:t>Source:</a:t>
            </a:r>
            <a:r>
              <a:rPr lang="en-GB" sz="1200" dirty="0"/>
              <a:t> Hurtado et al. (2014). Knowledge and </a:t>
            </a:r>
            <a:r>
              <a:rPr lang="en-GB" sz="1200" dirty="0" err="1"/>
              <a:t>Behavioral</a:t>
            </a:r>
            <a:r>
              <a:rPr lang="en-GB" sz="1200" dirty="0"/>
              <a:t> Effects in Cardiovascular Health: Community Health Worker Health Disparities Initiative 2007-2010. Preventing chronic disease 11(2):E22</a:t>
            </a:r>
          </a:p>
        </p:txBody>
      </p:sp>
    </p:spTree>
    <p:extLst>
      <p:ext uri="{BB962C8B-B14F-4D97-AF65-F5344CB8AC3E}">
        <p14:creationId xmlns:p14="http://schemas.microsoft.com/office/powerpoint/2010/main" val="21164533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AA229-A023-488A-A08E-D527D80DB670}"/>
              </a:ext>
            </a:extLst>
          </p:cNvPr>
          <p:cNvSpPr>
            <a:spLocks noGrp="1"/>
          </p:cNvSpPr>
          <p:nvPr>
            <p:ph type="title"/>
          </p:nvPr>
        </p:nvSpPr>
        <p:spPr/>
        <p:txBody>
          <a:bodyPr/>
          <a:lstStyle/>
          <a:p>
            <a:r>
              <a:rPr lang="en-GB" dirty="0"/>
              <a:t>Logic model for assessing mechanisms</a:t>
            </a:r>
          </a:p>
        </p:txBody>
      </p:sp>
      <p:sp>
        <p:nvSpPr>
          <p:cNvPr id="4" name="Slide Number Placeholder 3">
            <a:extLst>
              <a:ext uri="{FF2B5EF4-FFF2-40B4-BE49-F238E27FC236}">
                <a16:creationId xmlns:a16="http://schemas.microsoft.com/office/drawing/2014/main" id="{F54A1075-6D2B-423D-88C2-EC73144E64F3}"/>
              </a:ext>
            </a:extLst>
          </p:cNvPr>
          <p:cNvSpPr>
            <a:spLocks noGrp="1"/>
          </p:cNvSpPr>
          <p:nvPr>
            <p:ph type="sldNum" sz="quarter" idx="12"/>
          </p:nvPr>
        </p:nvSpPr>
        <p:spPr/>
        <p:txBody>
          <a:bodyPr/>
          <a:lstStyle/>
          <a:p>
            <a:fld id="{6DD8A7ED-69E9-436F-AE24-6E5839D2CEF3}" type="slidenum">
              <a:rPr lang="en-GB" smtClean="0"/>
              <a:pPr/>
              <a:t>52</a:t>
            </a:fld>
            <a:endParaRPr lang="en-GB" dirty="0"/>
          </a:p>
        </p:txBody>
      </p:sp>
      <p:pic>
        <p:nvPicPr>
          <p:cNvPr id="6" name="Picture 5" descr="A screenshot of a cell phone&#10;&#10;Description automatically generated">
            <a:extLst>
              <a:ext uri="{FF2B5EF4-FFF2-40B4-BE49-F238E27FC236}">
                <a16:creationId xmlns:a16="http://schemas.microsoft.com/office/drawing/2014/main" id="{B4D9D7D3-3797-40AD-AE65-462EADBBA5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286" y="2270989"/>
            <a:ext cx="5089427" cy="2729113"/>
          </a:xfrm>
          <a:prstGeom prst="rect">
            <a:avLst/>
          </a:prstGeom>
        </p:spPr>
      </p:pic>
      <p:sp>
        <p:nvSpPr>
          <p:cNvPr id="8" name="TextBox 7">
            <a:extLst>
              <a:ext uri="{FF2B5EF4-FFF2-40B4-BE49-F238E27FC236}">
                <a16:creationId xmlns:a16="http://schemas.microsoft.com/office/drawing/2014/main" id="{EC4A4B8B-9E80-4CD8-B62F-12BD62D17790}"/>
              </a:ext>
            </a:extLst>
          </p:cNvPr>
          <p:cNvSpPr txBox="1"/>
          <p:nvPr/>
        </p:nvSpPr>
        <p:spPr>
          <a:xfrm>
            <a:off x="395536" y="5877272"/>
            <a:ext cx="7128792" cy="461665"/>
          </a:xfrm>
          <a:prstGeom prst="rect">
            <a:avLst/>
          </a:prstGeom>
          <a:noFill/>
        </p:spPr>
        <p:txBody>
          <a:bodyPr wrap="square" rtlCol="0">
            <a:spAutoFit/>
          </a:bodyPr>
          <a:lstStyle/>
          <a:p>
            <a:r>
              <a:rPr lang="en-GB" sz="1200" b="1" dirty="0"/>
              <a:t>Source:</a:t>
            </a:r>
            <a:r>
              <a:rPr lang="en-GB" sz="1200" dirty="0"/>
              <a:t> Hurtado et al. (2014). Knowledge and </a:t>
            </a:r>
            <a:r>
              <a:rPr lang="en-GB" sz="1200" dirty="0" err="1"/>
              <a:t>Behavioral</a:t>
            </a:r>
            <a:r>
              <a:rPr lang="en-GB" sz="1200" dirty="0"/>
              <a:t> Effects in Cardiovascular Health: Community Health Worker Health Disparities Initiative 2007-2010. Preventing chronic disease 11(2):E22</a:t>
            </a:r>
          </a:p>
        </p:txBody>
      </p:sp>
      <p:sp>
        <p:nvSpPr>
          <p:cNvPr id="3" name="TextBox 2">
            <a:extLst>
              <a:ext uri="{FF2B5EF4-FFF2-40B4-BE49-F238E27FC236}">
                <a16:creationId xmlns:a16="http://schemas.microsoft.com/office/drawing/2014/main" id="{7CF79A2C-C9E7-43CA-A7B1-1BE7978F1510}"/>
              </a:ext>
            </a:extLst>
          </p:cNvPr>
          <p:cNvSpPr txBox="1"/>
          <p:nvPr/>
        </p:nvSpPr>
        <p:spPr>
          <a:xfrm>
            <a:off x="4788024" y="1822829"/>
            <a:ext cx="1512168" cy="369332"/>
          </a:xfrm>
          <a:prstGeom prst="rect">
            <a:avLst/>
          </a:prstGeom>
          <a:noFill/>
        </p:spPr>
        <p:txBody>
          <a:bodyPr wrap="square" rtlCol="0">
            <a:spAutoFit/>
          </a:bodyPr>
          <a:lstStyle/>
          <a:p>
            <a:pPr algn="ctr"/>
            <a:r>
              <a:rPr lang="en-GB" dirty="0">
                <a:solidFill>
                  <a:srgbClr val="FF0000"/>
                </a:solidFill>
              </a:rPr>
              <a:t>Mediators</a:t>
            </a:r>
          </a:p>
        </p:txBody>
      </p:sp>
      <p:sp>
        <p:nvSpPr>
          <p:cNvPr id="7" name="TextBox 6">
            <a:extLst>
              <a:ext uri="{FF2B5EF4-FFF2-40B4-BE49-F238E27FC236}">
                <a16:creationId xmlns:a16="http://schemas.microsoft.com/office/drawing/2014/main" id="{22F04C57-D35B-4E4A-9AD5-191A14534BBA}"/>
              </a:ext>
            </a:extLst>
          </p:cNvPr>
          <p:cNvSpPr txBox="1"/>
          <p:nvPr/>
        </p:nvSpPr>
        <p:spPr>
          <a:xfrm>
            <a:off x="6139402" y="1822829"/>
            <a:ext cx="1512168" cy="369332"/>
          </a:xfrm>
          <a:prstGeom prst="rect">
            <a:avLst/>
          </a:prstGeom>
          <a:noFill/>
        </p:spPr>
        <p:txBody>
          <a:bodyPr wrap="square" rtlCol="0">
            <a:spAutoFit/>
          </a:bodyPr>
          <a:lstStyle/>
          <a:p>
            <a:pPr algn="ctr"/>
            <a:r>
              <a:rPr lang="en-GB" dirty="0">
                <a:solidFill>
                  <a:srgbClr val="FF0000"/>
                </a:solidFill>
              </a:rPr>
              <a:t>Outcome</a:t>
            </a:r>
          </a:p>
        </p:txBody>
      </p:sp>
      <p:sp>
        <p:nvSpPr>
          <p:cNvPr id="9" name="TextBox 8">
            <a:extLst>
              <a:ext uri="{FF2B5EF4-FFF2-40B4-BE49-F238E27FC236}">
                <a16:creationId xmlns:a16="http://schemas.microsoft.com/office/drawing/2014/main" id="{E87C9037-FE05-4A06-B8A1-736AACF76246}"/>
              </a:ext>
            </a:extLst>
          </p:cNvPr>
          <p:cNvSpPr txBox="1"/>
          <p:nvPr/>
        </p:nvSpPr>
        <p:spPr>
          <a:xfrm>
            <a:off x="539552" y="4643844"/>
            <a:ext cx="1512168" cy="369332"/>
          </a:xfrm>
          <a:prstGeom prst="rect">
            <a:avLst/>
          </a:prstGeom>
          <a:noFill/>
        </p:spPr>
        <p:txBody>
          <a:bodyPr wrap="square" rtlCol="0">
            <a:spAutoFit/>
          </a:bodyPr>
          <a:lstStyle/>
          <a:p>
            <a:pPr algn="ctr"/>
            <a:r>
              <a:rPr lang="en-GB" dirty="0">
                <a:solidFill>
                  <a:srgbClr val="FF0000"/>
                </a:solidFill>
              </a:rPr>
              <a:t>Moderators</a:t>
            </a:r>
          </a:p>
        </p:txBody>
      </p:sp>
      <p:sp>
        <p:nvSpPr>
          <p:cNvPr id="10" name="TextBox 9">
            <a:extLst>
              <a:ext uri="{FF2B5EF4-FFF2-40B4-BE49-F238E27FC236}">
                <a16:creationId xmlns:a16="http://schemas.microsoft.com/office/drawing/2014/main" id="{3C1B6AED-27A8-4079-AF10-1303D2C790F0}"/>
              </a:ext>
            </a:extLst>
          </p:cNvPr>
          <p:cNvSpPr txBox="1"/>
          <p:nvPr/>
        </p:nvSpPr>
        <p:spPr>
          <a:xfrm>
            <a:off x="3131840" y="1805416"/>
            <a:ext cx="1512168" cy="369332"/>
          </a:xfrm>
          <a:prstGeom prst="rect">
            <a:avLst/>
          </a:prstGeom>
          <a:noFill/>
        </p:spPr>
        <p:txBody>
          <a:bodyPr wrap="square" rtlCol="0">
            <a:spAutoFit/>
          </a:bodyPr>
          <a:lstStyle/>
          <a:p>
            <a:pPr algn="ctr"/>
            <a:r>
              <a:rPr lang="en-GB" dirty="0">
                <a:solidFill>
                  <a:srgbClr val="FF0000"/>
                </a:solidFill>
              </a:rPr>
              <a:t>Exposures</a:t>
            </a:r>
          </a:p>
        </p:txBody>
      </p:sp>
    </p:spTree>
    <p:extLst>
      <p:ext uri="{BB962C8B-B14F-4D97-AF65-F5344CB8AC3E}">
        <p14:creationId xmlns:p14="http://schemas.microsoft.com/office/powerpoint/2010/main" val="1961194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0"/>
            <a:ext cx="7848600" cy="1066800"/>
          </a:xfrm>
        </p:spPr>
        <p:txBody>
          <a:bodyPr>
            <a:normAutofit fontScale="90000"/>
          </a:bodyPr>
          <a:lstStyle/>
          <a:p>
            <a:pPr eaLnBrk="1" hangingPunct="1"/>
            <a:r>
              <a:rPr lang="en-US" altLang="en-US" dirty="0"/>
              <a:t> Summary: inferential assumptions for mediation analysis using regression models</a:t>
            </a:r>
          </a:p>
        </p:txBody>
      </p:sp>
      <p:sp>
        <p:nvSpPr>
          <p:cNvPr id="20483" name="Rectangle 3"/>
          <p:cNvSpPr>
            <a:spLocks noGrp="1" noChangeArrowheads="1"/>
          </p:cNvSpPr>
          <p:nvPr>
            <p:ph type="body" idx="1"/>
          </p:nvPr>
        </p:nvSpPr>
        <p:spPr>
          <a:xfrm>
            <a:off x="395536" y="1052736"/>
            <a:ext cx="8371656" cy="5623118"/>
          </a:xfrm>
        </p:spPr>
        <p:txBody>
          <a:bodyPr>
            <a:normAutofit fontScale="92500" lnSpcReduction="20000"/>
          </a:bodyPr>
          <a:lstStyle/>
          <a:p>
            <a:pPr eaLnBrk="1" hangingPunct="1"/>
            <a:endParaRPr lang="en-US" altLang="en-US" dirty="0"/>
          </a:p>
          <a:p>
            <a:pPr marL="457200" indent="-457200" eaLnBrk="1" hangingPunct="1">
              <a:buFont typeface="+mj-lt"/>
              <a:buAutoNum type="arabicPeriod"/>
            </a:pPr>
            <a:r>
              <a:rPr lang="en-US" altLang="en-US" dirty="0"/>
              <a:t>Data are a random sample from population of interest</a:t>
            </a:r>
          </a:p>
          <a:p>
            <a:pPr marL="457200" indent="-457200" eaLnBrk="1" hangingPunct="1">
              <a:buFont typeface="+mj-lt"/>
              <a:buAutoNum type="arabicPeriod"/>
            </a:pPr>
            <a:endParaRPr lang="en-US" altLang="en-US" dirty="0"/>
          </a:p>
          <a:p>
            <a:pPr marL="457200" indent="-457200">
              <a:buFont typeface="+mj-lt"/>
              <a:buAutoNum type="arabicPeriod"/>
            </a:pPr>
            <a:r>
              <a:rPr lang="en-US" altLang="en-US" dirty="0"/>
              <a:t>Measures are reliable and valid </a:t>
            </a:r>
          </a:p>
          <a:p>
            <a:pPr lvl="1"/>
            <a:r>
              <a:rPr lang="en-US" altLang="en-US" dirty="0"/>
              <a:t>(i.e. no measurement error, especially in </a:t>
            </a:r>
            <a:r>
              <a:rPr lang="en-US" altLang="en-US" i="1" dirty="0"/>
              <a:t>M</a:t>
            </a:r>
            <a:r>
              <a:rPr lang="en-US" altLang="en-US" dirty="0"/>
              <a:t>)</a:t>
            </a:r>
          </a:p>
          <a:p>
            <a:pPr marL="914400" lvl="1" indent="-457200">
              <a:buFont typeface="+mj-lt"/>
              <a:buAutoNum type="arabicPeriod"/>
            </a:pPr>
            <a:endParaRPr lang="en-US" altLang="en-US" dirty="0"/>
          </a:p>
          <a:p>
            <a:pPr marL="457200" indent="-457200" eaLnBrk="1" hangingPunct="1">
              <a:buFont typeface="+mj-lt"/>
              <a:buAutoNum type="arabicPeriod"/>
            </a:pPr>
            <a:r>
              <a:rPr lang="en-US" altLang="en-US" dirty="0"/>
              <a:t>Correct temporal ordering of mediation chain: </a:t>
            </a:r>
            <a:r>
              <a:rPr lang="en-US" altLang="en-US" i="1" dirty="0"/>
              <a:t>R</a:t>
            </a:r>
            <a:r>
              <a:rPr lang="en-US" altLang="en-US" dirty="0"/>
              <a:t> before </a:t>
            </a:r>
            <a:r>
              <a:rPr lang="en-US" altLang="en-US" i="1" dirty="0"/>
              <a:t>M</a:t>
            </a:r>
            <a:r>
              <a:rPr lang="en-US" altLang="en-US" dirty="0"/>
              <a:t> before </a:t>
            </a:r>
            <a:r>
              <a:rPr lang="en-US" altLang="en-US" i="1" dirty="0"/>
              <a:t>Y</a:t>
            </a:r>
          </a:p>
          <a:p>
            <a:pPr marL="457200" indent="-457200" eaLnBrk="1" hangingPunct="1">
              <a:buFont typeface="+mj-lt"/>
              <a:buAutoNum type="arabicPeriod"/>
            </a:pPr>
            <a:endParaRPr lang="en-US" altLang="en-US" dirty="0"/>
          </a:p>
          <a:p>
            <a:pPr marL="457200" indent="-457200" eaLnBrk="1" hangingPunct="1">
              <a:buFont typeface="+mj-lt"/>
              <a:buAutoNum type="arabicPeriod"/>
            </a:pPr>
            <a:r>
              <a:rPr lang="en-US" altLang="en-US" dirty="0"/>
              <a:t>Coefficients, </a:t>
            </a:r>
            <a:r>
              <a:rPr lang="en-US" altLang="en-US" i="1" dirty="0">
                <a:solidFill>
                  <a:srgbClr val="7030A0"/>
                </a:solidFill>
              </a:rPr>
              <a:t>a</a:t>
            </a:r>
            <a:r>
              <a:rPr lang="en-US" altLang="en-US" dirty="0"/>
              <a:t>, </a:t>
            </a:r>
            <a:r>
              <a:rPr lang="en-US" altLang="en-US" i="1" dirty="0">
                <a:solidFill>
                  <a:schemeClr val="accent6">
                    <a:lumMod val="75000"/>
                  </a:schemeClr>
                </a:solidFill>
              </a:rPr>
              <a:t>b</a:t>
            </a:r>
            <a:r>
              <a:rPr lang="en-US" altLang="en-US" dirty="0"/>
              <a:t>, </a:t>
            </a:r>
            <a:r>
              <a:rPr lang="en-US" altLang="en-US" i="1" dirty="0">
                <a:solidFill>
                  <a:srgbClr val="00B050"/>
                </a:solidFill>
              </a:rPr>
              <a:t>c’</a:t>
            </a:r>
            <a:r>
              <a:rPr lang="en-US" altLang="en-US" dirty="0">
                <a:solidFill>
                  <a:srgbClr val="00B050"/>
                </a:solidFill>
              </a:rPr>
              <a:t> </a:t>
            </a:r>
            <a:r>
              <a:rPr lang="en-US" altLang="en-US" dirty="0"/>
              <a:t>reflect true causal relations and correct functional form </a:t>
            </a:r>
          </a:p>
          <a:p>
            <a:pPr marL="857250" lvl="1" indent="-457200"/>
            <a:r>
              <a:rPr lang="en-US" altLang="en-US" dirty="0"/>
              <a:t>(i.e. linear relationships)</a:t>
            </a:r>
          </a:p>
          <a:p>
            <a:pPr marL="457200" indent="-457200" eaLnBrk="1" hangingPunct="1">
              <a:buFont typeface="+mj-lt"/>
              <a:buAutoNum type="arabicPeriod"/>
            </a:pPr>
            <a:endParaRPr lang="en-US" altLang="en-US" dirty="0"/>
          </a:p>
          <a:p>
            <a:pPr marL="457200" indent="-457200">
              <a:buFont typeface="+mj-lt"/>
              <a:buAutoNum type="arabicPeriod"/>
            </a:pPr>
            <a:r>
              <a:rPr lang="en-US" altLang="en-US" dirty="0"/>
              <a:t>No </a:t>
            </a:r>
            <a:r>
              <a:rPr lang="en-US" altLang="en-US" i="1" dirty="0"/>
              <a:t>R</a:t>
            </a:r>
            <a:r>
              <a:rPr lang="en-US" altLang="en-US" dirty="0"/>
              <a:t> by </a:t>
            </a:r>
            <a:r>
              <a:rPr lang="en-US" altLang="en-US" i="1" dirty="0"/>
              <a:t>M</a:t>
            </a:r>
            <a:r>
              <a:rPr lang="en-US" altLang="en-US" dirty="0"/>
              <a:t> moderator (interaction) effects on </a:t>
            </a:r>
            <a:r>
              <a:rPr lang="en-US" altLang="en-US" i="1" dirty="0"/>
              <a:t>Y</a:t>
            </a:r>
          </a:p>
          <a:p>
            <a:pPr marL="457200" indent="-457200" eaLnBrk="1" hangingPunct="1">
              <a:buFont typeface="+mj-lt"/>
              <a:buAutoNum type="arabicPeriod"/>
            </a:pPr>
            <a:endParaRPr lang="en-US" altLang="en-US" dirty="0"/>
          </a:p>
          <a:p>
            <a:pPr marL="457200" indent="-457200" eaLnBrk="1" hangingPunct="1">
              <a:buFont typeface="+mj-lt"/>
              <a:buAutoNum type="arabicPeriod"/>
            </a:pPr>
            <a:r>
              <a:rPr lang="en-US" altLang="en-US" dirty="0"/>
              <a:t>No unmeasured confounders </a:t>
            </a:r>
            <a:r>
              <a:rPr lang="en-US" altLang="en-US" i="1" dirty="0"/>
              <a:t>U</a:t>
            </a:r>
          </a:p>
          <a:p>
            <a:pPr marL="857250" lvl="1" indent="-457200"/>
            <a:r>
              <a:rPr lang="en-US" altLang="en-US" dirty="0"/>
              <a:t>(i.e. all confounders measured and included in the models)</a:t>
            </a:r>
          </a:p>
          <a:p>
            <a:pPr marL="457200" indent="-457200" eaLnBrk="1" hangingPunct="1">
              <a:buFont typeface="+mj-lt"/>
              <a:buAutoNum type="arabicPeriod"/>
            </a:pPr>
            <a:endParaRPr lang="en-US" sz="2400" dirty="0"/>
          </a:p>
          <a:p>
            <a:pPr marL="457200" indent="-457200" eaLnBrk="1" hangingPunct="1">
              <a:buFont typeface="+mj-lt"/>
              <a:buAutoNum type="arabicPeriod"/>
            </a:pPr>
            <a:r>
              <a:rPr lang="en-GB" sz="2400" dirty="0"/>
              <a:t>No confounding by post-randomisation variables </a:t>
            </a:r>
          </a:p>
          <a:p>
            <a:pPr marL="857250" lvl="1" indent="-457200"/>
            <a:r>
              <a:rPr lang="en-GB" sz="2200" dirty="0"/>
              <a:t>(</a:t>
            </a:r>
            <a:r>
              <a:rPr lang="en-GB" dirty="0"/>
              <a:t>i.e. </a:t>
            </a:r>
            <a:r>
              <a:rPr lang="en-GB" sz="2200" dirty="0"/>
              <a:t>all measured confounders </a:t>
            </a:r>
            <a:r>
              <a:rPr lang="en-GB" sz="2200" i="1" dirty="0"/>
              <a:t>C</a:t>
            </a:r>
            <a:r>
              <a:rPr lang="en-GB" sz="2200" dirty="0"/>
              <a:t> are baseline variables).</a:t>
            </a:r>
          </a:p>
          <a:p>
            <a:pPr eaLnBrk="1" hangingPunct="1"/>
            <a:endParaRPr lang="en-US" altLang="en-US" dirty="0"/>
          </a:p>
          <a:p>
            <a:pPr marL="457200" lvl="1" indent="0" eaLnBrk="1" hangingPunct="1">
              <a:buClr>
                <a:srgbClr val="99CCFF"/>
              </a:buClr>
              <a:buFontTx/>
              <a:buNone/>
            </a:pPr>
            <a:endParaRPr lang="en-US" altLang="en-US" dirty="0"/>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F4316B7-3739-4033-BBD6-EEC379189EE9}" type="slidenum">
              <a:rPr lang="en-GB" altLang="en-US" sz="1100">
                <a:latin typeface="+mn-lt"/>
              </a:rPr>
              <a:pPr>
                <a:spcBef>
                  <a:spcPct val="0"/>
                </a:spcBef>
                <a:buFontTx/>
                <a:buNone/>
              </a:pPr>
              <a:t>53</a:t>
            </a:fld>
            <a:endParaRPr lang="en-GB" altLang="en-US" sz="1100" dirty="0">
              <a:latin typeface="+mn-lt"/>
            </a:endParaRPr>
          </a:p>
        </p:txBody>
      </p:sp>
    </p:spTree>
    <p:extLst>
      <p:ext uri="{BB962C8B-B14F-4D97-AF65-F5344CB8AC3E}">
        <p14:creationId xmlns:p14="http://schemas.microsoft.com/office/powerpoint/2010/main" val="4205617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2393DF-DDA6-4B1A-BC7F-88AC1FE6512A}"/>
              </a:ext>
            </a:extLst>
          </p:cNvPr>
          <p:cNvSpPr>
            <a:spLocks noGrp="1"/>
          </p:cNvSpPr>
          <p:nvPr>
            <p:ph type="title"/>
          </p:nvPr>
        </p:nvSpPr>
        <p:spPr/>
        <p:txBody>
          <a:bodyPr>
            <a:normAutofit/>
          </a:bodyPr>
          <a:lstStyle/>
          <a:p>
            <a:pPr marL="57150"/>
            <a:r>
              <a:rPr lang="en-GB" dirty="0"/>
              <a:t>Extensions to multilevel models</a:t>
            </a:r>
          </a:p>
        </p:txBody>
      </p:sp>
      <p:sp>
        <p:nvSpPr>
          <p:cNvPr id="3" name="Slide Number Placeholder 2">
            <a:extLst>
              <a:ext uri="{FF2B5EF4-FFF2-40B4-BE49-F238E27FC236}">
                <a16:creationId xmlns:a16="http://schemas.microsoft.com/office/drawing/2014/main" id="{6118C002-EC85-4093-B423-1DF7AEEF54E6}"/>
              </a:ext>
            </a:extLst>
          </p:cNvPr>
          <p:cNvSpPr>
            <a:spLocks noGrp="1"/>
          </p:cNvSpPr>
          <p:nvPr>
            <p:ph type="sldNum" sz="quarter" idx="12"/>
          </p:nvPr>
        </p:nvSpPr>
        <p:spPr/>
        <p:txBody>
          <a:bodyPr/>
          <a:lstStyle/>
          <a:p>
            <a:fld id="{B51B4AA9-FD87-44E7-AEDE-187C5B9F76B7}" type="slidenum">
              <a:rPr lang="en-GB" smtClean="0"/>
              <a:t>54</a:t>
            </a:fld>
            <a:endParaRPr lang="en-GB"/>
          </a:p>
        </p:txBody>
      </p:sp>
    </p:spTree>
    <p:extLst>
      <p:ext uri="{BB962C8B-B14F-4D97-AF65-F5344CB8AC3E}">
        <p14:creationId xmlns:p14="http://schemas.microsoft.com/office/powerpoint/2010/main" val="23588412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1C0489-DE10-47A6-8A28-B639D97B7587}"/>
              </a:ext>
            </a:extLst>
          </p:cNvPr>
          <p:cNvSpPr>
            <a:spLocks noGrp="1"/>
          </p:cNvSpPr>
          <p:nvPr>
            <p:ph type="title"/>
          </p:nvPr>
        </p:nvSpPr>
        <p:spPr/>
        <p:txBody>
          <a:bodyPr/>
          <a:lstStyle/>
          <a:p>
            <a:r>
              <a:rPr lang="en-GB" dirty="0"/>
              <a:t>Multilevel modelling for mediation</a:t>
            </a:r>
          </a:p>
        </p:txBody>
      </p:sp>
      <p:sp>
        <p:nvSpPr>
          <p:cNvPr id="6" name="Content Placeholder 5">
            <a:extLst>
              <a:ext uri="{FF2B5EF4-FFF2-40B4-BE49-F238E27FC236}">
                <a16:creationId xmlns:a16="http://schemas.microsoft.com/office/drawing/2014/main" id="{AB5EB927-56E6-4114-9AFB-E97F07515953}"/>
              </a:ext>
            </a:extLst>
          </p:cNvPr>
          <p:cNvSpPr>
            <a:spLocks noGrp="1"/>
          </p:cNvSpPr>
          <p:nvPr>
            <p:ph idx="1"/>
          </p:nvPr>
        </p:nvSpPr>
        <p:spPr/>
        <p:txBody>
          <a:bodyPr>
            <a:normAutofit fontScale="92500" lnSpcReduction="20000"/>
          </a:bodyPr>
          <a:lstStyle/>
          <a:p>
            <a:r>
              <a:rPr lang="en-GB" dirty="0"/>
              <a:t>When you have multilevel data, the variables may come from different levels of the model. </a:t>
            </a:r>
          </a:p>
          <a:p>
            <a:endParaRPr lang="en-GB" dirty="0"/>
          </a:p>
          <a:p>
            <a:r>
              <a:rPr lang="en-GB" dirty="0"/>
              <a:t>In a multilevel  modelling approach, the outcome will always be a level one variable. </a:t>
            </a:r>
          </a:p>
          <a:p>
            <a:endParaRPr lang="en-GB" dirty="0"/>
          </a:p>
          <a:p>
            <a:r>
              <a:rPr lang="en-GB" dirty="0"/>
              <a:t>Depending on your data, the independent variable (or exposure) and mediator may be either level 1 or level 2 variables. </a:t>
            </a:r>
          </a:p>
          <a:p>
            <a:endParaRPr lang="en-GB" dirty="0"/>
          </a:p>
          <a:p>
            <a:r>
              <a:rPr lang="en-GB" b="1" dirty="0"/>
              <a:t>Rule:</a:t>
            </a:r>
            <a:r>
              <a:rPr lang="en-GB" dirty="0"/>
              <a:t> An independent variable may be mediated by a variable at the same level or lower. </a:t>
            </a:r>
          </a:p>
          <a:p>
            <a:pPr lvl="1"/>
            <a:r>
              <a:rPr lang="en-GB" dirty="0"/>
              <a:t>Thus a level 2 exposure may be mediated by a level 2 or level 1 variable. </a:t>
            </a:r>
          </a:p>
          <a:p>
            <a:pPr lvl="1"/>
            <a:r>
              <a:rPr lang="en-GB" dirty="0"/>
              <a:t>A level 1 exposure may only be mediated by another level 1 variable.</a:t>
            </a:r>
          </a:p>
          <a:p>
            <a:pPr lvl="1"/>
            <a:r>
              <a:rPr lang="en-GB" dirty="0"/>
              <a:t>Logically, a level 1 predictor cannot affect a level 2 mediator.</a:t>
            </a:r>
          </a:p>
          <a:p>
            <a:endParaRPr lang="en-GB" sz="1900" dirty="0"/>
          </a:p>
          <a:p>
            <a:r>
              <a:rPr lang="en-GB" sz="1900" dirty="0" err="1"/>
              <a:t>Krull,J.L</a:t>
            </a:r>
            <a:r>
              <a:rPr lang="en-GB" sz="1900" dirty="0"/>
              <a:t>. &amp; </a:t>
            </a:r>
            <a:r>
              <a:rPr lang="en-GB" sz="1900" dirty="0" err="1"/>
              <a:t>MacKinnon,D.P</a:t>
            </a:r>
            <a:r>
              <a:rPr lang="en-GB" sz="1900" dirty="0"/>
              <a:t>. (2001) Multilevel </a:t>
            </a:r>
            <a:r>
              <a:rPr lang="en-GB" sz="1900" dirty="0" err="1"/>
              <a:t>modeling</a:t>
            </a:r>
            <a:r>
              <a:rPr lang="en-GB" sz="1900" dirty="0"/>
              <a:t> of individual and group level mediated effects. </a:t>
            </a:r>
            <a:r>
              <a:rPr lang="en-GB" sz="1900" i="1" dirty="0"/>
              <a:t>Multivariate </a:t>
            </a:r>
            <a:r>
              <a:rPr lang="en-GB" sz="1900" i="1" dirty="0" err="1"/>
              <a:t>Behavioral</a:t>
            </a:r>
            <a:r>
              <a:rPr lang="en-GB" sz="1900" i="1" dirty="0"/>
              <a:t> Research, 36</a:t>
            </a:r>
            <a:r>
              <a:rPr lang="en-GB" sz="1900" dirty="0"/>
              <a:t>(2), 249-277.</a:t>
            </a:r>
          </a:p>
        </p:txBody>
      </p:sp>
      <p:sp>
        <p:nvSpPr>
          <p:cNvPr id="4" name="Slide Number Placeholder 3">
            <a:extLst>
              <a:ext uri="{FF2B5EF4-FFF2-40B4-BE49-F238E27FC236}">
                <a16:creationId xmlns:a16="http://schemas.microsoft.com/office/drawing/2014/main" id="{19F01127-E321-410D-87C2-4D5259288098}"/>
              </a:ext>
            </a:extLst>
          </p:cNvPr>
          <p:cNvSpPr>
            <a:spLocks noGrp="1"/>
          </p:cNvSpPr>
          <p:nvPr>
            <p:ph type="sldNum" sz="quarter" idx="12"/>
          </p:nvPr>
        </p:nvSpPr>
        <p:spPr/>
        <p:txBody>
          <a:bodyPr/>
          <a:lstStyle/>
          <a:p>
            <a:fld id="{6DD8A7ED-69E9-436F-AE24-6E5839D2CEF3}" type="slidenum">
              <a:rPr lang="en-GB" smtClean="0"/>
              <a:t>55</a:t>
            </a:fld>
            <a:endParaRPr lang="en-GB"/>
          </a:p>
        </p:txBody>
      </p:sp>
    </p:spTree>
    <p:extLst>
      <p:ext uri="{BB962C8B-B14F-4D97-AF65-F5344CB8AC3E}">
        <p14:creationId xmlns:p14="http://schemas.microsoft.com/office/powerpoint/2010/main" val="704733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8918-C945-48D3-BC5E-2DEE00DA1B98}"/>
              </a:ext>
            </a:extLst>
          </p:cNvPr>
          <p:cNvSpPr>
            <a:spLocks noGrp="1"/>
          </p:cNvSpPr>
          <p:nvPr>
            <p:ph type="title"/>
          </p:nvPr>
        </p:nvSpPr>
        <p:spPr/>
        <p:txBody>
          <a:bodyPr/>
          <a:lstStyle/>
          <a:p>
            <a:r>
              <a:rPr lang="en-GB" dirty="0"/>
              <a:t>Multilevel mediation</a:t>
            </a:r>
          </a:p>
        </p:txBody>
      </p:sp>
      <p:sp>
        <p:nvSpPr>
          <p:cNvPr id="5" name="Content Placeholder 4">
            <a:extLst>
              <a:ext uri="{FF2B5EF4-FFF2-40B4-BE49-F238E27FC236}">
                <a16:creationId xmlns:a16="http://schemas.microsoft.com/office/drawing/2014/main" id="{A071802A-900B-4E30-92D4-77C300B3A8F9}"/>
              </a:ext>
            </a:extLst>
          </p:cNvPr>
          <p:cNvSpPr>
            <a:spLocks noGrp="1"/>
          </p:cNvSpPr>
          <p:nvPr>
            <p:ph idx="1"/>
          </p:nvPr>
        </p:nvSpPr>
        <p:spPr>
          <a:xfrm>
            <a:off x="457200" y="1955973"/>
            <a:ext cx="8229600" cy="4713387"/>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BC3CB356-5CA6-43E8-9C96-51BA19633CED}"/>
              </a:ext>
            </a:extLst>
          </p:cNvPr>
          <p:cNvSpPr>
            <a:spLocks noGrp="1"/>
          </p:cNvSpPr>
          <p:nvPr>
            <p:ph type="sldNum" sz="quarter" idx="12"/>
          </p:nvPr>
        </p:nvSpPr>
        <p:spPr/>
        <p:txBody>
          <a:bodyPr/>
          <a:lstStyle/>
          <a:p>
            <a:fld id="{6DD8A7ED-69E9-436F-AE24-6E5839D2CEF3}" type="slidenum">
              <a:rPr lang="en-GB" smtClean="0"/>
              <a:pPr/>
              <a:t>56</a:t>
            </a:fld>
            <a:endParaRPr lang="en-GB" dirty="0"/>
          </a:p>
        </p:txBody>
      </p:sp>
      <p:pic>
        <p:nvPicPr>
          <p:cNvPr id="2050" name="Picture 2">
            <a:extLst>
              <a:ext uri="{FF2B5EF4-FFF2-40B4-BE49-F238E27FC236}">
                <a16:creationId xmlns:a16="http://schemas.microsoft.com/office/drawing/2014/main" id="{6D1F84D7-5B07-4094-9B95-E97270431D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72" y="1340768"/>
            <a:ext cx="8867828" cy="49881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D7603BD-8DFE-4917-8F66-5945E62E2CA1}"/>
              </a:ext>
            </a:extLst>
          </p:cNvPr>
          <p:cNvSpPr txBox="1"/>
          <p:nvPr/>
        </p:nvSpPr>
        <p:spPr>
          <a:xfrm>
            <a:off x="422672" y="6027675"/>
            <a:ext cx="7920880" cy="461665"/>
          </a:xfrm>
          <a:prstGeom prst="rect">
            <a:avLst/>
          </a:prstGeom>
          <a:noFill/>
        </p:spPr>
        <p:txBody>
          <a:bodyPr wrap="square" rtlCol="0">
            <a:spAutoFit/>
          </a:bodyPr>
          <a:lstStyle/>
          <a:p>
            <a:r>
              <a:rPr lang="en-GB" sz="1200" dirty="0"/>
              <a:t>Source: https://www.statalist.org/forums/forum/general-stata-discussion/general/1452689-multilevel-mediation-analysis-2-1-1-and-1-1-1-mediation-models</a:t>
            </a:r>
          </a:p>
        </p:txBody>
      </p:sp>
    </p:spTree>
    <p:extLst>
      <p:ext uri="{BB962C8B-B14F-4D97-AF65-F5344CB8AC3E}">
        <p14:creationId xmlns:p14="http://schemas.microsoft.com/office/powerpoint/2010/main" val="2066960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81B2-4381-4050-9FCE-C29E8C0D6127}"/>
              </a:ext>
            </a:extLst>
          </p:cNvPr>
          <p:cNvSpPr>
            <a:spLocks noGrp="1"/>
          </p:cNvSpPr>
          <p:nvPr>
            <p:ph type="title"/>
          </p:nvPr>
        </p:nvSpPr>
        <p:spPr/>
        <p:txBody>
          <a:bodyPr/>
          <a:lstStyle/>
          <a:p>
            <a:r>
              <a:rPr lang="en-GB" dirty="0"/>
              <a:t>Multilevel mediation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9BA5C1-5DA4-4720-90CB-73E66080D482}"/>
                  </a:ext>
                </a:extLst>
              </p:cNvPr>
              <p:cNvSpPr>
                <a:spLocks noGrp="1"/>
              </p:cNvSpPr>
              <p:nvPr>
                <p:ph idx="1"/>
              </p:nvPr>
            </p:nvSpPr>
            <p:spPr/>
            <p:txBody>
              <a:bodyPr>
                <a:normAutofit/>
              </a:bodyPr>
              <a:lstStyle/>
              <a:p>
                <a:r>
                  <a:rPr lang="en-GB" dirty="0"/>
                  <a:t>We can refer to models as being either 1-1-1, 2-1-1, 2-2-1 depending on the levels of R-M-Y being analysed</a:t>
                </a:r>
              </a:p>
              <a:p>
                <a:endParaRPr lang="en-GB" dirty="0"/>
              </a:p>
              <a:p>
                <a:r>
                  <a:rPr lang="en-GB" dirty="0"/>
                  <a:t>Example of 1:1:1 model in multilevel data</a:t>
                </a:r>
              </a:p>
              <a:p>
                <a:pPr marL="0" indent="0" algn="ctr">
                  <a:buNone/>
                </a:pPr>
                <a:endParaRPr lang="en-GB" i="1" dirty="0">
                  <a:solidFill>
                    <a:srgbClr val="000000"/>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𝑌</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𝐶</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𝑐</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𝑐</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𝑖𝐶</m:t>
                          </m:r>
                        </m:sub>
                      </m:sSub>
                    </m:oMath>
                  </m:oMathPara>
                </a14:m>
                <a:endParaRPr lang="en-GB" sz="1900" dirty="0"/>
              </a:p>
              <a:p>
                <a:pPr marL="0" indent="0" algn="ctr">
                  <a:buNone/>
                </a:pPr>
                <a:endParaRPr lang="en-GB" sz="1900" dirty="0"/>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𝑀</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𝑀</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𝑎</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𝑀</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𝑖𝑀</m:t>
                          </m:r>
                        </m:sub>
                      </m:sSub>
                    </m:oMath>
                  </m:oMathPara>
                </a14:m>
                <a:endParaRPr lang="en-GB" sz="1900" dirty="0"/>
              </a:p>
              <a:p>
                <a:pPr marL="0" indent="0" algn="ctr">
                  <a:buNone/>
                </a:pPr>
                <a:endParaRPr lang="en-GB" sz="1900" dirty="0"/>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𝑌</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𝑌</m:t>
                          </m:r>
                        </m:sub>
                      </m:sSub>
                      <m:r>
                        <a:rPr lang="en-GB" sz="1900" i="1">
                          <a:solidFill>
                            <a:srgbClr val="000000"/>
                          </a:solidFill>
                          <a:latin typeface="Cambria Math" panose="02040503050406030204" pitchFamily="18" charset="0"/>
                        </a:rPr>
                        <m:t>+</m:t>
                      </m:r>
                      <m:sSup>
                        <m:sSupPr>
                          <m:ctrlPr>
                            <a:rPr lang="en-GB" sz="1900" i="1">
                              <a:solidFill>
                                <a:srgbClr val="000000"/>
                              </a:solidFill>
                              <a:latin typeface="Cambria Math" panose="02040503050406030204" pitchFamily="18" charset="0"/>
                            </a:rPr>
                          </m:ctrlPr>
                        </m:sSupPr>
                        <m:e>
                          <m:r>
                            <a:rPr lang="en-GB" sz="1900" i="1">
                              <a:solidFill>
                                <a:srgbClr val="000000"/>
                              </a:solidFill>
                              <a:latin typeface="Cambria Math" panose="02040503050406030204" pitchFamily="18" charset="0"/>
                            </a:rPr>
                            <m:t>𝑐</m:t>
                          </m:r>
                        </m:e>
                        <m:sup>
                          <m:r>
                            <a:rPr lang="en-GB" sz="1900" i="1">
                              <a:solidFill>
                                <a:srgbClr val="000000"/>
                              </a:solidFill>
                              <a:latin typeface="Cambria Math" panose="02040503050406030204" pitchFamily="18" charset="0"/>
                            </a:rPr>
                            <m:t>′</m:t>
                          </m:r>
                        </m:sup>
                      </m:sSup>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𝑏</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𝑀</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𝑌</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𝑖𝑌</m:t>
                          </m:r>
                        </m:sub>
                      </m:sSub>
                    </m:oMath>
                  </m:oMathPara>
                </a14:m>
                <a:endParaRPr lang="en-GB" sz="1900" dirty="0"/>
              </a:p>
              <a:p>
                <a:endParaRPr lang="en-GB" dirty="0"/>
              </a:p>
              <a:p>
                <a:r>
                  <a:rPr lang="en-GB" dirty="0"/>
                  <a:t>The </a:t>
                </a:r>
                <a14:m>
                  <m:oMath xmlns:m="http://schemas.openxmlformats.org/officeDocument/2006/math">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𝑈</m:t>
                        </m:r>
                      </m:e>
                      <m:sub>
                        <m:r>
                          <a:rPr lang="en-GB" i="1">
                            <a:solidFill>
                              <a:srgbClr val="000000"/>
                            </a:solidFill>
                            <a:latin typeface="Cambria Math" panose="02040503050406030204" pitchFamily="18" charset="0"/>
                          </a:rPr>
                          <m:t>𝑗</m:t>
                        </m:r>
                      </m:sub>
                      <m:sup>
                        <m:r>
                          <a:rPr lang="en-GB" b="0" i="1" smtClean="0">
                            <a:solidFill>
                              <a:srgbClr val="000000"/>
                            </a:solidFill>
                            <a:latin typeface="Cambria Math" panose="02040503050406030204" pitchFamily="18" charset="0"/>
                          </a:rPr>
                          <m:t>𝐶</m:t>
                        </m:r>
                      </m:sup>
                    </m:sSubSup>
                  </m:oMath>
                </a14:m>
                <a:r>
                  <a:rPr lang="en-GB" dirty="0"/>
                  <a:t>, </a:t>
                </a:r>
                <a14:m>
                  <m:oMath xmlns:m="http://schemas.openxmlformats.org/officeDocument/2006/math">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𝑈</m:t>
                        </m:r>
                      </m:e>
                      <m:sub>
                        <m:r>
                          <a:rPr lang="en-GB" i="1">
                            <a:solidFill>
                              <a:srgbClr val="000000"/>
                            </a:solidFill>
                            <a:latin typeface="Cambria Math" panose="02040503050406030204" pitchFamily="18" charset="0"/>
                          </a:rPr>
                          <m:t>𝑗</m:t>
                        </m:r>
                      </m:sub>
                      <m:sup>
                        <m:r>
                          <a:rPr lang="en-GB" i="1">
                            <a:solidFill>
                              <a:srgbClr val="000000"/>
                            </a:solidFill>
                            <a:latin typeface="Cambria Math" panose="02040503050406030204" pitchFamily="18" charset="0"/>
                          </a:rPr>
                          <m:t>𝑀</m:t>
                        </m:r>
                      </m:sup>
                    </m:sSubSup>
                  </m:oMath>
                </a14:m>
                <a:r>
                  <a:rPr lang="en-GB" dirty="0"/>
                  <a:t>, </a:t>
                </a:r>
                <a14:m>
                  <m:oMath xmlns:m="http://schemas.openxmlformats.org/officeDocument/2006/math">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𝑈</m:t>
                        </m:r>
                      </m:e>
                      <m:sub>
                        <m:r>
                          <a:rPr lang="en-GB" i="1">
                            <a:solidFill>
                              <a:srgbClr val="000000"/>
                            </a:solidFill>
                            <a:latin typeface="Cambria Math" panose="02040503050406030204" pitchFamily="18" charset="0"/>
                          </a:rPr>
                          <m:t>𝑗</m:t>
                        </m:r>
                      </m:sub>
                      <m:sup>
                        <m:r>
                          <a:rPr lang="en-GB" b="0" i="1" smtClean="0">
                            <a:solidFill>
                              <a:srgbClr val="000000"/>
                            </a:solidFill>
                            <a:latin typeface="Cambria Math" panose="02040503050406030204" pitchFamily="18" charset="0"/>
                          </a:rPr>
                          <m:t>𝑌</m:t>
                        </m:r>
                      </m:sup>
                    </m:sSubSup>
                  </m:oMath>
                </a14:m>
                <a:r>
                  <a:rPr lang="en-GB" dirty="0"/>
                  <a:t> terms represent the random effects to capture the clustering in the outcomes at level 2</a:t>
                </a:r>
              </a:p>
              <a:p>
                <a:endParaRPr lang="en-GB" dirty="0"/>
              </a:p>
            </p:txBody>
          </p:sp>
        </mc:Choice>
        <mc:Fallback xmlns="">
          <p:sp>
            <p:nvSpPr>
              <p:cNvPr id="3" name="Content Placeholder 2">
                <a:extLst>
                  <a:ext uri="{FF2B5EF4-FFF2-40B4-BE49-F238E27FC236}">
                    <a16:creationId xmlns:a16="http://schemas.microsoft.com/office/drawing/2014/main" id="{4A9BA5C1-5DA4-4720-90CB-73E66080D482}"/>
                  </a:ext>
                </a:extLst>
              </p:cNvPr>
              <p:cNvSpPr>
                <a:spLocks noGrp="1" noRot="1" noChangeAspect="1" noMove="1" noResize="1" noEditPoints="1" noAdjustHandles="1" noChangeArrowheads="1" noChangeShapeType="1" noTextEdit="1"/>
              </p:cNvSpPr>
              <p:nvPr>
                <p:ph idx="1"/>
              </p:nvPr>
            </p:nvSpPr>
            <p:spPr>
              <a:blipFill>
                <a:blip r:embed="rId2"/>
                <a:stretch>
                  <a:fillRect l="-963" t="-1035" b="-1940"/>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C8A83F8-7519-481E-A42E-B4B33E005E43}"/>
              </a:ext>
            </a:extLst>
          </p:cNvPr>
          <p:cNvSpPr>
            <a:spLocks noGrp="1"/>
          </p:cNvSpPr>
          <p:nvPr>
            <p:ph type="sldNum" sz="quarter" idx="12"/>
          </p:nvPr>
        </p:nvSpPr>
        <p:spPr/>
        <p:txBody>
          <a:bodyPr/>
          <a:lstStyle/>
          <a:p>
            <a:fld id="{6DD8A7ED-69E9-436F-AE24-6E5839D2CEF3}" type="slidenum">
              <a:rPr lang="en-GB" smtClean="0"/>
              <a:pPr/>
              <a:t>57</a:t>
            </a:fld>
            <a:endParaRPr lang="en-GB" dirty="0"/>
          </a:p>
        </p:txBody>
      </p:sp>
      <p:grpSp>
        <p:nvGrpSpPr>
          <p:cNvPr id="5" name="Group 4">
            <a:extLst>
              <a:ext uri="{FF2B5EF4-FFF2-40B4-BE49-F238E27FC236}">
                <a16:creationId xmlns:a16="http://schemas.microsoft.com/office/drawing/2014/main" id="{F515C55C-64B4-4B4F-851D-B9BA635B679D}"/>
              </a:ext>
            </a:extLst>
          </p:cNvPr>
          <p:cNvGrpSpPr/>
          <p:nvPr/>
        </p:nvGrpSpPr>
        <p:grpSpPr>
          <a:xfrm>
            <a:off x="2915816" y="4107284"/>
            <a:ext cx="3868737" cy="977900"/>
            <a:chOff x="3071726" y="4496305"/>
            <a:chExt cx="3868737" cy="977900"/>
          </a:xfrm>
        </p:grpSpPr>
        <p:sp>
          <p:nvSpPr>
            <p:cNvPr id="6" name="Object 24">
              <a:extLst>
                <a:ext uri="{FF2B5EF4-FFF2-40B4-BE49-F238E27FC236}">
                  <a16:creationId xmlns:a16="http://schemas.microsoft.com/office/drawing/2014/main" id="{386FDB29-85BF-4C8C-84DB-CEFEBD477E5E}"/>
                </a:ext>
              </a:extLst>
            </p:cNvPr>
            <p:cNvSpPr txBox="1"/>
            <p:nvPr/>
          </p:nvSpPr>
          <p:spPr bwMode="auto">
            <a:xfrm>
              <a:off x="3082838" y="4496305"/>
              <a:ext cx="2970213" cy="373063"/>
            </a:xfrm>
            <a:prstGeom prst="rect">
              <a:avLst/>
            </a:prstGeom>
            <a:noFill/>
            <a:ln>
              <a:noFill/>
            </a:ln>
          </p:spPr>
          <p:txBody>
            <a:bodyPr>
              <a:normAutofit/>
            </a:bodyPr>
            <a:lstStyle/>
            <a:p>
              <a:endParaRPr lang="en-GB" dirty="0"/>
            </a:p>
          </p:txBody>
        </p:sp>
        <p:sp>
          <p:nvSpPr>
            <p:cNvPr id="7" name="Object 25">
              <a:extLst>
                <a:ext uri="{FF2B5EF4-FFF2-40B4-BE49-F238E27FC236}">
                  <a16:creationId xmlns:a16="http://schemas.microsoft.com/office/drawing/2014/main" id="{FF753809-4BEF-46C1-9340-68B652C3380A}"/>
                </a:ext>
              </a:extLst>
            </p:cNvPr>
            <p:cNvSpPr txBox="1"/>
            <p:nvPr/>
          </p:nvSpPr>
          <p:spPr bwMode="auto">
            <a:xfrm>
              <a:off x="3101888" y="5083680"/>
              <a:ext cx="3838575" cy="390525"/>
            </a:xfrm>
            <a:prstGeom prst="rect">
              <a:avLst/>
            </a:prstGeom>
            <a:noFill/>
            <a:ln>
              <a:noFill/>
            </a:ln>
          </p:spPr>
          <p:txBody>
            <a:bodyPr>
              <a:normAutofit/>
            </a:bodyPr>
            <a:lstStyle/>
            <a:p>
              <a:endParaRPr lang="en-GB" sz="1500" dirty="0"/>
            </a:p>
          </p:txBody>
        </p:sp>
        <p:sp>
          <p:nvSpPr>
            <p:cNvPr id="8" name="Object 26">
              <a:extLst>
                <a:ext uri="{FF2B5EF4-FFF2-40B4-BE49-F238E27FC236}">
                  <a16:creationId xmlns:a16="http://schemas.microsoft.com/office/drawing/2014/main" id="{9466D5E5-6B28-4700-8717-44E58F061805}"/>
                </a:ext>
              </a:extLst>
            </p:cNvPr>
            <p:cNvSpPr txBox="1"/>
            <p:nvPr/>
          </p:nvSpPr>
          <p:spPr bwMode="auto">
            <a:xfrm>
              <a:off x="3071726" y="4797930"/>
              <a:ext cx="3101975" cy="360363"/>
            </a:xfrm>
            <a:prstGeom prst="rect">
              <a:avLst/>
            </a:prstGeom>
            <a:noFill/>
            <a:ln>
              <a:noFill/>
            </a:ln>
          </p:spPr>
          <p:txBody>
            <a:bodyPr>
              <a:normAutofit lnSpcReduction="10000"/>
            </a:bodyPr>
            <a:lstStyle/>
            <a:p>
              <a:endParaRPr lang="en-GB" dirty="0"/>
            </a:p>
          </p:txBody>
        </p:sp>
      </p:grpSp>
    </p:spTree>
    <p:extLst>
      <p:ext uri="{BB962C8B-B14F-4D97-AF65-F5344CB8AC3E}">
        <p14:creationId xmlns:p14="http://schemas.microsoft.com/office/powerpoint/2010/main" val="6373355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681B2-4381-4050-9FCE-C29E8C0D6127}"/>
              </a:ext>
            </a:extLst>
          </p:cNvPr>
          <p:cNvSpPr>
            <a:spLocks noGrp="1"/>
          </p:cNvSpPr>
          <p:nvPr>
            <p:ph type="title"/>
          </p:nvPr>
        </p:nvSpPr>
        <p:spPr/>
        <p:txBody>
          <a:bodyPr/>
          <a:lstStyle/>
          <a:p>
            <a:r>
              <a:rPr lang="en-GB" dirty="0"/>
              <a:t>Multilevel mediation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A9BA5C1-5DA4-4720-90CB-73E66080D482}"/>
                  </a:ext>
                </a:extLst>
              </p:cNvPr>
              <p:cNvSpPr>
                <a:spLocks noGrp="1"/>
              </p:cNvSpPr>
              <p:nvPr>
                <p:ph idx="1"/>
              </p:nvPr>
            </p:nvSpPr>
            <p:spPr/>
            <p:txBody>
              <a:bodyPr>
                <a:normAutofit/>
              </a:bodyPr>
              <a:lstStyle/>
              <a:p>
                <a:r>
                  <a:rPr lang="en-GB" dirty="0"/>
                  <a:t>Example of 2:1:1 model in multilevel data</a:t>
                </a:r>
              </a:p>
              <a:p>
                <a:pPr marL="0" indent="0" algn="ctr">
                  <a:buNone/>
                </a:pPr>
                <a:endParaRPr lang="en-GB" i="1" dirty="0">
                  <a:solidFill>
                    <a:srgbClr val="000000"/>
                  </a:solidFill>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𝑌</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𝐶</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𝑐</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𝑐</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𝑖𝐶</m:t>
                          </m:r>
                        </m:sub>
                      </m:sSub>
                    </m:oMath>
                  </m:oMathPara>
                </a14:m>
                <a:endParaRPr lang="en-GB" sz="1900" dirty="0"/>
              </a:p>
              <a:p>
                <a:pPr marL="0" indent="0" algn="ctr">
                  <a:buNone/>
                </a:pPr>
                <a:endParaRPr lang="en-GB" sz="1900" dirty="0"/>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𝑀</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𝑀</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𝑎</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𝑀</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𝑖𝑀</m:t>
                          </m:r>
                        </m:sub>
                      </m:sSub>
                    </m:oMath>
                  </m:oMathPara>
                </a14:m>
                <a:endParaRPr lang="en-GB" sz="1900" dirty="0"/>
              </a:p>
              <a:p>
                <a:pPr marL="0" indent="0" algn="ctr">
                  <a:buNone/>
                </a:pPr>
                <a:endParaRPr lang="en-GB" sz="1900" dirty="0"/>
              </a:p>
              <a:p>
                <a:pPr marL="0" indent="0" algn="ctr">
                  <a:buNone/>
                </a:pPr>
                <a14:m>
                  <m:oMathPara xmlns:m="http://schemas.openxmlformats.org/officeDocument/2006/math">
                    <m:oMathParaPr>
                      <m:jc m:val="centerGroup"/>
                    </m:oMathParaPr>
                    <m:oMath xmlns:m="http://schemas.openxmlformats.org/officeDocument/2006/math">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𝑌</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𝑖𝑛𝑡𝑒𝑟𝑐𝑒𝑝</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𝑡</m:t>
                          </m:r>
                        </m:e>
                        <m:sub>
                          <m:r>
                            <a:rPr lang="en-GB" sz="1900" i="1">
                              <a:solidFill>
                                <a:srgbClr val="000000"/>
                              </a:solidFill>
                              <a:latin typeface="Cambria Math" panose="02040503050406030204" pitchFamily="18" charset="0"/>
                            </a:rPr>
                            <m:t>𝑌</m:t>
                          </m:r>
                        </m:sub>
                      </m:sSub>
                      <m:r>
                        <a:rPr lang="en-GB" sz="1900" i="1">
                          <a:solidFill>
                            <a:srgbClr val="000000"/>
                          </a:solidFill>
                          <a:latin typeface="Cambria Math" panose="02040503050406030204" pitchFamily="18" charset="0"/>
                        </a:rPr>
                        <m:t>+</m:t>
                      </m:r>
                      <m:sSup>
                        <m:sSupPr>
                          <m:ctrlPr>
                            <a:rPr lang="en-GB" sz="1900" i="1">
                              <a:solidFill>
                                <a:srgbClr val="000000"/>
                              </a:solidFill>
                              <a:latin typeface="Cambria Math" panose="02040503050406030204" pitchFamily="18" charset="0"/>
                            </a:rPr>
                          </m:ctrlPr>
                        </m:sSupPr>
                        <m:e>
                          <m:r>
                            <a:rPr lang="en-GB" sz="1900" i="1">
                              <a:solidFill>
                                <a:srgbClr val="000000"/>
                              </a:solidFill>
                              <a:latin typeface="Cambria Math" panose="02040503050406030204" pitchFamily="18" charset="0"/>
                            </a:rPr>
                            <m:t>𝑐</m:t>
                          </m:r>
                        </m:e>
                        <m:sup>
                          <m:r>
                            <a:rPr lang="en-GB" sz="1900" i="1">
                              <a:solidFill>
                                <a:srgbClr val="000000"/>
                              </a:solidFill>
                              <a:latin typeface="Cambria Math" panose="02040503050406030204" pitchFamily="18" charset="0"/>
                            </a:rPr>
                            <m:t>′</m:t>
                          </m:r>
                        </m:sup>
                      </m:sSup>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𝑅</m:t>
                          </m:r>
                        </m:e>
                        <m:sub>
                          <m:r>
                            <a:rPr lang="en-GB" sz="1900" i="1">
                              <a:solidFill>
                                <a:srgbClr val="000000"/>
                              </a:solidFill>
                              <a:latin typeface="Cambria Math" panose="02040503050406030204" pitchFamily="18" charset="0"/>
                            </a:rPr>
                            <m:t>𝑖</m:t>
                          </m:r>
                        </m:sub>
                      </m:sSub>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𝑏</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𝑀</m:t>
                          </m:r>
                        </m:e>
                        <m:sub>
                          <m:r>
                            <a:rPr lang="en-GB" sz="1900" i="1">
                              <a:solidFill>
                                <a:srgbClr val="000000"/>
                              </a:solidFill>
                              <a:latin typeface="Cambria Math" panose="02040503050406030204" pitchFamily="18" charset="0"/>
                            </a:rPr>
                            <m:t>𝑖𝑗</m:t>
                          </m:r>
                        </m:sub>
                      </m:sSub>
                      <m:r>
                        <a:rPr lang="en-GB" sz="1900" i="1">
                          <a:solidFill>
                            <a:srgbClr val="000000"/>
                          </a:solidFill>
                          <a:latin typeface="Cambria Math" panose="02040503050406030204" pitchFamily="18" charset="0"/>
                        </a:rPr>
                        <m:t>+</m:t>
                      </m:r>
                      <m:sSubSup>
                        <m:sSubSupPr>
                          <m:ctrlPr>
                            <a:rPr lang="en-GB" sz="1900" i="1">
                              <a:solidFill>
                                <a:srgbClr val="000000"/>
                              </a:solidFill>
                              <a:latin typeface="Cambria Math" panose="02040503050406030204" pitchFamily="18" charset="0"/>
                            </a:rPr>
                          </m:ctrlPr>
                        </m:sSubSupPr>
                        <m:e>
                          <m:r>
                            <a:rPr lang="en-GB" sz="1900" i="1">
                              <a:solidFill>
                                <a:srgbClr val="000000"/>
                              </a:solidFill>
                              <a:latin typeface="Cambria Math" panose="02040503050406030204" pitchFamily="18" charset="0"/>
                            </a:rPr>
                            <m:t>𝑈</m:t>
                          </m:r>
                        </m:e>
                        <m:sub>
                          <m:r>
                            <a:rPr lang="en-GB" sz="1900" i="1">
                              <a:solidFill>
                                <a:srgbClr val="000000"/>
                              </a:solidFill>
                              <a:latin typeface="Cambria Math" panose="02040503050406030204" pitchFamily="18" charset="0"/>
                            </a:rPr>
                            <m:t>𝑗</m:t>
                          </m:r>
                        </m:sub>
                        <m:sup>
                          <m:r>
                            <a:rPr lang="en-GB" sz="1900" i="1">
                              <a:solidFill>
                                <a:srgbClr val="000000"/>
                              </a:solidFill>
                              <a:latin typeface="Cambria Math" panose="02040503050406030204" pitchFamily="18" charset="0"/>
                            </a:rPr>
                            <m:t>𝑌</m:t>
                          </m:r>
                        </m:sup>
                      </m:sSubSup>
                      <m:r>
                        <a:rPr lang="en-GB" sz="1900" i="1">
                          <a:solidFill>
                            <a:srgbClr val="000000"/>
                          </a:solidFill>
                          <a:latin typeface="Cambria Math" panose="02040503050406030204" pitchFamily="18" charset="0"/>
                        </a:rPr>
                        <m:t>+</m:t>
                      </m:r>
                      <m:r>
                        <a:rPr lang="en-GB" sz="1900" i="1">
                          <a:solidFill>
                            <a:srgbClr val="000000"/>
                          </a:solidFill>
                          <a:latin typeface="Cambria Math" panose="02040503050406030204" pitchFamily="18" charset="0"/>
                        </a:rPr>
                        <m:t>𝑒𝑟𝑟𝑜</m:t>
                      </m:r>
                      <m:sSub>
                        <m:sSubPr>
                          <m:ctrlPr>
                            <a:rPr lang="en-GB" sz="1900" i="1">
                              <a:solidFill>
                                <a:srgbClr val="000000"/>
                              </a:solidFill>
                              <a:latin typeface="Cambria Math" panose="02040503050406030204" pitchFamily="18" charset="0"/>
                            </a:rPr>
                          </m:ctrlPr>
                        </m:sSubPr>
                        <m:e>
                          <m:r>
                            <a:rPr lang="en-GB" sz="1900" i="1">
                              <a:solidFill>
                                <a:srgbClr val="000000"/>
                              </a:solidFill>
                              <a:latin typeface="Cambria Math" panose="02040503050406030204" pitchFamily="18" charset="0"/>
                            </a:rPr>
                            <m:t>𝑟</m:t>
                          </m:r>
                        </m:e>
                        <m:sub>
                          <m:r>
                            <a:rPr lang="en-GB" sz="1900" i="1">
                              <a:solidFill>
                                <a:srgbClr val="000000"/>
                              </a:solidFill>
                              <a:latin typeface="Cambria Math" panose="02040503050406030204" pitchFamily="18" charset="0"/>
                            </a:rPr>
                            <m:t>𝑖𝑌</m:t>
                          </m:r>
                        </m:sub>
                      </m:sSub>
                    </m:oMath>
                  </m:oMathPara>
                </a14:m>
                <a:endParaRPr lang="en-GB" sz="1900" dirty="0"/>
              </a:p>
              <a:p>
                <a:endParaRPr lang="en-GB" dirty="0"/>
              </a:p>
              <a:p>
                <a:r>
                  <a:rPr lang="en-GB" dirty="0"/>
                  <a:t>Now </a:t>
                </a:r>
                <a14:m>
                  <m:oMath xmlns:m="http://schemas.openxmlformats.org/officeDocument/2006/math">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𝑖</m:t>
                        </m:r>
                      </m:sub>
                    </m:sSub>
                  </m:oMath>
                </a14:m>
                <a:r>
                  <a:rPr lang="en-GB" dirty="0"/>
                  <a:t> is a level 2 (e.g. cluster level) exposure </a:t>
                </a:r>
              </a:p>
              <a:p>
                <a:endParaRPr lang="en-GB" dirty="0"/>
              </a:p>
              <a:p>
                <a:r>
                  <a:rPr lang="en-GB" dirty="0"/>
                  <a:t>Both of these approaches estimate a single ‘b’ pathway for the effect of </a:t>
                </a:r>
                <a:r>
                  <a:rPr lang="en-GB" i="1" dirty="0"/>
                  <a:t>M</a:t>
                </a:r>
                <a:r>
                  <a:rPr lang="en-GB" dirty="0"/>
                  <a:t> on </a:t>
                </a:r>
                <a:r>
                  <a:rPr lang="en-GB" i="1" dirty="0"/>
                  <a:t>Y</a:t>
                </a:r>
                <a:r>
                  <a:rPr lang="en-GB" dirty="0"/>
                  <a:t> and does not account for Between and Within variation</a:t>
                </a:r>
                <a:endParaRPr lang="en-GB" i="1" dirty="0"/>
              </a:p>
              <a:p>
                <a:endParaRPr lang="en-GB" dirty="0"/>
              </a:p>
            </p:txBody>
          </p:sp>
        </mc:Choice>
        <mc:Fallback xmlns="">
          <p:sp>
            <p:nvSpPr>
              <p:cNvPr id="3" name="Content Placeholder 2">
                <a:extLst>
                  <a:ext uri="{FF2B5EF4-FFF2-40B4-BE49-F238E27FC236}">
                    <a16:creationId xmlns:a16="http://schemas.microsoft.com/office/drawing/2014/main" id="{4A9BA5C1-5DA4-4720-90CB-73E66080D482}"/>
                  </a:ext>
                </a:extLst>
              </p:cNvPr>
              <p:cNvSpPr>
                <a:spLocks noGrp="1" noRot="1" noChangeAspect="1" noMove="1" noResize="1" noEditPoints="1" noAdjustHandles="1" noChangeArrowheads="1" noChangeShapeType="1" noTextEdit="1"/>
              </p:cNvSpPr>
              <p:nvPr>
                <p:ph idx="1"/>
              </p:nvPr>
            </p:nvSpPr>
            <p:spPr>
              <a:blipFill>
                <a:blip r:embed="rId2"/>
                <a:stretch>
                  <a:fillRect l="-963" t="-1035" b="-517"/>
                </a:stretch>
              </a:blipFill>
            </p:spPr>
            <p:txBody>
              <a:bodyPr/>
              <a:lstStyle/>
              <a:p>
                <a:r>
                  <a:rPr lang="en-GB">
                    <a:noFill/>
                  </a:rPr>
                  <a:t> </a:t>
                </a:r>
              </a:p>
            </p:txBody>
          </p:sp>
        </mc:Fallback>
      </mc:AlternateContent>
      <p:sp>
        <p:nvSpPr>
          <p:cNvPr id="4" name="Slide Number Placeholder 3">
            <a:extLst>
              <a:ext uri="{FF2B5EF4-FFF2-40B4-BE49-F238E27FC236}">
                <a16:creationId xmlns:a16="http://schemas.microsoft.com/office/drawing/2014/main" id="{0C8A83F8-7519-481E-A42E-B4B33E005E43}"/>
              </a:ext>
            </a:extLst>
          </p:cNvPr>
          <p:cNvSpPr>
            <a:spLocks noGrp="1"/>
          </p:cNvSpPr>
          <p:nvPr>
            <p:ph type="sldNum" sz="quarter" idx="12"/>
          </p:nvPr>
        </p:nvSpPr>
        <p:spPr/>
        <p:txBody>
          <a:bodyPr/>
          <a:lstStyle/>
          <a:p>
            <a:fld id="{6DD8A7ED-69E9-436F-AE24-6E5839D2CEF3}" type="slidenum">
              <a:rPr lang="en-GB" smtClean="0"/>
              <a:pPr/>
              <a:t>58</a:t>
            </a:fld>
            <a:endParaRPr lang="en-GB" dirty="0"/>
          </a:p>
        </p:txBody>
      </p:sp>
      <p:grpSp>
        <p:nvGrpSpPr>
          <p:cNvPr id="5" name="Group 4">
            <a:extLst>
              <a:ext uri="{FF2B5EF4-FFF2-40B4-BE49-F238E27FC236}">
                <a16:creationId xmlns:a16="http://schemas.microsoft.com/office/drawing/2014/main" id="{F515C55C-64B4-4B4F-851D-B9BA635B679D}"/>
              </a:ext>
            </a:extLst>
          </p:cNvPr>
          <p:cNvGrpSpPr/>
          <p:nvPr/>
        </p:nvGrpSpPr>
        <p:grpSpPr>
          <a:xfrm>
            <a:off x="2915816" y="4107284"/>
            <a:ext cx="3868737" cy="977900"/>
            <a:chOff x="3071726" y="4496305"/>
            <a:chExt cx="3868737" cy="977900"/>
          </a:xfrm>
        </p:grpSpPr>
        <p:sp>
          <p:nvSpPr>
            <p:cNvPr id="6" name="Object 24">
              <a:extLst>
                <a:ext uri="{FF2B5EF4-FFF2-40B4-BE49-F238E27FC236}">
                  <a16:creationId xmlns:a16="http://schemas.microsoft.com/office/drawing/2014/main" id="{386FDB29-85BF-4C8C-84DB-CEFEBD477E5E}"/>
                </a:ext>
              </a:extLst>
            </p:cNvPr>
            <p:cNvSpPr txBox="1"/>
            <p:nvPr/>
          </p:nvSpPr>
          <p:spPr bwMode="auto">
            <a:xfrm>
              <a:off x="3082838" y="4496305"/>
              <a:ext cx="2970213" cy="373063"/>
            </a:xfrm>
            <a:prstGeom prst="rect">
              <a:avLst/>
            </a:prstGeom>
            <a:noFill/>
            <a:ln>
              <a:noFill/>
            </a:ln>
          </p:spPr>
          <p:txBody>
            <a:bodyPr>
              <a:normAutofit/>
            </a:bodyPr>
            <a:lstStyle/>
            <a:p>
              <a:endParaRPr lang="en-GB" dirty="0"/>
            </a:p>
          </p:txBody>
        </p:sp>
        <p:sp>
          <p:nvSpPr>
            <p:cNvPr id="7" name="Object 25">
              <a:extLst>
                <a:ext uri="{FF2B5EF4-FFF2-40B4-BE49-F238E27FC236}">
                  <a16:creationId xmlns:a16="http://schemas.microsoft.com/office/drawing/2014/main" id="{FF753809-4BEF-46C1-9340-68B652C3380A}"/>
                </a:ext>
              </a:extLst>
            </p:cNvPr>
            <p:cNvSpPr txBox="1"/>
            <p:nvPr/>
          </p:nvSpPr>
          <p:spPr bwMode="auto">
            <a:xfrm>
              <a:off x="3101888" y="5083680"/>
              <a:ext cx="3838575" cy="390525"/>
            </a:xfrm>
            <a:prstGeom prst="rect">
              <a:avLst/>
            </a:prstGeom>
            <a:noFill/>
            <a:ln>
              <a:noFill/>
            </a:ln>
          </p:spPr>
          <p:txBody>
            <a:bodyPr>
              <a:normAutofit/>
            </a:bodyPr>
            <a:lstStyle/>
            <a:p>
              <a:endParaRPr lang="en-GB" sz="1500" dirty="0"/>
            </a:p>
          </p:txBody>
        </p:sp>
        <p:sp>
          <p:nvSpPr>
            <p:cNvPr id="8" name="Object 26">
              <a:extLst>
                <a:ext uri="{FF2B5EF4-FFF2-40B4-BE49-F238E27FC236}">
                  <a16:creationId xmlns:a16="http://schemas.microsoft.com/office/drawing/2014/main" id="{9466D5E5-6B28-4700-8717-44E58F061805}"/>
                </a:ext>
              </a:extLst>
            </p:cNvPr>
            <p:cNvSpPr txBox="1"/>
            <p:nvPr/>
          </p:nvSpPr>
          <p:spPr bwMode="auto">
            <a:xfrm>
              <a:off x="3071726" y="4797930"/>
              <a:ext cx="3101975" cy="360363"/>
            </a:xfrm>
            <a:prstGeom prst="rect">
              <a:avLst/>
            </a:prstGeom>
            <a:noFill/>
            <a:ln>
              <a:noFill/>
            </a:ln>
          </p:spPr>
          <p:txBody>
            <a:bodyPr>
              <a:normAutofit lnSpcReduction="10000"/>
            </a:bodyPr>
            <a:lstStyle/>
            <a:p>
              <a:endParaRPr lang="en-GB" dirty="0"/>
            </a:p>
          </p:txBody>
        </p:sp>
      </p:grpSp>
    </p:spTree>
    <p:extLst>
      <p:ext uri="{BB962C8B-B14F-4D97-AF65-F5344CB8AC3E}">
        <p14:creationId xmlns:p14="http://schemas.microsoft.com/office/powerpoint/2010/main" val="1438595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F2F17-D412-433E-8A3B-BB4AD33F5AEB}"/>
              </a:ext>
            </a:extLst>
          </p:cNvPr>
          <p:cNvSpPr>
            <a:spLocks noGrp="1"/>
          </p:cNvSpPr>
          <p:nvPr>
            <p:ph type="title"/>
          </p:nvPr>
        </p:nvSpPr>
        <p:spPr/>
        <p:txBody>
          <a:bodyPr/>
          <a:lstStyle/>
          <a:p>
            <a:r>
              <a:rPr lang="en-GB" dirty="0"/>
              <a:t>Multilevel Structural Equation Models</a:t>
            </a:r>
          </a:p>
        </p:txBody>
      </p:sp>
      <p:sp>
        <p:nvSpPr>
          <p:cNvPr id="3" name="Content Placeholder 2">
            <a:extLst>
              <a:ext uri="{FF2B5EF4-FFF2-40B4-BE49-F238E27FC236}">
                <a16:creationId xmlns:a16="http://schemas.microsoft.com/office/drawing/2014/main" id="{C6D16617-BCD5-4761-AA97-1C3344F08183}"/>
              </a:ext>
            </a:extLst>
          </p:cNvPr>
          <p:cNvSpPr>
            <a:spLocks noGrp="1"/>
          </p:cNvSpPr>
          <p:nvPr>
            <p:ph idx="1"/>
          </p:nvPr>
        </p:nvSpPr>
        <p:spPr/>
        <p:txBody>
          <a:bodyPr/>
          <a:lstStyle/>
          <a:p>
            <a:r>
              <a:rPr lang="en-GB" dirty="0"/>
              <a:t>Limitations of MLM Framework for Multilevel Mediation:</a:t>
            </a:r>
          </a:p>
          <a:p>
            <a:endParaRPr lang="en-GB" dirty="0"/>
          </a:p>
          <a:p>
            <a:pPr marL="457200" indent="-457200">
              <a:buFont typeface="+mj-lt"/>
              <a:buAutoNum type="arabicPeriod"/>
            </a:pPr>
            <a:r>
              <a:rPr lang="en-GB" dirty="0"/>
              <a:t>The multilevel approach does not allow for outcome variables at level 2</a:t>
            </a:r>
          </a:p>
          <a:p>
            <a:pPr lvl="1"/>
            <a:r>
              <a:rPr lang="en-GB" dirty="0"/>
              <a:t>So no 1-1-2, 1-2-2 or 2-1-2 models permitted</a:t>
            </a:r>
          </a:p>
          <a:p>
            <a:endParaRPr lang="en-GB" dirty="0"/>
          </a:p>
          <a:p>
            <a:pPr marL="457200" indent="-457200">
              <a:buFont typeface="+mj-lt"/>
              <a:buAutoNum type="arabicPeriod" startAt="2"/>
            </a:pPr>
            <a:r>
              <a:rPr lang="en-GB" dirty="0"/>
              <a:t>In a 2-1-1 or 1-1-1 model, there is conflation of Between and Within effects of </a:t>
            </a:r>
            <a:r>
              <a:rPr lang="en-GB" i="1" dirty="0"/>
              <a:t>M</a:t>
            </a:r>
            <a:r>
              <a:rPr lang="en-GB" dirty="0"/>
              <a:t> on </a:t>
            </a:r>
            <a:r>
              <a:rPr lang="en-GB" i="1" dirty="0"/>
              <a:t>Y</a:t>
            </a:r>
            <a:r>
              <a:rPr lang="en-GB" dirty="0"/>
              <a:t> (i.e., only one mean b slope is estimated) whereas this can vary across levels</a:t>
            </a:r>
          </a:p>
          <a:p>
            <a:pPr marL="0" indent="0">
              <a:buNone/>
            </a:pPr>
            <a:endParaRPr lang="en-GB" dirty="0"/>
          </a:p>
          <a:p>
            <a:r>
              <a:rPr lang="en-GB" dirty="0"/>
              <a:t>A general MSEM framework for investigating multilevel mediation and moderation overcomes these issues.</a:t>
            </a:r>
          </a:p>
        </p:txBody>
      </p:sp>
      <p:sp>
        <p:nvSpPr>
          <p:cNvPr id="4" name="Slide Number Placeholder 3">
            <a:extLst>
              <a:ext uri="{FF2B5EF4-FFF2-40B4-BE49-F238E27FC236}">
                <a16:creationId xmlns:a16="http://schemas.microsoft.com/office/drawing/2014/main" id="{7BADB97D-F4B4-4F4C-AD1B-BB49C7D64EB5}"/>
              </a:ext>
            </a:extLst>
          </p:cNvPr>
          <p:cNvSpPr>
            <a:spLocks noGrp="1"/>
          </p:cNvSpPr>
          <p:nvPr>
            <p:ph type="sldNum" sz="quarter" idx="12"/>
          </p:nvPr>
        </p:nvSpPr>
        <p:spPr/>
        <p:txBody>
          <a:bodyPr/>
          <a:lstStyle/>
          <a:p>
            <a:fld id="{6DD8A7ED-69E9-436F-AE24-6E5839D2CEF3}" type="slidenum">
              <a:rPr lang="en-GB" smtClean="0"/>
              <a:pPr/>
              <a:t>59</a:t>
            </a:fld>
            <a:endParaRPr lang="en-GB" dirty="0"/>
          </a:p>
        </p:txBody>
      </p:sp>
    </p:spTree>
    <p:extLst>
      <p:ext uri="{BB962C8B-B14F-4D97-AF65-F5344CB8AC3E}">
        <p14:creationId xmlns:p14="http://schemas.microsoft.com/office/powerpoint/2010/main" val="3508078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2393DF-DDA6-4B1A-BC7F-88AC1FE6512A}"/>
              </a:ext>
            </a:extLst>
          </p:cNvPr>
          <p:cNvSpPr>
            <a:spLocks noGrp="1"/>
          </p:cNvSpPr>
          <p:nvPr>
            <p:ph type="title"/>
          </p:nvPr>
        </p:nvSpPr>
        <p:spPr/>
        <p:txBody>
          <a:bodyPr>
            <a:normAutofit fontScale="90000"/>
          </a:bodyPr>
          <a:lstStyle/>
          <a:p>
            <a:r>
              <a:rPr lang="en-GB" dirty="0"/>
              <a:t>Explanatory Questions in Clinical Effectiveness and Implementation Settings</a:t>
            </a:r>
          </a:p>
        </p:txBody>
      </p:sp>
      <p:sp>
        <p:nvSpPr>
          <p:cNvPr id="3" name="Slide Number Placeholder 2">
            <a:extLst>
              <a:ext uri="{FF2B5EF4-FFF2-40B4-BE49-F238E27FC236}">
                <a16:creationId xmlns:a16="http://schemas.microsoft.com/office/drawing/2014/main" id="{6118C002-EC85-4093-B423-1DF7AEEF54E6}"/>
              </a:ext>
            </a:extLst>
          </p:cNvPr>
          <p:cNvSpPr>
            <a:spLocks noGrp="1"/>
          </p:cNvSpPr>
          <p:nvPr>
            <p:ph type="sldNum" sz="quarter" idx="12"/>
          </p:nvPr>
        </p:nvSpPr>
        <p:spPr/>
        <p:txBody>
          <a:bodyPr/>
          <a:lstStyle/>
          <a:p>
            <a:fld id="{B51B4AA9-FD87-44E7-AEDE-187C5B9F76B7}" type="slidenum">
              <a:rPr lang="en-GB" smtClean="0"/>
              <a:t>6</a:t>
            </a:fld>
            <a:endParaRPr lang="en-GB"/>
          </a:p>
        </p:txBody>
      </p:sp>
    </p:spTree>
    <p:extLst>
      <p:ext uri="{BB962C8B-B14F-4D97-AF65-F5344CB8AC3E}">
        <p14:creationId xmlns:p14="http://schemas.microsoft.com/office/powerpoint/2010/main" val="31174112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69194-EB1F-4AC5-A9FD-2DC0BD02AA5C}"/>
              </a:ext>
            </a:extLst>
          </p:cNvPr>
          <p:cNvSpPr>
            <a:spLocks noGrp="1"/>
          </p:cNvSpPr>
          <p:nvPr>
            <p:ph type="title"/>
          </p:nvPr>
        </p:nvSpPr>
        <p:spPr>
          <a:xfrm>
            <a:off x="457200" y="274638"/>
            <a:ext cx="8229600" cy="922114"/>
          </a:xfrm>
        </p:spPr>
        <p:txBody>
          <a:bodyPr anchor="ctr">
            <a:normAutofit/>
          </a:bodyPr>
          <a:lstStyle/>
          <a:p>
            <a:r>
              <a:rPr lang="en-GB" dirty="0"/>
              <a:t>Multilevel Structural Equation Models</a:t>
            </a:r>
          </a:p>
        </p:txBody>
      </p:sp>
      <p:pic>
        <p:nvPicPr>
          <p:cNvPr id="5" name="Picture 4">
            <a:extLst>
              <a:ext uri="{FF2B5EF4-FFF2-40B4-BE49-F238E27FC236}">
                <a16:creationId xmlns:a16="http://schemas.microsoft.com/office/drawing/2014/main" id="{9ECF9538-2010-4DC3-A4DD-AEBD4998500F}"/>
              </a:ext>
            </a:extLst>
          </p:cNvPr>
          <p:cNvPicPr>
            <a:picLocks noChangeAspect="1"/>
          </p:cNvPicPr>
          <p:nvPr/>
        </p:nvPicPr>
        <p:blipFill>
          <a:blip r:embed="rId2"/>
          <a:stretch>
            <a:fillRect/>
          </a:stretch>
        </p:blipFill>
        <p:spPr>
          <a:xfrm>
            <a:off x="457200" y="1590822"/>
            <a:ext cx="8229600" cy="4357295"/>
          </a:xfrm>
          <a:prstGeom prst="rect">
            <a:avLst/>
          </a:prstGeom>
          <a:noFill/>
        </p:spPr>
      </p:pic>
      <p:sp>
        <p:nvSpPr>
          <p:cNvPr id="4" name="Slide Number Placeholder 3">
            <a:extLst>
              <a:ext uri="{FF2B5EF4-FFF2-40B4-BE49-F238E27FC236}">
                <a16:creationId xmlns:a16="http://schemas.microsoft.com/office/drawing/2014/main" id="{B4E46BDB-84D0-448D-AB20-05BC8A573CB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6DD8A7ED-69E9-436F-AE24-6E5839D2CEF3}" type="slidenum">
              <a:rPr lang="en-GB" smtClean="0"/>
              <a:pPr>
                <a:spcAft>
                  <a:spcPts val="600"/>
                </a:spcAft>
              </a:pPr>
              <a:t>60</a:t>
            </a:fld>
            <a:endParaRPr lang="en-GB"/>
          </a:p>
        </p:txBody>
      </p:sp>
    </p:spTree>
    <p:extLst>
      <p:ext uri="{BB962C8B-B14F-4D97-AF65-F5344CB8AC3E}">
        <p14:creationId xmlns:p14="http://schemas.microsoft.com/office/powerpoint/2010/main" val="345460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07C7-AA55-48E4-BF0E-6758D2EBA7DF}"/>
              </a:ext>
            </a:extLst>
          </p:cNvPr>
          <p:cNvSpPr>
            <a:spLocks noGrp="1"/>
          </p:cNvSpPr>
          <p:nvPr>
            <p:ph type="title"/>
          </p:nvPr>
        </p:nvSpPr>
        <p:spPr/>
        <p:txBody>
          <a:bodyPr/>
          <a:lstStyle/>
          <a:p>
            <a:r>
              <a:rPr lang="en-GB" dirty="0"/>
              <a:t>Session summary </a:t>
            </a:r>
          </a:p>
        </p:txBody>
      </p:sp>
      <p:sp>
        <p:nvSpPr>
          <p:cNvPr id="3" name="Content Placeholder 2">
            <a:extLst>
              <a:ext uri="{FF2B5EF4-FFF2-40B4-BE49-F238E27FC236}">
                <a16:creationId xmlns:a16="http://schemas.microsoft.com/office/drawing/2014/main" id="{CAC740D9-01F7-467A-AA75-0CB8A3881B1C}"/>
              </a:ext>
            </a:extLst>
          </p:cNvPr>
          <p:cNvSpPr>
            <a:spLocks noGrp="1"/>
          </p:cNvSpPr>
          <p:nvPr>
            <p:ph idx="1"/>
          </p:nvPr>
        </p:nvSpPr>
        <p:spPr/>
        <p:txBody>
          <a:bodyPr>
            <a:normAutofit/>
          </a:bodyPr>
          <a:lstStyle/>
          <a:p>
            <a:r>
              <a:rPr lang="en-GB" sz="2000" dirty="0"/>
              <a:t>Evaluation of moderation or effect modification can be assessed by including interaction effects in regression models</a:t>
            </a:r>
          </a:p>
          <a:p>
            <a:pPr lvl="1"/>
            <a:r>
              <a:rPr lang="en-GB" sz="1600" dirty="0"/>
              <a:t>Can be used in mediation models as well e.g. mediated moderation and moderated mediation</a:t>
            </a:r>
          </a:p>
          <a:p>
            <a:endParaRPr lang="en-GB" sz="2000" dirty="0"/>
          </a:p>
          <a:p>
            <a:r>
              <a:rPr lang="en-GB" sz="2000" dirty="0"/>
              <a:t>In a randomised trial, if the treatment doesn’t effect the mediator, then there can’t be mediation through that variable.</a:t>
            </a:r>
          </a:p>
          <a:p>
            <a:pPr lvl="1"/>
            <a:r>
              <a:rPr lang="en-GB" dirty="0"/>
              <a:t>Only aspect which can be tested unbiasedly?</a:t>
            </a:r>
          </a:p>
          <a:p>
            <a:endParaRPr lang="en-GB" sz="2000" dirty="0"/>
          </a:p>
          <a:p>
            <a:r>
              <a:rPr lang="en-GB" sz="2000" dirty="0"/>
              <a:t>The models for mediation should be the same as used for modelling the outcomes</a:t>
            </a:r>
          </a:p>
          <a:p>
            <a:pPr lvl="1"/>
            <a:r>
              <a:rPr lang="en-GB" sz="1600" dirty="0"/>
              <a:t>This is particularly important for multilevel interventions that require multilevel modelling to account for different levels of exposures, mediators and outcomes</a:t>
            </a:r>
          </a:p>
          <a:p>
            <a:pPr lvl="1"/>
            <a:endParaRPr lang="en-GB" sz="1600" dirty="0"/>
          </a:p>
          <a:p>
            <a:r>
              <a:rPr lang="en-GB" sz="2000" dirty="0"/>
              <a:t>Mediation analysis contains a lot of implicit assumptions but validity of the estimates depend on these assumptions!</a:t>
            </a:r>
          </a:p>
          <a:p>
            <a:endParaRPr lang="en-GB" dirty="0"/>
          </a:p>
        </p:txBody>
      </p:sp>
      <p:sp>
        <p:nvSpPr>
          <p:cNvPr id="4" name="Slide Number Placeholder 3">
            <a:extLst>
              <a:ext uri="{FF2B5EF4-FFF2-40B4-BE49-F238E27FC236}">
                <a16:creationId xmlns:a16="http://schemas.microsoft.com/office/drawing/2014/main" id="{75AD2177-F052-4A96-929C-F73F864D9600}"/>
              </a:ext>
            </a:extLst>
          </p:cNvPr>
          <p:cNvSpPr>
            <a:spLocks noGrp="1"/>
          </p:cNvSpPr>
          <p:nvPr>
            <p:ph type="sldNum" sz="quarter" idx="12"/>
          </p:nvPr>
        </p:nvSpPr>
        <p:spPr/>
        <p:txBody>
          <a:bodyPr/>
          <a:lstStyle/>
          <a:p>
            <a:fld id="{6DD8A7ED-69E9-436F-AE24-6E5839D2CEF3}" type="slidenum">
              <a:rPr lang="en-GB" smtClean="0"/>
              <a:pPr/>
              <a:t>61</a:t>
            </a:fld>
            <a:endParaRPr lang="en-GB" dirty="0"/>
          </a:p>
        </p:txBody>
      </p:sp>
    </p:spTree>
    <p:extLst>
      <p:ext uri="{BB962C8B-B14F-4D97-AF65-F5344CB8AC3E}">
        <p14:creationId xmlns:p14="http://schemas.microsoft.com/office/powerpoint/2010/main" val="1851938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4FAF-11AC-4EB2-A2D4-D567B8237905}"/>
              </a:ext>
            </a:extLst>
          </p:cNvPr>
          <p:cNvSpPr>
            <a:spLocks noGrp="1"/>
          </p:cNvSpPr>
          <p:nvPr>
            <p:ph type="title"/>
          </p:nvPr>
        </p:nvSpPr>
        <p:spPr/>
        <p:txBody>
          <a:bodyPr>
            <a:normAutofit fontScale="90000"/>
          </a:bodyPr>
          <a:lstStyle/>
          <a:p>
            <a:r>
              <a:rPr lang="en-GB" dirty="0"/>
              <a:t>Thank you for the invite and your attention</a:t>
            </a:r>
          </a:p>
        </p:txBody>
      </p:sp>
      <p:sp>
        <p:nvSpPr>
          <p:cNvPr id="3" name="Content Placeholder 2">
            <a:extLst>
              <a:ext uri="{FF2B5EF4-FFF2-40B4-BE49-F238E27FC236}">
                <a16:creationId xmlns:a16="http://schemas.microsoft.com/office/drawing/2014/main" id="{3FF44E97-9D6A-4248-B3C8-80E37EA1583A}"/>
              </a:ext>
            </a:extLst>
          </p:cNvPr>
          <p:cNvSpPr>
            <a:spLocks noGrp="1"/>
          </p:cNvSpPr>
          <p:nvPr>
            <p:ph idx="1"/>
          </p:nvPr>
        </p:nvSpPr>
        <p:spPr>
          <a:xfrm>
            <a:off x="456211" y="2201990"/>
            <a:ext cx="8229600" cy="3350733"/>
          </a:xfrm>
        </p:spPr>
        <p:txBody>
          <a:bodyPr>
            <a:normAutofit lnSpcReduction="10000"/>
          </a:bodyPr>
          <a:lstStyle/>
          <a:p>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dirty="0"/>
              <a:t>Email: </a:t>
            </a:r>
            <a:r>
              <a:rPr lang="en-GB" dirty="0">
                <a:hlinkClick r:id="rId3"/>
              </a:rPr>
              <a:t>richard.emsley@kcl.ac.uk</a:t>
            </a:r>
            <a:endParaRPr lang="en-GB" dirty="0"/>
          </a:p>
          <a:p>
            <a:pPr marL="0" indent="0" algn="ctr">
              <a:buNone/>
            </a:pPr>
            <a:endParaRPr lang="en-GB" dirty="0"/>
          </a:p>
          <a:p>
            <a:pPr marL="0" indent="0" algn="ctr">
              <a:buNone/>
            </a:pPr>
            <a:r>
              <a:rPr lang="en-GB" dirty="0"/>
              <a:t>Twitter: @</a:t>
            </a:r>
            <a:r>
              <a:rPr lang="en-GB" dirty="0" err="1"/>
              <a:t>richardaemsley</a:t>
            </a:r>
            <a:r>
              <a:rPr lang="en-GB" dirty="0"/>
              <a:t>  </a:t>
            </a:r>
          </a:p>
        </p:txBody>
      </p:sp>
      <p:pic>
        <p:nvPicPr>
          <p:cNvPr id="6150" name="Picture 6" descr="Image result for cartoon question mark">
            <a:extLst>
              <a:ext uri="{FF2B5EF4-FFF2-40B4-BE49-F238E27FC236}">
                <a16:creationId xmlns:a16="http://schemas.microsoft.com/office/drawing/2014/main" id="{6C30E8AF-C757-4F5E-8921-D75ACCDA53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0438" y="164591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0536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F7C2F5-9B83-41FB-87CF-3C07BF8B84FC}"/>
              </a:ext>
            </a:extLst>
          </p:cNvPr>
          <p:cNvPicPr>
            <a:picLocks noChangeAspect="1"/>
          </p:cNvPicPr>
          <p:nvPr/>
        </p:nvPicPr>
        <p:blipFill rotWithShape="1">
          <a:blip r:embed="rId2">
            <a:extLst>
              <a:ext uri="{28A0092B-C50C-407E-A947-70E740481C1C}">
                <a14:useLocalDpi xmlns:a14="http://schemas.microsoft.com/office/drawing/2010/main" val="0"/>
              </a:ext>
            </a:extLst>
          </a:blip>
          <a:srcRect t="18818" r="1" b="16860"/>
          <a:stretch/>
        </p:blipFill>
        <p:spPr>
          <a:xfrm>
            <a:off x="775607" y="1308455"/>
            <a:ext cx="7592786" cy="2681654"/>
          </a:xfrm>
          <a:prstGeom prst="rect">
            <a:avLst/>
          </a:prstGeom>
        </p:spPr>
      </p:pic>
    </p:spTree>
    <p:extLst>
      <p:ext uri="{BB962C8B-B14F-4D97-AF65-F5344CB8AC3E}">
        <p14:creationId xmlns:p14="http://schemas.microsoft.com/office/powerpoint/2010/main" val="1892556986"/>
      </p:ext>
    </p:extLst>
  </p:cSld>
  <p:clrMapOvr>
    <a:masterClrMapping/>
  </p:clrMapOvr>
  <mc:AlternateContent xmlns:mc="http://schemas.openxmlformats.org/markup-compatibility/2006" xmlns:p14="http://schemas.microsoft.com/office/powerpoint/2010/main">
    <mc:Choice Requires="p14">
      <p:transition spd="slow" p14:dur="2000" advTm="5085"/>
    </mc:Choice>
    <mc:Fallback xmlns="">
      <p:transition spd="slow" advTm="508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D51C-A23E-4D3E-93C1-38D0A05DBEAF}"/>
              </a:ext>
            </a:extLst>
          </p:cNvPr>
          <p:cNvSpPr>
            <a:spLocks noGrp="1"/>
          </p:cNvSpPr>
          <p:nvPr>
            <p:ph type="title"/>
          </p:nvPr>
        </p:nvSpPr>
        <p:spPr/>
        <p:txBody>
          <a:bodyPr>
            <a:normAutofit fontScale="90000"/>
          </a:bodyPr>
          <a:lstStyle/>
          <a:p>
            <a:r>
              <a:rPr lang="en-GB" dirty="0"/>
              <a:t>Some explanatory questions in </a:t>
            </a:r>
            <a:br>
              <a:rPr lang="en-GB" dirty="0"/>
            </a:br>
            <a:r>
              <a:rPr lang="en-GB" dirty="0">
                <a:solidFill>
                  <a:schemeClr val="bg2">
                    <a:lumMod val="50000"/>
                  </a:schemeClr>
                </a:solidFill>
              </a:rPr>
              <a:t>Clinical Effectiveness </a:t>
            </a:r>
            <a:r>
              <a:rPr lang="en-GB" dirty="0"/>
              <a:t>Trials</a:t>
            </a:r>
          </a:p>
        </p:txBody>
      </p:sp>
      <p:sp>
        <p:nvSpPr>
          <p:cNvPr id="3" name="Content Placeholder 2">
            <a:extLst>
              <a:ext uri="{FF2B5EF4-FFF2-40B4-BE49-F238E27FC236}">
                <a16:creationId xmlns:a16="http://schemas.microsoft.com/office/drawing/2014/main" id="{E24B2317-8AEE-440A-ADF2-5D12EBDCE834}"/>
              </a:ext>
            </a:extLst>
          </p:cNvPr>
          <p:cNvSpPr>
            <a:spLocks noGrp="1"/>
          </p:cNvSpPr>
          <p:nvPr>
            <p:ph idx="1"/>
          </p:nvPr>
        </p:nvSpPr>
        <p:spPr/>
        <p:txBody>
          <a:bodyPr>
            <a:normAutofit lnSpcReduction="10000"/>
          </a:bodyPr>
          <a:lstStyle/>
          <a:p>
            <a:r>
              <a:rPr lang="en-GB" dirty="0"/>
              <a:t>Moderation of treatment effect/prediction of treatment response</a:t>
            </a:r>
          </a:p>
          <a:p>
            <a:pPr lvl="1"/>
            <a:r>
              <a:rPr lang="en-GB" b="1" dirty="0">
                <a:solidFill>
                  <a:schemeClr val="bg2">
                    <a:lumMod val="50000"/>
                  </a:schemeClr>
                </a:solidFill>
              </a:rPr>
              <a:t>For whom </a:t>
            </a:r>
            <a:r>
              <a:rPr lang="en-GB" dirty="0">
                <a:solidFill>
                  <a:srgbClr val="FF0000"/>
                </a:solidFill>
              </a:rPr>
              <a:t>does the treatment work?</a:t>
            </a:r>
          </a:p>
          <a:p>
            <a:pPr lvl="1"/>
            <a:r>
              <a:rPr lang="en-GB" dirty="0">
                <a:solidFill>
                  <a:srgbClr val="FF0000"/>
                </a:solidFill>
              </a:rPr>
              <a:t>Moderator measured at baseline</a:t>
            </a:r>
          </a:p>
          <a:p>
            <a:endParaRPr lang="en-GB" dirty="0"/>
          </a:p>
          <a:p>
            <a:r>
              <a:rPr lang="en-GB" dirty="0"/>
              <a:t>Mediation of treatment effect via treatment target</a:t>
            </a:r>
          </a:p>
          <a:p>
            <a:pPr lvl="1"/>
            <a:r>
              <a:rPr lang="en-GB" b="1" dirty="0">
                <a:solidFill>
                  <a:schemeClr val="bg2">
                    <a:lumMod val="50000"/>
                  </a:schemeClr>
                </a:solidFill>
              </a:rPr>
              <a:t>How</a:t>
            </a:r>
            <a:r>
              <a:rPr lang="en-GB" dirty="0">
                <a:solidFill>
                  <a:srgbClr val="FF0000"/>
                </a:solidFill>
              </a:rPr>
              <a:t> does the treatment work? Via which clinical targets?</a:t>
            </a:r>
          </a:p>
          <a:p>
            <a:pPr lvl="1"/>
            <a:r>
              <a:rPr lang="en-GB" dirty="0">
                <a:solidFill>
                  <a:srgbClr val="FF0000"/>
                </a:solidFill>
              </a:rPr>
              <a:t>Mediator measured post-baseline</a:t>
            </a:r>
          </a:p>
          <a:p>
            <a:endParaRPr lang="en-GB" dirty="0"/>
          </a:p>
          <a:p>
            <a:r>
              <a:rPr lang="en-GB" dirty="0"/>
              <a:t>Therapeutic process evaluation/post-randomisation modification of treatment effect</a:t>
            </a:r>
          </a:p>
          <a:p>
            <a:pPr lvl="1"/>
            <a:r>
              <a:rPr lang="en-GB" dirty="0">
                <a:solidFill>
                  <a:srgbClr val="FF0000"/>
                </a:solidFill>
              </a:rPr>
              <a:t>Is the treatment effect </a:t>
            </a:r>
            <a:r>
              <a:rPr lang="en-GB" b="1" dirty="0">
                <a:solidFill>
                  <a:schemeClr val="bg2">
                    <a:lumMod val="50000"/>
                  </a:schemeClr>
                </a:solidFill>
              </a:rPr>
              <a:t>stronger</a:t>
            </a:r>
            <a:r>
              <a:rPr lang="en-GB" dirty="0">
                <a:solidFill>
                  <a:srgbClr val="FF0000"/>
                </a:solidFill>
              </a:rPr>
              <a:t> dependent on some therapeutic process?</a:t>
            </a:r>
          </a:p>
          <a:p>
            <a:pPr lvl="1"/>
            <a:r>
              <a:rPr lang="en-GB" dirty="0">
                <a:solidFill>
                  <a:srgbClr val="FF0000"/>
                </a:solidFill>
              </a:rPr>
              <a:t>Measure therapeutic process post-baseline</a:t>
            </a:r>
          </a:p>
          <a:p>
            <a:pPr lvl="1"/>
            <a:r>
              <a:rPr lang="en-GB" dirty="0">
                <a:solidFill>
                  <a:srgbClr val="FF0000"/>
                </a:solidFill>
              </a:rPr>
              <a:t>Also need strong baseline predictors of process status</a:t>
            </a:r>
          </a:p>
          <a:p>
            <a:pPr marL="457200" lvl="1" indent="0">
              <a:buNone/>
            </a:pPr>
            <a:endParaRPr lang="en-GB" dirty="0">
              <a:solidFill>
                <a:srgbClr val="FF0000"/>
              </a:solidFill>
            </a:endParaRPr>
          </a:p>
          <a:p>
            <a:endParaRPr lang="en-GB" dirty="0">
              <a:solidFill>
                <a:srgbClr val="FF0000"/>
              </a:solidFill>
            </a:endParaRPr>
          </a:p>
          <a:p>
            <a:pPr lvl="1"/>
            <a:endParaRPr lang="en-GB" dirty="0">
              <a:solidFill>
                <a:srgbClr val="FF0000"/>
              </a:solidFill>
            </a:endParaRPr>
          </a:p>
        </p:txBody>
      </p:sp>
      <p:sp>
        <p:nvSpPr>
          <p:cNvPr id="5" name="Slide Number Placeholder 4">
            <a:extLst>
              <a:ext uri="{FF2B5EF4-FFF2-40B4-BE49-F238E27FC236}">
                <a16:creationId xmlns:a16="http://schemas.microsoft.com/office/drawing/2014/main" id="{BACA9461-B281-494E-B72B-73DF58133637}"/>
              </a:ext>
            </a:extLst>
          </p:cNvPr>
          <p:cNvSpPr>
            <a:spLocks noGrp="1"/>
          </p:cNvSpPr>
          <p:nvPr>
            <p:ph type="sldNum" sz="quarter" idx="12"/>
          </p:nvPr>
        </p:nvSpPr>
        <p:spPr/>
        <p:txBody>
          <a:bodyPr/>
          <a:lstStyle/>
          <a:p>
            <a:fld id="{B51B4AA9-FD87-44E7-AEDE-187C5B9F76B7}" type="slidenum">
              <a:rPr lang="en-GB" smtClean="0"/>
              <a:t>7</a:t>
            </a:fld>
            <a:endParaRPr lang="en-GB"/>
          </a:p>
        </p:txBody>
      </p:sp>
    </p:spTree>
    <p:extLst>
      <p:ext uri="{BB962C8B-B14F-4D97-AF65-F5344CB8AC3E}">
        <p14:creationId xmlns:p14="http://schemas.microsoft.com/office/powerpoint/2010/main" val="170831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0D51C-A23E-4D3E-93C1-38D0A05DBEAF}"/>
              </a:ext>
            </a:extLst>
          </p:cNvPr>
          <p:cNvSpPr>
            <a:spLocks noGrp="1"/>
          </p:cNvSpPr>
          <p:nvPr>
            <p:ph type="title"/>
          </p:nvPr>
        </p:nvSpPr>
        <p:spPr/>
        <p:txBody>
          <a:bodyPr>
            <a:normAutofit fontScale="90000"/>
          </a:bodyPr>
          <a:lstStyle/>
          <a:p>
            <a:r>
              <a:rPr lang="en-GB" dirty="0"/>
              <a:t>Some explanatory questions in </a:t>
            </a:r>
            <a:br>
              <a:rPr lang="en-GB" dirty="0"/>
            </a:br>
            <a:r>
              <a:rPr lang="en-GB" dirty="0">
                <a:solidFill>
                  <a:schemeClr val="bg2">
                    <a:lumMod val="50000"/>
                  </a:schemeClr>
                </a:solidFill>
              </a:rPr>
              <a:t>Implementation Effectiveness </a:t>
            </a:r>
            <a:r>
              <a:rPr lang="en-GB" dirty="0"/>
              <a:t>Trials</a:t>
            </a:r>
          </a:p>
        </p:txBody>
      </p:sp>
      <p:sp>
        <p:nvSpPr>
          <p:cNvPr id="3" name="Content Placeholder 2">
            <a:extLst>
              <a:ext uri="{FF2B5EF4-FFF2-40B4-BE49-F238E27FC236}">
                <a16:creationId xmlns:a16="http://schemas.microsoft.com/office/drawing/2014/main" id="{E24B2317-8AEE-440A-ADF2-5D12EBDCE834}"/>
              </a:ext>
            </a:extLst>
          </p:cNvPr>
          <p:cNvSpPr>
            <a:spLocks noGrp="1"/>
          </p:cNvSpPr>
          <p:nvPr>
            <p:ph idx="1"/>
          </p:nvPr>
        </p:nvSpPr>
        <p:spPr/>
        <p:txBody>
          <a:bodyPr>
            <a:normAutofit/>
          </a:bodyPr>
          <a:lstStyle/>
          <a:p>
            <a:r>
              <a:rPr lang="en-GB" b="1" dirty="0"/>
              <a:t>MOD</a:t>
            </a:r>
            <a:r>
              <a:rPr lang="en-GB" dirty="0"/>
              <a:t>: Moderation of effect of implementation strategy</a:t>
            </a:r>
          </a:p>
          <a:p>
            <a:pPr lvl="1"/>
            <a:r>
              <a:rPr lang="en-GB" b="1" dirty="0">
                <a:solidFill>
                  <a:schemeClr val="bg2">
                    <a:lumMod val="50000"/>
                  </a:schemeClr>
                </a:solidFill>
              </a:rPr>
              <a:t>For whom </a:t>
            </a:r>
            <a:r>
              <a:rPr lang="en-GB" dirty="0">
                <a:solidFill>
                  <a:srgbClr val="FF0000"/>
                </a:solidFill>
              </a:rPr>
              <a:t>is the implementation strategy effective?</a:t>
            </a:r>
          </a:p>
          <a:p>
            <a:pPr lvl="1"/>
            <a:r>
              <a:rPr lang="en-GB" b="1" dirty="0">
                <a:solidFill>
                  <a:schemeClr val="bg2">
                    <a:lumMod val="50000"/>
                  </a:schemeClr>
                </a:solidFill>
              </a:rPr>
              <a:t>For which </a:t>
            </a:r>
            <a:r>
              <a:rPr lang="en-GB" dirty="0">
                <a:solidFill>
                  <a:srgbClr val="FF0000"/>
                </a:solidFill>
              </a:rPr>
              <a:t>type of therapist/clinic was the implementation strategy effective?</a:t>
            </a:r>
          </a:p>
          <a:p>
            <a:endParaRPr lang="en-GB" b="1" dirty="0"/>
          </a:p>
          <a:p>
            <a:r>
              <a:rPr lang="en-GB" b="1" dirty="0"/>
              <a:t>MED</a:t>
            </a:r>
            <a:r>
              <a:rPr lang="en-GB" dirty="0"/>
              <a:t>: Mediation of treatment effect via implementation aspect</a:t>
            </a:r>
          </a:p>
          <a:p>
            <a:pPr lvl="1"/>
            <a:r>
              <a:rPr lang="en-GB" b="1" dirty="0">
                <a:solidFill>
                  <a:schemeClr val="bg2">
                    <a:lumMod val="50000"/>
                  </a:schemeClr>
                </a:solidFill>
              </a:rPr>
              <a:t>How</a:t>
            </a:r>
            <a:r>
              <a:rPr lang="en-GB" dirty="0">
                <a:solidFill>
                  <a:srgbClr val="FF0000"/>
                </a:solidFill>
              </a:rPr>
              <a:t> much of the treatment effect is transmitted via implementation aspects?</a:t>
            </a:r>
          </a:p>
          <a:p>
            <a:endParaRPr lang="en-GB" b="1" dirty="0"/>
          </a:p>
          <a:p>
            <a:r>
              <a:rPr lang="en-GB" b="1" dirty="0"/>
              <a:t>PRM</a:t>
            </a:r>
            <a:r>
              <a:rPr lang="en-GB" dirty="0"/>
              <a:t>: Implementation strategy process evaluation</a:t>
            </a:r>
          </a:p>
          <a:p>
            <a:pPr lvl="1"/>
            <a:r>
              <a:rPr lang="en-GB" dirty="0">
                <a:solidFill>
                  <a:srgbClr val="FF0000"/>
                </a:solidFill>
              </a:rPr>
              <a:t>Is the treatment effect </a:t>
            </a:r>
            <a:r>
              <a:rPr lang="en-GB" b="1" dirty="0">
                <a:solidFill>
                  <a:schemeClr val="bg2">
                    <a:lumMod val="50000"/>
                  </a:schemeClr>
                </a:solidFill>
              </a:rPr>
              <a:t>stronger</a:t>
            </a:r>
            <a:r>
              <a:rPr lang="en-GB" dirty="0">
                <a:solidFill>
                  <a:srgbClr val="FF0000"/>
                </a:solidFill>
              </a:rPr>
              <a:t> dependent on some therapeutic/organisational process?</a:t>
            </a:r>
          </a:p>
          <a:p>
            <a:pPr marL="457200" lvl="1" indent="0">
              <a:buNone/>
            </a:pPr>
            <a:endParaRPr lang="en-GB" dirty="0">
              <a:solidFill>
                <a:srgbClr val="FF0000"/>
              </a:solidFill>
            </a:endParaRPr>
          </a:p>
          <a:p>
            <a:endParaRPr lang="en-GB" dirty="0">
              <a:solidFill>
                <a:srgbClr val="FF0000"/>
              </a:solidFill>
            </a:endParaRPr>
          </a:p>
          <a:p>
            <a:pPr lvl="1"/>
            <a:endParaRPr lang="en-GB" dirty="0">
              <a:solidFill>
                <a:srgbClr val="FF0000"/>
              </a:solidFill>
            </a:endParaRPr>
          </a:p>
        </p:txBody>
      </p:sp>
      <p:sp>
        <p:nvSpPr>
          <p:cNvPr id="5" name="Slide Number Placeholder 4">
            <a:extLst>
              <a:ext uri="{FF2B5EF4-FFF2-40B4-BE49-F238E27FC236}">
                <a16:creationId xmlns:a16="http://schemas.microsoft.com/office/drawing/2014/main" id="{595CF7A0-9B64-4DEF-B81B-784CD8DAE547}"/>
              </a:ext>
            </a:extLst>
          </p:cNvPr>
          <p:cNvSpPr>
            <a:spLocks noGrp="1"/>
          </p:cNvSpPr>
          <p:nvPr>
            <p:ph type="sldNum" sz="quarter" idx="12"/>
          </p:nvPr>
        </p:nvSpPr>
        <p:spPr/>
        <p:txBody>
          <a:bodyPr/>
          <a:lstStyle/>
          <a:p>
            <a:fld id="{B51B4AA9-FD87-44E7-AEDE-187C5B9F76B7}" type="slidenum">
              <a:rPr lang="en-GB" smtClean="0"/>
              <a:t>8</a:t>
            </a:fld>
            <a:endParaRPr lang="en-GB"/>
          </a:p>
        </p:txBody>
      </p:sp>
    </p:spTree>
    <p:extLst>
      <p:ext uri="{BB962C8B-B14F-4D97-AF65-F5344CB8AC3E}">
        <p14:creationId xmlns:p14="http://schemas.microsoft.com/office/powerpoint/2010/main" val="832879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DBB53-EBD5-4222-BB56-D3716D87CC77}"/>
              </a:ext>
            </a:extLst>
          </p:cNvPr>
          <p:cNvSpPr>
            <a:spLocks noGrp="1"/>
          </p:cNvSpPr>
          <p:nvPr>
            <p:ph type="title"/>
          </p:nvPr>
        </p:nvSpPr>
        <p:spPr/>
        <p:txBody>
          <a:bodyPr/>
          <a:lstStyle/>
          <a:p>
            <a:r>
              <a:rPr lang="en-GB" dirty="0"/>
              <a:t>Key: unit of measurement</a:t>
            </a:r>
          </a:p>
        </p:txBody>
      </p:sp>
      <p:sp>
        <p:nvSpPr>
          <p:cNvPr id="3" name="Content Placeholder 2">
            <a:extLst>
              <a:ext uri="{FF2B5EF4-FFF2-40B4-BE49-F238E27FC236}">
                <a16:creationId xmlns:a16="http://schemas.microsoft.com/office/drawing/2014/main" id="{0C6F9122-5723-4A77-BE6B-A5FE49439D61}"/>
              </a:ext>
            </a:extLst>
          </p:cNvPr>
          <p:cNvSpPr>
            <a:spLocks noGrp="1"/>
          </p:cNvSpPr>
          <p:nvPr>
            <p:ph idx="1"/>
          </p:nvPr>
        </p:nvSpPr>
        <p:spPr/>
        <p:txBody>
          <a:bodyPr/>
          <a:lstStyle/>
          <a:p>
            <a:r>
              <a:rPr lang="en-GB" dirty="0"/>
              <a:t>Clinical effectiveness – usually at the level of the individual participant</a:t>
            </a:r>
          </a:p>
          <a:p>
            <a:endParaRPr lang="en-GB" dirty="0"/>
          </a:p>
          <a:p>
            <a:r>
              <a:rPr lang="en-GB" dirty="0"/>
              <a:t>Implementation effectiveness – at the level of:</a:t>
            </a:r>
          </a:p>
          <a:p>
            <a:pPr lvl="1"/>
            <a:r>
              <a:rPr lang="en-GB" dirty="0"/>
              <a:t>Individual participant</a:t>
            </a:r>
          </a:p>
          <a:p>
            <a:pPr lvl="1"/>
            <a:r>
              <a:rPr lang="en-GB" dirty="0"/>
              <a:t>Trainer/therapist</a:t>
            </a:r>
          </a:p>
          <a:p>
            <a:pPr lvl="1"/>
            <a:r>
              <a:rPr lang="en-GB" dirty="0"/>
              <a:t>Organisation (e.g. clinic, hospital system, workplace)</a:t>
            </a:r>
          </a:p>
        </p:txBody>
      </p:sp>
      <p:sp>
        <p:nvSpPr>
          <p:cNvPr id="5" name="Slide Number Placeholder 4">
            <a:extLst>
              <a:ext uri="{FF2B5EF4-FFF2-40B4-BE49-F238E27FC236}">
                <a16:creationId xmlns:a16="http://schemas.microsoft.com/office/drawing/2014/main" id="{1BFC54E1-A21D-4423-BD4B-2527613DFDF1}"/>
              </a:ext>
            </a:extLst>
          </p:cNvPr>
          <p:cNvSpPr>
            <a:spLocks noGrp="1"/>
          </p:cNvSpPr>
          <p:nvPr>
            <p:ph type="sldNum" sz="quarter" idx="12"/>
          </p:nvPr>
        </p:nvSpPr>
        <p:spPr/>
        <p:txBody>
          <a:bodyPr/>
          <a:lstStyle/>
          <a:p>
            <a:fld id="{B51B4AA9-FD87-44E7-AEDE-187C5B9F76B7}" type="slidenum">
              <a:rPr lang="en-GB" smtClean="0"/>
              <a:pPr/>
              <a:t>9</a:t>
            </a:fld>
            <a:endParaRPr lang="en-GB"/>
          </a:p>
        </p:txBody>
      </p:sp>
    </p:spTree>
    <p:extLst>
      <p:ext uri="{BB962C8B-B14F-4D97-AF65-F5344CB8AC3E}">
        <p14:creationId xmlns:p14="http://schemas.microsoft.com/office/powerpoint/2010/main" val="8309180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10ee78-cafb-47a7-9c3d-55be4f13a905" xsi:nil="true"/>
    <lcf76f155ced4ddcb4097134ff3c332f xmlns="755ed2f1-8333-4c16-9f46-45c32d652b0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527882F861324492A1C23A6C7B571B" ma:contentTypeVersion="13" ma:contentTypeDescription="Create a new document." ma:contentTypeScope="" ma:versionID="785fa1e9dd857cb44e7e6094ee8f2b28">
  <xsd:schema xmlns:xsd="http://www.w3.org/2001/XMLSchema" xmlns:xs="http://www.w3.org/2001/XMLSchema" xmlns:p="http://schemas.microsoft.com/office/2006/metadata/properties" xmlns:ns2="755ed2f1-8333-4c16-9f46-45c32d652b0e" xmlns:ns3="8d10ee78-cafb-47a7-9c3d-55be4f13a905" targetNamespace="http://schemas.microsoft.com/office/2006/metadata/properties" ma:root="true" ma:fieldsID="6687c6fce368938a5a6b9c3bebc0013a" ns2:_="" ns3:_="">
    <xsd:import namespace="755ed2f1-8333-4c16-9f46-45c32d652b0e"/>
    <xsd:import namespace="8d10ee78-cafb-47a7-9c3d-55be4f13a90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5ed2f1-8333-4c16-9f46-45c32d652b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d10ee78-cafb-47a7-9c3d-55be4f13a90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c42f95e-960e-4fcd-a5dc-d4ccd70a0c84}" ma:internalName="TaxCatchAll" ma:showField="CatchAllData" ma:web="8d10ee78-cafb-47a7-9c3d-55be4f13a9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2BE54F-9B35-48A4-B26B-A898675B58C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7187FDC-94F2-40F7-AB65-2005F5701620}"/>
</file>

<file path=customXml/itemProps3.xml><?xml version="1.0" encoding="utf-8"?>
<ds:datastoreItem xmlns:ds="http://schemas.openxmlformats.org/officeDocument/2006/customXml" ds:itemID="{07F1EC6C-F853-42A8-B88F-D107A8692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9645</TotalTime>
  <Words>4675</Words>
  <Application>Microsoft Office PowerPoint</Application>
  <PresentationFormat>On-screen Show (4:3)</PresentationFormat>
  <Paragraphs>700</Paragraphs>
  <Slides>63</Slides>
  <Notes>19</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63</vt:i4>
      </vt:variant>
    </vt:vector>
  </HeadingPairs>
  <TitlesOfParts>
    <vt:vector size="74" baseType="lpstr">
      <vt:lpstr>Arial</vt:lpstr>
      <vt:lpstr>Calibri</vt:lpstr>
      <vt:lpstr>Cambria Math</vt:lpstr>
      <vt:lpstr>Courier New</vt:lpstr>
      <vt:lpstr>Helvetica Light</vt:lpstr>
      <vt:lpstr>Tahoma</vt:lpstr>
      <vt:lpstr>Times New Roman</vt:lpstr>
      <vt:lpstr>Verdana</vt:lpstr>
      <vt:lpstr>Wingdings</vt:lpstr>
      <vt:lpstr>Office Theme</vt:lpstr>
      <vt:lpstr>template</vt:lpstr>
      <vt:lpstr> 2022 Multilevel Intervention Training Institute Module 10</vt:lpstr>
      <vt:lpstr>PowerPoint Presentation</vt:lpstr>
      <vt:lpstr>Quantitative Analytic Techniques III: Moderation, mediation and multilevel models</vt:lpstr>
      <vt:lpstr>Learning objectives</vt:lpstr>
      <vt:lpstr>Outline of session</vt:lpstr>
      <vt:lpstr>Explanatory Questions in Clinical Effectiveness and Implementation Settings</vt:lpstr>
      <vt:lpstr>Some explanatory questions in  Clinical Effectiveness Trials</vt:lpstr>
      <vt:lpstr>Some explanatory questions in  Implementation Effectiveness Trials</vt:lpstr>
      <vt:lpstr>Key: unit of measurement</vt:lpstr>
      <vt:lpstr>Moderation by baseline variables </vt:lpstr>
      <vt:lpstr>Notation slide (for reference)</vt:lpstr>
      <vt:lpstr>If there is a significant correlation between two variables R and Y, then either:</vt:lpstr>
      <vt:lpstr>Moderation of treatment effects</vt:lpstr>
      <vt:lpstr>Prognostic versus predictive/moderation</vt:lpstr>
      <vt:lpstr>Prognostic vs Predictive Markers</vt:lpstr>
      <vt:lpstr>Prognostic vs Moderating</vt:lpstr>
      <vt:lpstr>Assessing effect modification</vt:lpstr>
      <vt:lpstr>Establishing effect modification</vt:lpstr>
      <vt:lpstr>Interpretations of regression coefficient β^′ s</vt:lpstr>
      <vt:lpstr>Example: differential treatment effects</vt:lpstr>
      <vt:lpstr>Summary: effect modification/moderation</vt:lpstr>
      <vt:lpstr>Quantitative Analytic Techniques III: Mediation and Components    </vt:lpstr>
      <vt:lpstr>Quantitative Analytic Techniques III: Moderation, mediation and multilevel models</vt:lpstr>
      <vt:lpstr>Mediation of effects via POST-TREATMENT variables  </vt:lpstr>
      <vt:lpstr>What is mediation?</vt:lpstr>
      <vt:lpstr>Mediation and mediators </vt:lpstr>
      <vt:lpstr>Complete mediation</vt:lpstr>
      <vt:lpstr>“The mediation triangle”</vt:lpstr>
      <vt:lpstr>Why assess mediation in studies?</vt:lpstr>
      <vt:lpstr>Target  mechanisms</vt:lpstr>
      <vt:lpstr>Single mediator model</vt:lpstr>
      <vt:lpstr>Direct and indirect effects</vt:lpstr>
      <vt:lpstr>Product of coefficients method</vt:lpstr>
      <vt:lpstr>Difference in coefficients method</vt:lpstr>
      <vt:lpstr>Complete and partial mediation</vt:lpstr>
      <vt:lpstr>Target effect</vt:lpstr>
      <vt:lpstr>Inferences for indirect and direct effects</vt:lpstr>
      <vt:lpstr>Getting a bootstrapped CI for indirect effect</vt:lpstr>
      <vt:lpstr>Challenge of estimating causal effects</vt:lpstr>
      <vt:lpstr>Example: mediation using simulated data</vt:lpstr>
      <vt:lpstr>Example: regression approach for total effect</vt:lpstr>
      <vt:lpstr>Example: regression model for mediator</vt:lpstr>
      <vt:lpstr>Example: regression model for outcome</vt:lpstr>
      <vt:lpstr>Example: regression model for outcome  with covariates</vt:lpstr>
      <vt:lpstr>Example: inference for indirect effects</vt:lpstr>
      <vt:lpstr>Example: inference for indirect effects</vt:lpstr>
      <vt:lpstr>Parallel two-mediator model</vt:lpstr>
      <vt:lpstr>Challenges for establishing mediation</vt:lpstr>
      <vt:lpstr>Many other considerations</vt:lpstr>
      <vt:lpstr>Combining mediation and moderation</vt:lpstr>
      <vt:lpstr>Logic model for assessing mechanisms</vt:lpstr>
      <vt:lpstr>Logic model for assessing mechanisms</vt:lpstr>
      <vt:lpstr> Summary: inferential assumptions for mediation analysis using regression models</vt:lpstr>
      <vt:lpstr>Extensions to multilevel models</vt:lpstr>
      <vt:lpstr>Multilevel modelling for mediation</vt:lpstr>
      <vt:lpstr>Multilevel mediation</vt:lpstr>
      <vt:lpstr>Multilevel mediation</vt:lpstr>
      <vt:lpstr>Multilevel mediation</vt:lpstr>
      <vt:lpstr>Multilevel Structural Equation Models</vt:lpstr>
      <vt:lpstr>Multilevel Structural Equation Models</vt:lpstr>
      <vt:lpstr>Session summary </vt:lpstr>
      <vt:lpstr>Thank you for the invite and your attention</vt:lpstr>
      <vt:lpstr>PowerPoint Presentation</vt:lpstr>
    </vt:vector>
  </TitlesOfParts>
  <Company>IoP King's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Emsley Dunn Seminar Mcr Oct19</dc:title>
  <dc:creator>Richard Emsley</dc:creator>
  <cp:lastModifiedBy>Peterson, Anita</cp:lastModifiedBy>
  <cp:revision>160</cp:revision>
  <dcterms:created xsi:type="dcterms:W3CDTF">2016-05-26T10:01:43Z</dcterms:created>
  <dcterms:modified xsi:type="dcterms:W3CDTF">2022-03-16T21:18:17Z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0x010100DC527882F861324492A1C23A6C7B571B</vt:lpwstr>
  </property>
</Properties>
</file>