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tags/tag1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9.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0.xml" ContentType="application/vnd.openxmlformats-officedocument.presentationml.tags+xml"/>
  <Override PartName="/ppt/notesSlides/notesSlide52.xml" ContentType="application/vnd.openxmlformats-officedocument.presentationml.notesSlide+xml"/>
  <Override PartName="/ppt/tags/tag2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2.xml" ContentType="application/vnd.openxmlformats-officedocument.presentationml.tags+xml"/>
  <Override PartName="/ppt/notesSlides/notesSlide55.xml" ContentType="application/vnd.openxmlformats-officedocument.presentationml.notesSlide+xml"/>
  <Override PartName="/ppt/tags/tag2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4.xml" ContentType="application/vnd.openxmlformats-officedocument.presentationml.tags+xml"/>
  <Override PartName="/ppt/notesSlides/notesSlide58.xml" ContentType="application/vnd.openxmlformats-officedocument.presentationml.notesSlide+xml"/>
  <Override PartName="/ppt/tags/tag2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6.xml" ContentType="application/vnd.openxmlformats-officedocument.presentationml.tags+xml"/>
  <Override PartName="/ppt/notesSlides/notesSlide61.xml" ContentType="application/vnd.openxmlformats-officedocument.presentationml.notesSlide+xml"/>
  <Override PartName="/ppt/tags/tag2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78" r:id="rId3"/>
  </p:sldMasterIdLst>
  <p:notesMasterIdLst>
    <p:notesMasterId r:id="rId99"/>
  </p:notesMasterIdLst>
  <p:sldIdLst>
    <p:sldId id="2656" r:id="rId4"/>
    <p:sldId id="2655" r:id="rId5"/>
    <p:sldId id="2626" r:id="rId6"/>
    <p:sldId id="256" r:id="rId7"/>
    <p:sldId id="258" r:id="rId8"/>
    <p:sldId id="329" r:id="rId9"/>
    <p:sldId id="257" r:id="rId10"/>
    <p:sldId id="259" r:id="rId11"/>
    <p:sldId id="333" r:id="rId12"/>
    <p:sldId id="286" r:id="rId13"/>
    <p:sldId id="330" r:id="rId14"/>
    <p:sldId id="287" r:id="rId15"/>
    <p:sldId id="288" r:id="rId16"/>
    <p:sldId id="290" r:id="rId17"/>
    <p:sldId id="332" r:id="rId18"/>
    <p:sldId id="334" r:id="rId19"/>
    <p:sldId id="335" r:id="rId20"/>
    <p:sldId id="337" r:id="rId21"/>
    <p:sldId id="331" r:id="rId22"/>
    <p:sldId id="325" r:id="rId23"/>
    <p:sldId id="341" r:id="rId24"/>
    <p:sldId id="292" r:id="rId25"/>
    <p:sldId id="293" r:id="rId26"/>
    <p:sldId id="294" r:id="rId27"/>
    <p:sldId id="295" r:id="rId28"/>
    <p:sldId id="296" r:id="rId29"/>
    <p:sldId id="339" r:id="rId30"/>
    <p:sldId id="297" r:id="rId31"/>
    <p:sldId id="298" r:id="rId32"/>
    <p:sldId id="299" r:id="rId33"/>
    <p:sldId id="342" r:id="rId34"/>
    <p:sldId id="306" r:id="rId35"/>
    <p:sldId id="300" r:id="rId36"/>
    <p:sldId id="307" r:id="rId37"/>
    <p:sldId id="312" r:id="rId38"/>
    <p:sldId id="313" r:id="rId39"/>
    <p:sldId id="314" r:id="rId40"/>
    <p:sldId id="340" r:id="rId41"/>
    <p:sldId id="343" r:id="rId42"/>
    <p:sldId id="344" r:id="rId43"/>
    <p:sldId id="345" r:id="rId44"/>
    <p:sldId id="346" r:id="rId45"/>
    <p:sldId id="280" r:id="rId46"/>
    <p:sldId id="2643" r:id="rId47"/>
    <p:sldId id="2644" r:id="rId48"/>
    <p:sldId id="2645" r:id="rId49"/>
    <p:sldId id="2646" r:id="rId50"/>
    <p:sldId id="2647" r:id="rId51"/>
    <p:sldId id="2648" r:id="rId52"/>
    <p:sldId id="644" r:id="rId53"/>
    <p:sldId id="646" r:id="rId54"/>
    <p:sldId id="645" r:id="rId55"/>
    <p:sldId id="2649" r:id="rId56"/>
    <p:sldId id="681" r:id="rId57"/>
    <p:sldId id="289" r:id="rId58"/>
    <p:sldId id="2650" r:id="rId59"/>
    <p:sldId id="648" r:id="rId60"/>
    <p:sldId id="689" r:id="rId61"/>
    <p:sldId id="2651" r:id="rId62"/>
    <p:sldId id="2652" r:id="rId63"/>
    <p:sldId id="690" r:id="rId64"/>
    <p:sldId id="2653" r:id="rId65"/>
    <p:sldId id="694" r:id="rId66"/>
    <p:sldId id="693" r:id="rId67"/>
    <p:sldId id="695" r:id="rId68"/>
    <p:sldId id="2654" r:id="rId69"/>
    <p:sldId id="2642" r:id="rId70"/>
    <p:sldId id="2627" r:id="rId71"/>
    <p:sldId id="2628" r:id="rId72"/>
    <p:sldId id="2629" r:id="rId73"/>
    <p:sldId id="2630" r:id="rId74"/>
    <p:sldId id="2631" r:id="rId75"/>
    <p:sldId id="2632" r:id="rId76"/>
    <p:sldId id="2633" r:id="rId77"/>
    <p:sldId id="2634" r:id="rId78"/>
    <p:sldId id="2635" r:id="rId79"/>
    <p:sldId id="2636" r:id="rId80"/>
    <p:sldId id="2625" r:id="rId81"/>
    <p:sldId id="412" r:id="rId82"/>
    <p:sldId id="309" r:id="rId83"/>
    <p:sldId id="311" r:id="rId84"/>
    <p:sldId id="397" r:id="rId85"/>
    <p:sldId id="398" r:id="rId86"/>
    <p:sldId id="399" r:id="rId87"/>
    <p:sldId id="400" r:id="rId88"/>
    <p:sldId id="401" r:id="rId89"/>
    <p:sldId id="402" r:id="rId90"/>
    <p:sldId id="409" r:id="rId91"/>
    <p:sldId id="366" r:id="rId92"/>
    <p:sldId id="404" r:id="rId93"/>
    <p:sldId id="403" r:id="rId94"/>
    <p:sldId id="410" r:id="rId95"/>
    <p:sldId id="411" r:id="rId96"/>
    <p:sldId id="395" r:id="rId97"/>
    <p:sldId id="2615"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2" autoAdjust="0"/>
    <p:restoredTop sz="93712" autoAdjust="0"/>
  </p:normalViewPr>
  <p:slideViewPr>
    <p:cSldViewPr snapToGrid="0">
      <p:cViewPr varScale="1">
        <p:scale>
          <a:sx n="147" d="100"/>
          <a:sy n="147" d="100"/>
        </p:scale>
        <p:origin x="588" y="132"/>
      </p:cViewPr>
      <p:guideLst/>
    </p:cSldViewPr>
  </p:slideViewPr>
  <p:outlineViewPr>
    <p:cViewPr>
      <p:scale>
        <a:sx n="33" d="100"/>
        <a:sy n="33" d="100"/>
      </p:scale>
      <p:origin x="0" y="-4509"/>
    </p:cViewPr>
  </p:outlineViewPr>
  <p:notesTextViewPr>
    <p:cViewPr>
      <p:scale>
        <a:sx n="1" d="1"/>
        <a:sy n="1" d="1"/>
      </p:scale>
      <p:origin x="0" y="0"/>
    </p:cViewPr>
  </p:notesTextViewPr>
  <p:sorterViewPr>
    <p:cViewPr varScale="1">
      <p:scale>
        <a:sx n="100" d="100"/>
        <a:sy n="100" d="100"/>
      </p:scale>
      <p:origin x="0" y="-286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customXml" Target="../customXml/item2.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presProps" Target="presProps.xml"/><Relationship Id="rId105" Type="http://schemas.openxmlformats.org/officeDocument/2006/relationships/customXml" Target="../customXml/item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nita" userId="f81a05c2-270c-427b-8f21-5d730437610a" providerId="ADAL" clId="{117380E4-7D05-434E-9544-EAB370B4AAA0}"/>
    <pc:docChg chg="custSel modSld">
      <pc:chgData name="Peterson, Anita" userId="f81a05c2-270c-427b-8f21-5d730437610a" providerId="ADAL" clId="{117380E4-7D05-434E-9544-EAB370B4AAA0}" dt="2022-03-29T13:59:22.840" v="2" actId="21"/>
      <pc:docMkLst>
        <pc:docMk/>
      </pc:docMkLst>
      <pc:sldChg chg="delSp modSp mod delAnim">
        <pc:chgData name="Peterson, Anita" userId="f81a05c2-270c-427b-8f21-5d730437610a" providerId="ADAL" clId="{117380E4-7D05-434E-9544-EAB370B4AAA0}" dt="2022-03-29T13:59:22.840" v="2" actId="21"/>
        <pc:sldMkLst>
          <pc:docMk/>
          <pc:sldMk cId="675937195" sldId="2656"/>
        </pc:sldMkLst>
        <pc:spChg chg="mod">
          <ac:chgData name="Peterson, Anita" userId="f81a05c2-270c-427b-8f21-5d730437610a" providerId="ADAL" clId="{117380E4-7D05-434E-9544-EAB370B4AAA0}" dt="2022-03-29T13:55:16.152" v="1" actId="20577"/>
          <ac:spMkLst>
            <pc:docMk/>
            <pc:sldMk cId="675937195" sldId="2656"/>
            <ac:spMk id="2" creationId="{83823991-6F5F-45D3-883F-8179BE10396D}"/>
          </ac:spMkLst>
        </pc:spChg>
        <pc:picChg chg="del">
          <ac:chgData name="Peterson, Anita" userId="f81a05c2-270c-427b-8f21-5d730437610a" providerId="ADAL" clId="{117380E4-7D05-434E-9544-EAB370B4AAA0}" dt="2022-03-29T13:59:22.840" v="2" actId="21"/>
          <ac:picMkLst>
            <pc:docMk/>
            <pc:sldMk cId="675937195" sldId="2656"/>
            <ac:picMk id="5" creationId="{ADE224DC-543D-4BC9-ABBB-22ACA31A6E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EA518-A71D-48D2-BD3D-63B4806174C8}"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F610D-2C9E-4A10-894E-0B0359E135C7}" type="slidenum">
              <a:rPr lang="en-US" smtClean="0"/>
              <a:t>‹#›</a:t>
            </a:fld>
            <a:endParaRPr lang="en-US"/>
          </a:p>
        </p:txBody>
      </p:sp>
    </p:spTree>
    <p:extLst>
      <p:ext uri="{BB962C8B-B14F-4D97-AF65-F5344CB8AC3E}">
        <p14:creationId xmlns:p14="http://schemas.microsoft.com/office/powerpoint/2010/main" val="2831425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qualres.org/HomeProl-3690.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qualres.org/HomeProl-3690.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qualres.org/HomeProl-3690.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qualres.org/HomeProl-3690.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qualres.org/HomeGold-3648.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qualres.org/HomeMemb-3649.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qualres.org/HomeFiel-3650.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qualres.org/HomeProl-3690.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25C38-BB90-470C-8699-3471BA6835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13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The intent o qualitative research is to:</a:t>
            </a:r>
          </a:p>
          <a:p>
            <a:r>
              <a:rPr lang="en-US" sz="1100" dirty="0">
                <a:solidFill>
                  <a:srgbClr val="000000"/>
                </a:solidFill>
              </a:rPr>
              <a:t>Understand meaning that individuals give to a phenomenon inductively</a:t>
            </a:r>
          </a:p>
          <a:p>
            <a:pPr eaLnBrk="1" hangingPunct="1"/>
            <a:r>
              <a:rPr lang="en-US" sz="1100" dirty="0">
                <a:solidFill>
                  <a:srgbClr val="000000"/>
                </a:solidFill>
              </a:rPr>
              <a:t>Learn participants’ views of a phenomenon</a:t>
            </a:r>
          </a:p>
          <a:p>
            <a:pPr eaLnBrk="1" hangingPunct="1"/>
            <a:r>
              <a:rPr lang="en-US" sz="1100" dirty="0">
                <a:solidFill>
                  <a:srgbClr val="000000"/>
                </a:solidFill>
              </a:rPr>
              <a:t>Observe actual behavior of participants in their natural setting</a:t>
            </a:r>
          </a:p>
        </p:txBody>
      </p:sp>
    </p:spTree>
    <p:extLst>
      <p:ext uri="{BB962C8B-B14F-4D97-AF65-F5344CB8AC3E}">
        <p14:creationId xmlns:p14="http://schemas.microsoft.com/office/powerpoint/2010/main" val="145115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1275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b="1" dirty="0">
                <a:effectLst/>
                <a:latin typeface="Palatino Linotype" panose="02040502050505030304" pitchFamily="18" charset="0"/>
                <a:ea typeface="Calibri" panose="020F0502020204030204" pitchFamily="34" charset="0"/>
                <a:cs typeface="Times New Roman" panose="02020603050405020304" pitchFamily="18" charset="0"/>
              </a:rPr>
              <a:t>Numbers can tell you what happened, what outcome change. Qualitative data can help you understand how and why something happened.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0849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19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90000"/>
              </a:lnSpc>
              <a:buFont typeface="Wingdings" pitchFamily="2" charset="2"/>
              <a:buNone/>
            </a:pPr>
            <a:r>
              <a:rPr lang="en-US" sz="1800" u="sng" dirty="0">
                <a:solidFill>
                  <a:srgbClr val="000000"/>
                </a:solidFill>
                <a:latin typeface="Arial" charset="0"/>
              </a:rPr>
              <a:t>ETHNOGRAPHY</a:t>
            </a:r>
            <a:endParaRPr lang="en-US" sz="1800" dirty="0">
              <a:solidFill>
                <a:srgbClr val="000000"/>
              </a:solidFill>
              <a:latin typeface="Arial" charset="0"/>
            </a:endParaRPr>
          </a:p>
          <a:p>
            <a:pPr lvl="1">
              <a:lnSpc>
                <a:spcPct val="90000"/>
              </a:lnSpc>
              <a:buFont typeface="Wingdings" pitchFamily="2" charset="2"/>
              <a:buNone/>
            </a:pPr>
            <a:r>
              <a:rPr lang="en-US" i="0" dirty="0">
                <a:solidFill>
                  <a:srgbClr val="000000"/>
                </a:solidFill>
                <a:latin typeface="Arial" charset="0"/>
              </a:rPr>
              <a:t>Anthropology</a:t>
            </a:r>
          </a:p>
          <a:p>
            <a:pPr lvl="1">
              <a:lnSpc>
                <a:spcPct val="90000"/>
              </a:lnSpc>
              <a:buFont typeface="Wingdings" pitchFamily="2" charset="2"/>
              <a:buNone/>
            </a:pPr>
            <a:r>
              <a:rPr lang="en-US" i="0" dirty="0">
                <a:solidFill>
                  <a:srgbClr val="000000"/>
                </a:solidFill>
                <a:latin typeface="Arial" charset="0"/>
              </a:rPr>
              <a:t>    Participant Observation &amp; Key Informant Interviews</a:t>
            </a:r>
          </a:p>
          <a:p>
            <a:pPr>
              <a:lnSpc>
                <a:spcPct val="90000"/>
              </a:lnSpc>
              <a:buFont typeface="Wingdings" pitchFamily="2" charset="2"/>
              <a:buNone/>
            </a:pPr>
            <a:r>
              <a:rPr lang="en-US" sz="1800" u="sng" dirty="0">
                <a:solidFill>
                  <a:srgbClr val="000000"/>
                </a:solidFill>
                <a:latin typeface="Arial" charset="0"/>
              </a:rPr>
              <a:t>GROUNDED THEORY</a:t>
            </a:r>
            <a:r>
              <a:rPr lang="en-US" sz="1800" dirty="0">
                <a:solidFill>
                  <a:srgbClr val="000000"/>
                </a:solidFill>
                <a:latin typeface="Arial" charset="0"/>
              </a:rPr>
              <a:t>	</a:t>
            </a:r>
          </a:p>
          <a:p>
            <a:pPr lvl="1">
              <a:lnSpc>
                <a:spcPct val="90000"/>
              </a:lnSpc>
              <a:buFont typeface="Wingdings" pitchFamily="2" charset="2"/>
              <a:buNone/>
            </a:pPr>
            <a:r>
              <a:rPr lang="en-US" i="0" dirty="0">
                <a:solidFill>
                  <a:srgbClr val="000000"/>
                </a:solidFill>
                <a:latin typeface="Arial" charset="0"/>
              </a:rPr>
              <a:t>Sociology</a:t>
            </a:r>
          </a:p>
          <a:p>
            <a:pPr lvl="1">
              <a:lnSpc>
                <a:spcPct val="90000"/>
              </a:lnSpc>
              <a:buFont typeface="Wingdings" pitchFamily="2" charset="2"/>
              <a:buNone/>
            </a:pPr>
            <a:r>
              <a:rPr lang="en-US" i="0" dirty="0">
                <a:solidFill>
                  <a:srgbClr val="000000"/>
                </a:solidFill>
                <a:latin typeface="Arial" charset="0"/>
              </a:rPr>
              <a:t>   Interviews &amp; Observation</a:t>
            </a:r>
          </a:p>
          <a:p>
            <a:pPr>
              <a:lnSpc>
                <a:spcPct val="90000"/>
              </a:lnSpc>
              <a:buFont typeface="Wingdings" pitchFamily="2" charset="2"/>
              <a:buNone/>
            </a:pPr>
            <a:r>
              <a:rPr lang="en-US" sz="1800" u="sng" dirty="0">
                <a:solidFill>
                  <a:srgbClr val="000000"/>
                </a:solidFill>
                <a:latin typeface="Arial" charset="0"/>
              </a:rPr>
              <a:t>PHENOMENOLOGY</a:t>
            </a:r>
            <a:endParaRPr lang="en-US" sz="1800" dirty="0">
              <a:solidFill>
                <a:srgbClr val="000000"/>
              </a:solidFill>
              <a:latin typeface="Arial" charset="0"/>
            </a:endParaRPr>
          </a:p>
          <a:p>
            <a:pPr lvl="1">
              <a:lnSpc>
                <a:spcPct val="90000"/>
              </a:lnSpc>
              <a:buFont typeface="Wingdings" pitchFamily="2" charset="2"/>
              <a:buNone/>
            </a:pPr>
            <a:r>
              <a:rPr lang="en-US" i="0" dirty="0">
                <a:solidFill>
                  <a:srgbClr val="000000"/>
                </a:solidFill>
                <a:latin typeface="Arial" charset="0"/>
              </a:rPr>
              <a:t>Philosophy and Psychology</a:t>
            </a:r>
          </a:p>
          <a:p>
            <a:pPr lvl="1">
              <a:lnSpc>
                <a:spcPct val="90000"/>
              </a:lnSpc>
              <a:buFont typeface="Wingdings" pitchFamily="2" charset="2"/>
              <a:buNone/>
            </a:pPr>
            <a:r>
              <a:rPr lang="en-US" i="0" dirty="0">
                <a:solidFill>
                  <a:srgbClr val="000000"/>
                </a:solidFill>
                <a:latin typeface="Arial" charset="0"/>
              </a:rPr>
              <a:t>   Interviews</a:t>
            </a:r>
          </a:p>
          <a:p>
            <a:pPr>
              <a:lnSpc>
                <a:spcPct val="90000"/>
              </a:lnSpc>
              <a:buFont typeface="Wingdings" pitchFamily="2" charset="2"/>
              <a:buNone/>
            </a:pPr>
            <a:r>
              <a:rPr lang="en-US" sz="1800" u="sng" dirty="0">
                <a:solidFill>
                  <a:srgbClr val="000000"/>
                </a:solidFill>
                <a:latin typeface="Arial" charset="0"/>
              </a:rPr>
              <a:t>CASE STUDY</a:t>
            </a:r>
            <a:endParaRPr lang="en-US" sz="1800" dirty="0">
              <a:solidFill>
                <a:srgbClr val="000000"/>
              </a:solidFill>
              <a:latin typeface="Arial" charset="0"/>
            </a:endParaRPr>
          </a:p>
          <a:p>
            <a:pPr lvl="1">
              <a:lnSpc>
                <a:spcPct val="90000"/>
              </a:lnSpc>
              <a:buFont typeface="Wingdings" pitchFamily="2" charset="2"/>
              <a:buNone/>
            </a:pPr>
            <a:r>
              <a:rPr lang="en-US" i="0" dirty="0">
                <a:solidFill>
                  <a:srgbClr val="000000"/>
                </a:solidFill>
                <a:latin typeface="Arial" charset="0"/>
              </a:rPr>
              <a:t>Education</a:t>
            </a:r>
          </a:p>
          <a:p>
            <a:pPr lvl="1">
              <a:lnSpc>
                <a:spcPct val="90000"/>
              </a:lnSpc>
              <a:buFont typeface="Wingdings" pitchFamily="2" charset="2"/>
              <a:buNone/>
            </a:pPr>
            <a:r>
              <a:rPr lang="ja-JP" altLang="en-US" i="0">
                <a:solidFill>
                  <a:srgbClr val="000000"/>
                </a:solidFill>
                <a:latin typeface="Arial" charset="0"/>
              </a:rPr>
              <a:t>　</a:t>
            </a:r>
            <a:r>
              <a:rPr lang="en-US" i="0" dirty="0">
                <a:solidFill>
                  <a:srgbClr val="000000"/>
                </a:solidFill>
                <a:latin typeface="Arial" charset="0"/>
              </a:rPr>
              <a:t>Mixed methods (quantitative &amp; qualitative)</a:t>
            </a:r>
          </a:p>
          <a:p>
            <a:pPr marL="228600" lvl="1">
              <a:buNone/>
            </a:pPr>
            <a:r>
              <a:rPr lang="en-US" u="sng" dirty="0">
                <a:solidFill>
                  <a:srgbClr val="000000"/>
                </a:solidFill>
                <a:latin typeface="Arial" charset="0"/>
              </a:rPr>
              <a:t>NARRATIVE RESEARCH</a:t>
            </a:r>
          </a:p>
          <a:p>
            <a:pPr marL="228600" lvl="1" indent="127000">
              <a:buNone/>
            </a:pPr>
            <a:r>
              <a:rPr lang="en-US" dirty="0">
                <a:solidFill>
                  <a:srgbClr val="000000"/>
                </a:solidFill>
                <a:latin typeface="Arial" charset="0"/>
              </a:rPr>
              <a:t>Sociology and others</a:t>
            </a:r>
          </a:p>
          <a:p>
            <a:pPr marL="228600" lvl="1" indent="127000">
              <a:buNone/>
            </a:pPr>
            <a:r>
              <a:rPr lang="ja-JP" altLang="en-US">
                <a:solidFill>
                  <a:srgbClr val="000000"/>
                </a:solidFill>
                <a:latin typeface="Arial" charset="0"/>
              </a:rPr>
              <a:t>　</a:t>
            </a:r>
            <a:r>
              <a:rPr lang="en-US" dirty="0">
                <a:solidFill>
                  <a:srgbClr val="000000"/>
                </a:solidFill>
                <a:latin typeface="Arial" charset="0"/>
              </a:rPr>
              <a:t>Life history</a:t>
            </a:r>
          </a:p>
          <a:p>
            <a:pPr marL="228600" lvl="1" indent="127000">
              <a:buNone/>
            </a:pPr>
            <a:r>
              <a:rPr lang="ja-JP" altLang="ja-JP">
                <a:solidFill>
                  <a:srgbClr val="000000"/>
                </a:solidFill>
                <a:latin typeface="Arial" charset="0"/>
              </a:rPr>
              <a:t>　</a:t>
            </a:r>
            <a:r>
              <a:rPr lang="en-US" dirty="0">
                <a:solidFill>
                  <a:srgbClr val="000000"/>
                </a:solidFill>
                <a:latin typeface="Arial" charset="0"/>
              </a:rPr>
              <a:t>Biography</a:t>
            </a:r>
          </a:p>
          <a:p>
            <a:pPr marL="228600" lvl="1" indent="127000">
              <a:buNone/>
            </a:pPr>
            <a:r>
              <a:rPr lang="ja-JP" altLang="en-US">
                <a:solidFill>
                  <a:srgbClr val="000000"/>
                </a:solidFill>
                <a:latin typeface="Arial" charset="0"/>
              </a:rPr>
              <a:t>　</a:t>
            </a:r>
            <a:r>
              <a:rPr lang="en-US" dirty="0">
                <a:solidFill>
                  <a:srgbClr val="000000"/>
                </a:solidFill>
                <a:latin typeface="Arial" charset="0"/>
              </a:rPr>
              <a:t>Chronology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1021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Observation of a field setting involves: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hlinkClick r:id="rId3"/>
              </a:rPr>
              <a:t>prolonged engagement</a:t>
            </a:r>
            <a:r>
              <a:rPr lang="en-US" sz="1100" b="0" i="0" u="none" strike="noStrike" cap="none" dirty="0">
                <a:solidFill>
                  <a:srgbClr val="000000"/>
                </a:solidFill>
                <a:effectLst/>
                <a:latin typeface="Arial"/>
                <a:ea typeface="Arial"/>
                <a:cs typeface="Arial"/>
                <a:sym typeface="Arial"/>
              </a:rPr>
              <a:t> in a setting or social situation</a:t>
            </a:r>
          </a:p>
          <a:p>
            <a:pPr lvl="0"/>
            <a:r>
              <a:rPr lang="en-US" sz="1100" b="0" i="0" u="none" strike="noStrike" cap="none" dirty="0">
                <a:solidFill>
                  <a:srgbClr val="000000"/>
                </a:solidFill>
                <a:effectLst/>
                <a:latin typeface="Arial"/>
                <a:ea typeface="Arial"/>
                <a:cs typeface="Arial"/>
                <a:sym typeface="Arial"/>
              </a:rPr>
              <a:t>clearly expressed, self-conscious notations of how observing is done</a:t>
            </a:r>
          </a:p>
          <a:p>
            <a:pPr lvl="0"/>
            <a:r>
              <a:rPr lang="en-US" sz="1100" b="0" i="0" u="none" strike="noStrike" cap="none" dirty="0">
                <a:solidFill>
                  <a:srgbClr val="000000"/>
                </a:solidFill>
                <a:effectLst/>
                <a:latin typeface="Arial"/>
                <a:ea typeface="Arial"/>
                <a:cs typeface="Arial"/>
                <a:sym typeface="Arial"/>
              </a:rPr>
              <a:t>methodical and tactical improvisation in order to develop a full understanding of the setting of interest</a:t>
            </a:r>
          </a:p>
          <a:p>
            <a:pPr lvl="0"/>
            <a:r>
              <a:rPr lang="en-US" sz="1100" b="0" i="0" u="none" strike="noStrike" cap="none" dirty="0">
                <a:solidFill>
                  <a:srgbClr val="000000"/>
                </a:solidFill>
                <a:effectLst/>
                <a:latin typeface="Arial"/>
                <a:ea typeface="Arial"/>
                <a:cs typeface="Arial"/>
                <a:sym typeface="Arial"/>
              </a:rPr>
              <a:t>imparting attention in ways that is in some sense 'standardized'</a:t>
            </a:r>
          </a:p>
          <a:p>
            <a:pPr lvl="0"/>
            <a:r>
              <a:rPr lang="en-US" sz="1100" b="0" i="0" u="none" strike="noStrike" cap="none" dirty="0">
                <a:solidFill>
                  <a:srgbClr val="000000"/>
                </a:solidFill>
                <a:effectLst/>
                <a:latin typeface="Arial"/>
                <a:ea typeface="Arial"/>
                <a:cs typeface="Arial"/>
                <a:sym typeface="Arial"/>
              </a:rPr>
              <a:t>recording one's observations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73113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Observation of a field setting involves: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hlinkClick r:id="rId3"/>
              </a:rPr>
              <a:t>prolonged engagement</a:t>
            </a:r>
            <a:r>
              <a:rPr lang="en-US" sz="1100" b="0" i="0" u="none" strike="noStrike" cap="none" dirty="0">
                <a:solidFill>
                  <a:srgbClr val="000000"/>
                </a:solidFill>
                <a:effectLst/>
                <a:latin typeface="Arial"/>
                <a:ea typeface="Arial"/>
                <a:cs typeface="Arial"/>
                <a:sym typeface="Arial"/>
              </a:rPr>
              <a:t> in a setting or social situation</a:t>
            </a:r>
          </a:p>
          <a:p>
            <a:pPr lvl="0"/>
            <a:r>
              <a:rPr lang="en-US" sz="1100" b="0" i="0" u="none" strike="noStrike" cap="none" dirty="0">
                <a:solidFill>
                  <a:srgbClr val="000000"/>
                </a:solidFill>
                <a:effectLst/>
                <a:latin typeface="Arial"/>
                <a:ea typeface="Arial"/>
                <a:cs typeface="Arial"/>
                <a:sym typeface="Arial"/>
              </a:rPr>
              <a:t>clearly expressed, self-conscious notations of how observing is done</a:t>
            </a:r>
          </a:p>
          <a:p>
            <a:pPr lvl="0"/>
            <a:r>
              <a:rPr lang="en-US" sz="1100" b="0" i="0" u="none" strike="noStrike" cap="none" dirty="0">
                <a:solidFill>
                  <a:srgbClr val="000000"/>
                </a:solidFill>
                <a:effectLst/>
                <a:latin typeface="Arial"/>
                <a:ea typeface="Arial"/>
                <a:cs typeface="Arial"/>
                <a:sym typeface="Arial"/>
              </a:rPr>
              <a:t>methodical and tactical improvisation in order to develop a full understanding of the setting of interest</a:t>
            </a:r>
          </a:p>
          <a:p>
            <a:pPr lvl="0"/>
            <a:r>
              <a:rPr lang="en-US" sz="1100" b="0" i="0" u="none" strike="noStrike" cap="none" dirty="0">
                <a:solidFill>
                  <a:srgbClr val="000000"/>
                </a:solidFill>
                <a:effectLst/>
                <a:latin typeface="Arial"/>
                <a:ea typeface="Arial"/>
                <a:cs typeface="Arial"/>
                <a:sym typeface="Arial"/>
              </a:rPr>
              <a:t>imparting attention in ways that is in some sense 'standardized'</a:t>
            </a:r>
          </a:p>
          <a:p>
            <a:pPr lvl="0"/>
            <a:r>
              <a:rPr lang="en-US" sz="1100" b="0" i="0" u="none" strike="noStrike" cap="none" dirty="0">
                <a:solidFill>
                  <a:srgbClr val="000000"/>
                </a:solidFill>
                <a:effectLst/>
                <a:latin typeface="Arial"/>
                <a:ea typeface="Arial"/>
                <a:cs typeface="Arial"/>
                <a:sym typeface="Arial"/>
              </a:rPr>
              <a:t>recording one's observations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1918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Observation of a field setting involves: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hlinkClick r:id="rId3"/>
              </a:rPr>
              <a:t>prolonged engagement</a:t>
            </a:r>
            <a:r>
              <a:rPr lang="en-US" sz="1100" b="0" i="0" u="none" strike="noStrike" cap="none" dirty="0">
                <a:solidFill>
                  <a:srgbClr val="000000"/>
                </a:solidFill>
                <a:effectLst/>
                <a:latin typeface="Arial"/>
                <a:ea typeface="Arial"/>
                <a:cs typeface="Arial"/>
                <a:sym typeface="Arial"/>
              </a:rPr>
              <a:t> in a setting or social situation</a:t>
            </a:r>
          </a:p>
          <a:p>
            <a:pPr lvl="0"/>
            <a:r>
              <a:rPr lang="en-US" sz="1100" b="0" i="0" u="none" strike="noStrike" cap="none" dirty="0">
                <a:solidFill>
                  <a:srgbClr val="000000"/>
                </a:solidFill>
                <a:effectLst/>
                <a:latin typeface="Arial"/>
                <a:ea typeface="Arial"/>
                <a:cs typeface="Arial"/>
                <a:sym typeface="Arial"/>
              </a:rPr>
              <a:t>clearly expressed, self-conscious notations of how observing is done</a:t>
            </a:r>
          </a:p>
          <a:p>
            <a:pPr lvl="0"/>
            <a:r>
              <a:rPr lang="en-US" sz="1100" b="0" i="0" u="none" strike="noStrike" cap="none" dirty="0">
                <a:solidFill>
                  <a:srgbClr val="000000"/>
                </a:solidFill>
                <a:effectLst/>
                <a:latin typeface="Arial"/>
                <a:ea typeface="Arial"/>
                <a:cs typeface="Arial"/>
                <a:sym typeface="Arial"/>
              </a:rPr>
              <a:t>methodical and tactical improvisation in order to develop a full understanding of the setting of interest</a:t>
            </a:r>
          </a:p>
          <a:p>
            <a:pPr lvl="0"/>
            <a:r>
              <a:rPr lang="en-US" sz="1100" b="0" i="0" u="none" strike="noStrike" cap="none" dirty="0">
                <a:solidFill>
                  <a:srgbClr val="000000"/>
                </a:solidFill>
                <a:effectLst/>
                <a:latin typeface="Arial"/>
                <a:ea typeface="Arial"/>
                <a:cs typeface="Arial"/>
                <a:sym typeface="Arial"/>
              </a:rPr>
              <a:t>imparting attention in ways that is in some sense 'standardized'</a:t>
            </a:r>
          </a:p>
          <a:p>
            <a:pPr lvl="0"/>
            <a:r>
              <a:rPr lang="en-US" sz="1100" b="0" i="0" u="none" strike="noStrike" cap="none" dirty="0">
                <a:solidFill>
                  <a:srgbClr val="000000"/>
                </a:solidFill>
                <a:effectLst/>
                <a:latin typeface="Arial"/>
                <a:ea typeface="Arial"/>
                <a:cs typeface="Arial"/>
                <a:sym typeface="Arial"/>
              </a:rPr>
              <a:t>recording one's observations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1223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0435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What are the different types of qualitative methods?</a:t>
            </a:r>
          </a:p>
          <a:p>
            <a:pPr marL="171450" lvl="0" indent="-171450" algn="l" rtl="0">
              <a:spcBef>
                <a:spcPts val="0"/>
              </a:spcBef>
              <a:spcAft>
                <a:spcPts val="0"/>
              </a:spcAft>
            </a:pPr>
            <a:r>
              <a:rPr lang="en-US" dirty="0"/>
              <a:t>Observation</a:t>
            </a:r>
          </a:p>
          <a:p>
            <a:pPr marL="171450" lvl="0" indent="-171450" algn="l" rtl="0">
              <a:spcBef>
                <a:spcPts val="0"/>
              </a:spcBef>
              <a:spcAft>
                <a:spcPts val="0"/>
              </a:spcAft>
            </a:pPr>
            <a:r>
              <a:rPr lang="en-US" dirty="0"/>
              <a:t>Interviewing</a:t>
            </a:r>
          </a:p>
          <a:p>
            <a:pPr marL="171450" lvl="0" indent="-171450" algn="l" rtl="0">
              <a:spcBef>
                <a:spcPts val="0"/>
              </a:spcBef>
              <a:spcAft>
                <a:spcPts val="0"/>
              </a:spcAft>
            </a:pPr>
            <a:r>
              <a:rPr lang="en-US" dirty="0"/>
              <a:t>Collecting Texts and Artifacts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34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13F25-4B01-4757-AF0B-5574FCF4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835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What are the different types of qualitative methods?</a:t>
            </a:r>
          </a:p>
          <a:p>
            <a:pPr marL="171450" lvl="0" indent="-171450" algn="l" rtl="0">
              <a:spcBef>
                <a:spcPts val="0"/>
              </a:spcBef>
              <a:spcAft>
                <a:spcPts val="0"/>
              </a:spcAft>
            </a:pPr>
            <a:r>
              <a:rPr lang="en-US" dirty="0"/>
              <a:t>Observation</a:t>
            </a:r>
          </a:p>
          <a:p>
            <a:pPr marL="171450" lvl="0" indent="-171450" algn="l" rtl="0">
              <a:spcBef>
                <a:spcPts val="0"/>
              </a:spcBef>
              <a:spcAft>
                <a:spcPts val="0"/>
              </a:spcAft>
            </a:pPr>
            <a:r>
              <a:rPr lang="en-US" dirty="0"/>
              <a:t>Interviewing</a:t>
            </a:r>
          </a:p>
          <a:p>
            <a:pPr marL="171450" lvl="0" indent="-171450" algn="l" rtl="0">
              <a:spcBef>
                <a:spcPts val="0"/>
              </a:spcBef>
              <a:spcAft>
                <a:spcPts val="0"/>
              </a:spcAft>
            </a:pPr>
            <a:r>
              <a:rPr lang="en-US" dirty="0"/>
              <a:t>Collecting Texts and Artifacts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6477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is observation?</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Observation is a systematic data collection approach.  Researchers use all of their senses to examine people in natural settings or naturally occurring situations.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8158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Observation of a field setting involves: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hlinkClick r:id="rId3"/>
              </a:rPr>
              <a:t>prolonged engagement</a:t>
            </a:r>
            <a:r>
              <a:rPr lang="en-US" sz="1100" b="0" i="0" u="none" strike="noStrike" cap="none" dirty="0">
                <a:solidFill>
                  <a:srgbClr val="000000"/>
                </a:solidFill>
                <a:effectLst/>
                <a:latin typeface="Arial"/>
                <a:ea typeface="Arial"/>
                <a:cs typeface="Arial"/>
                <a:sym typeface="Arial"/>
              </a:rPr>
              <a:t> in a setting or social situation</a:t>
            </a:r>
          </a:p>
          <a:p>
            <a:pPr lvl="0"/>
            <a:r>
              <a:rPr lang="en-US" sz="1100" b="0" i="0" u="none" strike="noStrike" cap="none" dirty="0">
                <a:solidFill>
                  <a:srgbClr val="000000"/>
                </a:solidFill>
                <a:effectLst/>
                <a:latin typeface="Arial"/>
                <a:ea typeface="Arial"/>
                <a:cs typeface="Arial"/>
                <a:sym typeface="Arial"/>
              </a:rPr>
              <a:t>clearly expressed, self-conscious notations of how observing is done</a:t>
            </a:r>
          </a:p>
          <a:p>
            <a:pPr lvl="0"/>
            <a:r>
              <a:rPr lang="en-US" sz="1100" b="0" i="0" u="none" strike="noStrike" cap="none" dirty="0">
                <a:solidFill>
                  <a:srgbClr val="000000"/>
                </a:solidFill>
                <a:effectLst/>
                <a:latin typeface="Arial"/>
                <a:ea typeface="Arial"/>
                <a:cs typeface="Arial"/>
                <a:sym typeface="Arial"/>
              </a:rPr>
              <a:t>methodical and tactical improvisation in order to develop a full understanding of the setting of interest</a:t>
            </a:r>
          </a:p>
          <a:p>
            <a:pPr lvl="0"/>
            <a:r>
              <a:rPr lang="en-US" sz="1100" b="0" i="0" u="none" strike="noStrike" cap="none" dirty="0">
                <a:solidFill>
                  <a:srgbClr val="000000"/>
                </a:solidFill>
                <a:effectLst/>
                <a:latin typeface="Arial"/>
                <a:ea typeface="Arial"/>
                <a:cs typeface="Arial"/>
                <a:sym typeface="Arial"/>
              </a:rPr>
              <a:t>imparting attention in ways that is in some sense 'standardized'</a:t>
            </a:r>
          </a:p>
          <a:p>
            <a:pPr lvl="0"/>
            <a:r>
              <a:rPr lang="en-US" sz="1100" b="0" i="0" u="none" strike="noStrike" cap="none" dirty="0">
                <a:solidFill>
                  <a:srgbClr val="000000"/>
                </a:solidFill>
                <a:effectLst/>
                <a:latin typeface="Arial"/>
                <a:ea typeface="Arial"/>
                <a:cs typeface="Arial"/>
                <a:sym typeface="Arial"/>
              </a:rPr>
              <a:t>recording one's observations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65646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what are the different types of observation?</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[CLICK] Participant observation</a:t>
            </a:r>
          </a:p>
          <a:p>
            <a:r>
              <a:rPr lang="en-US" sz="1100" b="0" i="0" u="none" strike="noStrike" cap="none" dirty="0">
                <a:solidFill>
                  <a:srgbClr val="000000"/>
                </a:solidFill>
                <a:effectLst/>
                <a:latin typeface="Arial"/>
                <a:ea typeface="Arial"/>
                <a:cs typeface="Arial"/>
                <a:sym typeface="Arial"/>
              </a:rPr>
              <a:t>[CLICK] Non-participant observation</a:t>
            </a:r>
            <a:r>
              <a:rPr lang="en-US" dirty="0">
                <a:effectLst/>
              </a:rPr>
              <a:t> </a:t>
            </a:r>
            <a:endParaRPr lang="en-US" dirty="0"/>
          </a:p>
        </p:txBody>
      </p:sp>
    </p:spTree>
    <p:extLst>
      <p:ext uri="{BB962C8B-B14F-4D97-AF65-F5344CB8AC3E}">
        <p14:creationId xmlns:p14="http://schemas.microsoft.com/office/powerpoint/2010/main" val="1411097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Participant observation</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Participant observation "combines participation in the lives of the people being studied with maintenance of a professional distance that allows adequate observation and recording of data" (Fetterman, 1998, pp. 34-35).</a:t>
            </a:r>
          </a:p>
          <a:p>
            <a:endParaRPr lang="en-US"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Participant observation underscores the person's role as participant in the social setting he or she observes.  The range of roles one may play as a participant observer have been describe by </a:t>
            </a:r>
            <a:r>
              <a:rPr lang="en-US" sz="1100" b="0" i="0" u="none" strike="noStrike" cap="none" dirty="0">
                <a:solidFill>
                  <a:srgbClr val="000000"/>
                </a:solidFill>
                <a:effectLst/>
                <a:latin typeface="Arial"/>
                <a:ea typeface="Arial"/>
                <a:cs typeface="Arial"/>
                <a:sym typeface="Arial"/>
                <a:hlinkClick r:id="rId3"/>
              </a:rPr>
              <a:t>Gold (1958)</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Adler and Adler (1984)</a:t>
            </a:r>
            <a:r>
              <a:rPr lang="en-US" sz="1100" b="0" i="0" u="none" strike="noStrike" cap="none" dirty="0">
                <a:solidFill>
                  <a:srgbClr val="000000"/>
                </a:solidFill>
                <a:effectLst/>
                <a:latin typeface="Arial"/>
                <a:ea typeface="Arial"/>
                <a:cs typeface="Arial"/>
                <a:sym typeface="Arial"/>
              </a:rPr>
              <a:t> and others. </a:t>
            </a:r>
          </a:p>
          <a:p>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4213203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Recording field observations - Fieldnotes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Participant observers may use multiple methods to gather data.  </a:t>
            </a:r>
          </a:p>
          <a:p>
            <a:r>
              <a:rPr lang="en-US" sz="1100" b="0" i="0" u="none" strike="noStrike" cap="none" dirty="0">
                <a:solidFill>
                  <a:srgbClr val="000000"/>
                </a:solidFill>
                <a:effectLst/>
                <a:latin typeface="Arial"/>
                <a:ea typeface="Arial"/>
                <a:cs typeface="Arial"/>
                <a:sym typeface="Arial"/>
              </a:rPr>
              <a:t>One primary approach involves writing fieldnotes. There are several guides for learning how to prepare </a:t>
            </a:r>
            <a:r>
              <a:rPr lang="en-US" sz="1100" b="0" i="0" u="none" strike="noStrike" cap="none" dirty="0">
                <a:solidFill>
                  <a:srgbClr val="000000"/>
                </a:solidFill>
                <a:effectLst/>
                <a:latin typeface="Arial"/>
                <a:ea typeface="Arial"/>
                <a:cs typeface="Arial"/>
                <a:sym typeface="Arial"/>
                <a:hlinkClick r:id="rId3"/>
              </a:rPr>
              <a:t>fieldnotes</a:t>
            </a:r>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Researchers may be interested in creating or using a template to guide observations. </a:t>
            </a:r>
          </a:p>
          <a:p>
            <a:pPr lvl="1"/>
            <a:r>
              <a:rPr lang="en-US" sz="1100" b="0" i="0" u="none" strike="noStrike" cap="none" dirty="0">
                <a:solidFill>
                  <a:srgbClr val="000000"/>
                </a:solidFill>
                <a:effectLst/>
                <a:latin typeface="Arial"/>
                <a:ea typeface="Arial"/>
                <a:cs typeface="Arial"/>
                <a:sym typeface="Arial"/>
              </a:rPr>
              <a:t>Templates or observational coding sheets can be useful when data is collected by inexperienced observers</a:t>
            </a:r>
          </a:p>
          <a:p>
            <a:pPr lvl="1"/>
            <a:r>
              <a:rPr lang="en-US" sz="1100" b="0" i="0" u="none" strike="noStrike" cap="none" dirty="0">
                <a:solidFill>
                  <a:srgbClr val="000000"/>
                </a:solidFill>
                <a:effectLst/>
                <a:latin typeface="Arial"/>
                <a:ea typeface="Arial"/>
                <a:cs typeface="Arial"/>
                <a:sym typeface="Arial"/>
              </a:rPr>
              <a:t>Templates or observational coding sheets should only be developed </a:t>
            </a:r>
            <a:r>
              <a:rPr lang="en-US" sz="1100" b="0" i="0" u="sng" strike="noStrike" cap="none" dirty="0">
                <a:solidFill>
                  <a:srgbClr val="000000"/>
                </a:solidFill>
                <a:effectLst/>
                <a:latin typeface="Arial"/>
                <a:ea typeface="Arial"/>
                <a:cs typeface="Arial"/>
                <a:sym typeface="Arial"/>
              </a:rPr>
              <a:t>after</a:t>
            </a:r>
            <a:r>
              <a:rPr lang="en-US" sz="1100" b="0" i="0" u="none" strike="noStrike" cap="none" dirty="0">
                <a:solidFill>
                  <a:srgbClr val="000000"/>
                </a:solidFill>
                <a:effectLst/>
                <a:latin typeface="Arial"/>
                <a:ea typeface="Arial"/>
                <a:cs typeface="Arial"/>
                <a:sym typeface="Arial"/>
              </a:rPr>
              <a:t> observation in the field that is not inhibited by such a template</a:t>
            </a:r>
          </a:p>
          <a:p>
            <a:pPr lvl="1"/>
            <a:r>
              <a:rPr lang="en-US" sz="1100" b="0" i="0" u="none" strike="noStrike" cap="none" dirty="0">
                <a:solidFill>
                  <a:srgbClr val="000000"/>
                </a:solidFill>
                <a:effectLst/>
                <a:latin typeface="Arial"/>
                <a:ea typeface="Arial"/>
                <a:cs typeface="Arial"/>
                <a:sym typeface="Arial"/>
              </a:rPr>
              <a:t>Theories and concepts can be driven by templates and result in focused data collection</a:t>
            </a:r>
          </a:p>
          <a:p>
            <a:pPr lvl="1"/>
            <a:r>
              <a:rPr lang="en-US" sz="1100" b="0" i="0" u="none" strike="noStrike" cap="none" dirty="0">
                <a:solidFill>
                  <a:srgbClr val="000000"/>
                </a:solidFill>
                <a:effectLst/>
                <a:latin typeface="Arial"/>
                <a:ea typeface="Arial"/>
                <a:cs typeface="Arial"/>
                <a:sym typeface="Arial"/>
              </a:rPr>
              <a:t>Templates can deflect attention from unnamed categories, unimagined and unanticipated activities that can be very important to understanding a phenomenon and a setting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81482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600" b="1" dirty="0">
                <a:latin typeface="Arial" panose="020B0604020202020204" pitchFamily="34" charset="0"/>
                <a:cs typeface="Arial" panose="020B0604020202020204" pitchFamily="34" charset="0"/>
              </a:rPr>
              <a:t>Context</a:t>
            </a:r>
          </a:p>
          <a:p>
            <a:r>
              <a:rPr lang="en-US" sz="1100" dirty="0"/>
              <a:t>Who is there as observer? What is reason for being there?</a:t>
            </a:r>
          </a:p>
          <a:p>
            <a:r>
              <a:rPr lang="en-US" sz="1100" dirty="0"/>
              <a:t>When (timing)?</a:t>
            </a:r>
          </a:p>
          <a:p>
            <a:r>
              <a:rPr lang="en-US" sz="1100" dirty="0"/>
              <a:t>Why this location? Where are you?</a:t>
            </a:r>
          </a:p>
          <a:p>
            <a:r>
              <a:rPr lang="en-US" sz="1100" dirty="0"/>
              <a:t>What is your own state of mind? (confused, unhappy, tired, excited)</a:t>
            </a:r>
          </a:p>
          <a:p>
            <a:pPr marL="0" indent="0">
              <a:buNone/>
            </a:pPr>
            <a:r>
              <a:rPr lang="en-US" sz="1600" b="1" dirty="0">
                <a:latin typeface="Arial" panose="020B0604020202020204" pitchFamily="34" charset="0"/>
                <a:cs typeface="Arial" panose="020B0604020202020204" pitchFamily="34" charset="0"/>
              </a:rPr>
              <a:t>Content</a:t>
            </a:r>
            <a:r>
              <a:rPr lang="en-US" sz="1600" b="1" dirty="0"/>
              <a:t>-</a:t>
            </a:r>
            <a:r>
              <a:rPr lang="en-US" sz="1100" b="1" dirty="0"/>
              <a:t>The Who, What, When, Where, Why, How</a:t>
            </a:r>
          </a:p>
          <a:p>
            <a:r>
              <a:rPr lang="en-US" sz="1100" b="1" dirty="0"/>
              <a:t>Who</a:t>
            </a:r>
            <a:r>
              <a:rPr lang="en-US" sz="1100" dirty="0"/>
              <a:t> are subjects? What are they doing?</a:t>
            </a:r>
          </a:p>
          <a:p>
            <a:r>
              <a:rPr lang="en-US" sz="1100" b="1" dirty="0"/>
              <a:t>What </a:t>
            </a:r>
            <a:r>
              <a:rPr lang="en-US" sz="1100" dirty="0"/>
              <a:t>are events that you see? What is timing/sequence of events? What are behaviors you see?</a:t>
            </a:r>
          </a:p>
          <a:p>
            <a:r>
              <a:rPr lang="en-US" sz="1100" b="1" dirty="0"/>
              <a:t>When</a:t>
            </a:r>
            <a:r>
              <a:rPr lang="en-US" sz="1100" dirty="0"/>
              <a:t> do things happen?</a:t>
            </a:r>
          </a:p>
          <a:p>
            <a:r>
              <a:rPr lang="en-US" sz="1100" b="1" dirty="0"/>
              <a:t>Where</a:t>
            </a:r>
            <a:r>
              <a:rPr lang="en-US" sz="1100" dirty="0"/>
              <a:t> do things happen?</a:t>
            </a:r>
          </a:p>
          <a:p>
            <a:r>
              <a:rPr lang="en-US" sz="1100" b="1" dirty="0"/>
              <a:t>Why</a:t>
            </a:r>
            <a:r>
              <a:rPr lang="en-US" sz="1100" dirty="0"/>
              <a:t> do things happen?</a:t>
            </a:r>
          </a:p>
          <a:p>
            <a:r>
              <a:rPr lang="en-US" sz="1100" b="1" dirty="0"/>
              <a:t>How</a:t>
            </a:r>
            <a:r>
              <a:rPr lang="en-US" sz="1100" dirty="0"/>
              <a:t> do things happen?</a:t>
            </a:r>
          </a:p>
          <a:p>
            <a:pPr marL="0" indent="0">
              <a:buNone/>
            </a:pPr>
            <a:r>
              <a:rPr lang="en-US" sz="1600" b="1" dirty="0">
                <a:latin typeface="Arial" panose="020B0604020202020204" pitchFamily="34" charset="0"/>
                <a:cs typeface="Arial" panose="020B0604020202020204" pitchFamily="34" charset="0"/>
              </a:rPr>
              <a:t>Conceptual Ideas</a:t>
            </a:r>
          </a:p>
          <a:p>
            <a:r>
              <a:rPr lang="en-US" sz="1100" dirty="0"/>
              <a:t>What are your new ideas? What are your light bulbs?</a:t>
            </a:r>
          </a:p>
          <a:p>
            <a:r>
              <a:rPr lang="en-US" sz="1100" dirty="0"/>
              <a:t>What are implications of what observed?</a:t>
            </a:r>
          </a:p>
          <a:p>
            <a:r>
              <a:rPr lang="en-US" sz="1100" dirty="0"/>
              <a:t>What linkage can you see with what you observed?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0365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Non-participant observation</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Non-participant observation is observation with limited interaction with the people one observes.  For example, some observational data can be collected unobtrusively (e.g. worn out carpet as indicators of high use areas in a physical setting). </a:t>
            </a:r>
          </a:p>
          <a:p>
            <a:r>
              <a:rPr lang="en-US" sz="1100" b="0" i="0" u="none" strike="noStrike" cap="none" dirty="0">
                <a:solidFill>
                  <a:srgbClr val="000000"/>
                </a:solidFill>
                <a:effectLst/>
                <a:latin typeface="Arial"/>
                <a:ea typeface="Arial"/>
                <a:cs typeface="Arial"/>
                <a:sym typeface="Arial"/>
              </a:rPr>
              <a:t>Researchers who study how people communicate often want to examine the details of how people talk and behave together.  Non-participant observation involving the use of recording devices might be a good choice. </a:t>
            </a:r>
          </a:p>
          <a:p>
            <a:r>
              <a:rPr lang="en-US" sz="1100" b="0" i="0" u="none" strike="noStrike" cap="none" dirty="0">
                <a:solidFill>
                  <a:srgbClr val="000000"/>
                </a:solidFill>
                <a:effectLst/>
                <a:latin typeface="Arial"/>
                <a:ea typeface="Arial"/>
                <a:cs typeface="Arial"/>
                <a:sym typeface="Arial"/>
              </a:rPr>
              <a:t>This data collection approach results in a detailed recording of the communication and provides the researcher with access to the contours of talk (e.g. intonation) as well as body behavior (e.g. facial expression, eye gaze).  Even a great observer cannot record these aspects in detail.  </a:t>
            </a:r>
          </a:p>
          <a:p>
            <a:r>
              <a:rPr lang="en-US" sz="1100" b="0" i="0" u="none" strike="noStrike" cap="none" dirty="0">
                <a:solidFill>
                  <a:srgbClr val="000000"/>
                </a:solidFill>
                <a:effectLst/>
                <a:latin typeface="Arial"/>
                <a:ea typeface="Arial"/>
                <a:cs typeface="Arial"/>
                <a:sym typeface="Arial"/>
              </a:rPr>
              <a:t>Non-participant observation may provide limited insight into the meaning of the social context studied.  If this contextual understanding is important, participant observation might be needed.  These two data collection techniques can complement each other and be used together.</a:t>
            </a:r>
          </a:p>
          <a:p>
            <a:endParaRPr lang="en-US" dirty="0"/>
          </a:p>
        </p:txBody>
      </p:sp>
    </p:spTree>
    <p:extLst>
      <p:ext uri="{BB962C8B-B14F-4D97-AF65-F5344CB8AC3E}">
        <p14:creationId xmlns:p14="http://schemas.microsoft.com/office/powerpoint/2010/main" val="2331175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when might observation be used?</a:t>
            </a: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There are a variety of reasons for collecting observational data.  Some of these reasons include:</a:t>
            </a:r>
          </a:p>
          <a:p>
            <a:pPr lvl="0"/>
            <a:r>
              <a:rPr lang="en-US" sz="1100" b="0" i="0" u="none" strike="noStrike" cap="none" dirty="0">
                <a:solidFill>
                  <a:srgbClr val="000000"/>
                </a:solidFill>
                <a:effectLst/>
                <a:latin typeface="Arial"/>
                <a:ea typeface="Arial"/>
                <a:cs typeface="Arial"/>
                <a:sym typeface="Arial"/>
              </a:rPr>
              <a:t>When the nature of the research question to be answered is focused on answering a how- or what-type question</a:t>
            </a:r>
          </a:p>
          <a:p>
            <a:pPr lvl="0"/>
            <a:r>
              <a:rPr lang="en-US" sz="1100" b="0" i="0" u="none" strike="noStrike" cap="none" dirty="0">
                <a:solidFill>
                  <a:srgbClr val="000000"/>
                </a:solidFill>
                <a:effectLst/>
                <a:latin typeface="Arial"/>
                <a:ea typeface="Arial"/>
                <a:cs typeface="Arial"/>
                <a:sym typeface="Arial"/>
              </a:rPr>
              <a:t>When the topic is relatively unexplored and little is known to explain the behavior of people in a particular setting</a:t>
            </a:r>
          </a:p>
          <a:p>
            <a:pPr lvl="0"/>
            <a:r>
              <a:rPr lang="en-US" sz="1100" b="0" i="0" u="none" strike="noStrike" cap="none" dirty="0">
                <a:solidFill>
                  <a:srgbClr val="000000"/>
                </a:solidFill>
                <a:effectLst/>
                <a:latin typeface="Arial"/>
                <a:ea typeface="Arial"/>
                <a:cs typeface="Arial"/>
                <a:sym typeface="Arial"/>
              </a:rPr>
              <a:t>When understanding the meaning of a setting in a detailed way is valuable</a:t>
            </a:r>
          </a:p>
          <a:p>
            <a:pPr lvl="0"/>
            <a:r>
              <a:rPr lang="en-US" sz="1100" b="0" i="0" u="none" strike="noStrike" cap="none" dirty="0">
                <a:solidFill>
                  <a:srgbClr val="000000"/>
                </a:solidFill>
                <a:effectLst/>
                <a:latin typeface="Arial"/>
                <a:ea typeface="Arial"/>
                <a:cs typeface="Arial"/>
                <a:sym typeface="Arial"/>
              </a:rPr>
              <a:t>When it is important to study a phenomenon in its natural setting</a:t>
            </a:r>
          </a:p>
          <a:p>
            <a:pPr lvl="0"/>
            <a:r>
              <a:rPr lang="en-US" sz="1100" b="0" i="0" u="none" strike="noStrike" cap="none" dirty="0">
                <a:solidFill>
                  <a:srgbClr val="000000"/>
                </a:solidFill>
                <a:effectLst/>
                <a:latin typeface="Arial"/>
                <a:ea typeface="Arial"/>
                <a:cs typeface="Arial"/>
                <a:sym typeface="Arial"/>
              </a:rPr>
              <a:t>When self-report data (asking people what they do) is likely to be different from actual behavior (what people actually do). One example of this seen in the difference between self-reported versus observed preventive service delivery in health care settings.</a:t>
            </a:r>
          </a:p>
          <a:p>
            <a:r>
              <a:rPr lang="en-US" sz="1100" b="0" i="0" u="none" strike="noStrike" cap="none" dirty="0">
                <a:solidFill>
                  <a:srgbClr val="000000"/>
                </a:solidFill>
                <a:effectLst/>
                <a:latin typeface="Arial"/>
                <a:ea typeface="Arial"/>
                <a:cs typeface="Arial"/>
                <a:sym typeface="Arial"/>
              </a:rPr>
              <a:t>When implementing an intervention in a natural setting, observation may be used in conjunction with other quantitative data collection techniques.  Observational data can help researchers evaluate the fidelity of an intervention across settings and identify when 'stasis' has been achieved. </a:t>
            </a:r>
            <a:r>
              <a:rPr lang="en-US" dirty="0">
                <a:effectLst/>
              </a:rPr>
              <a:t> </a:t>
            </a:r>
            <a:endParaRPr dirty="0"/>
          </a:p>
        </p:txBody>
      </p:sp>
    </p:spTree>
    <p:extLst>
      <p:ext uri="{BB962C8B-B14F-4D97-AF65-F5344CB8AC3E}">
        <p14:creationId xmlns:p14="http://schemas.microsoft.com/office/powerpoint/2010/main" val="3654538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what are the benefits observation?</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Immersion and </a:t>
            </a:r>
            <a:r>
              <a:rPr lang="en-US" sz="1100" b="0" i="0" u="sng" strike="noStrike" cap="none" dirty="0">
                <a:solidFill>
                  <a:srgbClr val="000000"/>
                </a:solidFill>
                <a:effectLst/>
                <a:latin typeface="Arial"/>
                <a:ea typeface="Arial"/>
                <a:cs typeface="Arial"/>
                <a:sym typeface="Arial"/>
                <a:hlinkClick r:id="rId3"/>
              </a:rPr>
              <a:t>prolonged involvement</a:t>
            </a:r>
            <a:r>
              <a:rPr lang="en-US" sz="1100" b="0" i="0" u="none" strike="noStrike" cap="none" dirty="0">
                <a:solidFill>
                  <a:srgbClr val="000000"/>
                </a:solidFill>
                <a:effectLst/>
                <a:latin typeface="Arial"/>
                <a:ea typeface="Arial"/>
                <a:cs typeface="Arial"/>
                <a:sym typeface="Arial"/>
              </a:rPr>
              <a:t> in a setting can lead to the development of rapport and foster free and open speaking with members. </a:t>
            </a:r>
          </a:p>
          <a:p>
            <a:r>
              <a:rPr lang="en-US" sz="1100" b="0" i="0" u="none" strike="noStrike" cap="none" dirty="0">
                <a:solidFill>
                  <a:srgbClr val="000000"/>
                </a:solidFill>
                <a:effectLst/>
                <a:latin typeface="Arial"/>
                <a:ea typeface="Arial"/>
                <a:cs typeface="Arial"/>
                <a:sym typeface="Arial"/>
              </a:rPr>
              <a:t>Observation fosters an in depth and rich understanding of a phenomenon, situation and/or setting and the behavior of the participants in that setting. </a:t>
            </a:r>
          </a:p>
          <a:p>
            <a:r>
              <a:rPr lang="en-US" sz="1100" b="0" i="0" u="none" strike="noStrike" cap="none" dirty="0">
                <a:solidFill>
                  <a:srgbClr val="000000"/>
                </a:solidFill>
                <a:effectLst/>
                <a:latin typeface="Arial"/>
                <a:ea typeface="Arial"/>
                <a:cs typeface="Arial"/>
                <a:sym typeface="Arial"/>
              </a:rPr>
              <a:t>Observation is an essential part of gaining an understanding of naturalistic settings and its members' ways of seeing. </a:t>
            </a:r>
          </a:p>
          <a:p>
            <a:r>
              <a:rPr lang="en-US" sz="1100" b="0" i="0" u="none" strike="noStrike" cap="none" dirty="0">
                <a:solidFill>
                  <a:srgbClr val="000000"/>
                </a:solidFill>
                <a:effectLst/>
                <a:latin typeface="Arial"/>
                <a:ea typeface="Arial"/>
                <a:cs typeface="Arial"/>
                <a:sym typeface="Arial"/>
              </a:rPr>
              <a:t>Observation can provide the foundation for theory and hypothesis development.</a:t>
            </a:r>
          </a:p>
          <a:p>
            <a:endParaRPr lang="en-US" dirty="0"/>
          </a:p>
        </p:txBody>
      </p:sp>
    </p:spTree>
    <p:extLst>
      <p:ext uri="{BB962C8B-B14F-4D97-AF65-F5344CB8AC3E}">
        <p14:creationId xmlns:p14="http://schemas.microsoft.com/office/powerpoint/2010/main" val="114586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What are the different types of qualitative methods?</a:t>
            </a:r>
          </a:p>
          <a:p>
            <a:pPr marL="171450" lvl="0" indent="-171450" algn="l" rtl="0">
              <a:spcBef>
                <a:spcPts val="0"/>
              </a:spcBef>
              <a:spcAft>
                <a:spcPts val="0"/>
              </a:spcAft>
            </a:pPr>
            <a:r>
              <a:rPr lang="en-US" dirty="0"/>
              <a:t>Observation</a:t>
            </a:r>
          </a:p>
          <a:p>
            <a:pPr marL="171450" lvl="0" indent="-171450" algn="l" rtl="0">
              <a:spcBef>
                <a:spcPts val="0"/>
              </a:spcBef>
              <a:spcAft>
                <a:spcPts val="0"/>
              </a:spcAft>
            </a:pPr>
            <a:r>
              <a:rPr lang="en-US" dirty="0"/>
              <a:t>Interviewing</a:t>
            </a:r>
          </a:p>
          <a:p>
            <a:pPr marL="171450" lvl="0" indent="-171450" algn="l" rtl="0">
              <a:spcBef>
                <a:spcPts val="0"/>
              </a:spcBef>
              <a:spcAft>
                <a:spcPts val="0"/>
              </a:spcAft>
            </a:pPr>
            <a:r>
              <a:rPr lang="en-US" dirty="0"/>
              <a:t>Collecting Texts and Artifacts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8446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is interviewing?</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Interviewing involves asking questions and getting answers from participants in a study.  </a:t>
            </a:r>
          </a:p>
          <a:p>
            <a:r>
              <a:rPr lang="en-US" sz="1100" b="0" i="0" u="none" strike="noStrike" cap="none" dirty="0">
                <a:solidFill>
                  <a:srgbClr val="000000"/>
                </a:solidFill>
                <a:effectLst/>
                <a:latin typeface="Arial"/>
                <a:ea typeface="Arial"/>
                <a:cs typeface="Arial"/>
                <a:sym typeface="Arial"/>
              </a:rPr>
              <a:t>Interviewing has a variety of forms including: individual, face-to-face interviews and face-to-face group interviewing. </a:t>
            </a:r>
          </a:p>
          <a:p>
            <a:r>
              <a:rPr lang="en-US" sz="1100" b="0" i="0" u="none" strike="noStrike" cap="none" dirty="0">
                <a:solidFill>
                  <a:srgbClr val="000000"/>
                </a:solidFill>
                <a:effectLst/>
                <a:latin typeface="Arial"/>
                <a:ea typeface="Arial"/>
                <a:cs typeface="Arial"/>
                <a:sym typeface="Arial"/>
              </a:rPr>
              <a:t>The asking and answering of questions can be mediated by the telephone or other electronic devices (e.g. computers). Interviews can be structured, semi-structure or unstructured. </a:t>
            </a:r>
          </a:p>
        </p:txBody>
      </p:sp>
    </p:spTree>
    <p:extLst>
      <p:ext uri="{BB962C8B-B14F-4D97-AF65-F5344CB8AC3E}">
        <p14:creationId xmlns:p14="http://schemas.microsoft.com/office/powerpoint/2010/main" val="1451471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what are the different types of interviews?</a:t>
            </a: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I discuss five different types of interviews:</a:t>
            </a:r>
          </a:p>
          <a:p>
            <a:r>
              <a:rPr lang="en-US" dirty="0"/>
              <a:t>Structured Interviews</a:t>
            </a:r>
          </a:p>
          <a:p>
            <a:r>
              <a:rPr lang="en-US" dirty="0"/>
              <a:t>Semi-Structured Interviews</a:t>
            </a:r>
          </a:p>
          <a:p>
            <a:r>
              <a:rPr lang="en-US" dirty="0"/>
              <a:t>Unstructured Interviews</a:t>
            </a:r>
          </a:p>
          <a:p>
            <a:r>
              <a:rPr lang="en-US" dirty="0"/>
              <a:t>Informal Interviews</a:t>
            </a:r>
          </a:p>
          <a:p>
            <a:r>
              <a:rPr lang="en-US" dirty="0"/>
              <a:t>Focus Groups</a:t>
            </a:r>
          </a:p>
          <a:p>
            <a:endParaRPr lang="en-US" dirty="0"/>
          </a:p>
        </p:txBody>
      </p:sp>
    </p:spTree>
    <p:extLst>
      <p:ext uri="{BB962C8B-B14F-4D97-AF65-F5344CB8AC3E}">
        <p14:creationId xmlns:p14="http://schemas.microsoft.com/office/powerpoint/2010/main" val="2625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what is the usefulness of conducting interviews for research</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Interviewing is useful when you want to understand what is on peoples’ minds, meaning that you want to explore peoples’ attitudes, beliefs, experiences and stories and how people lend meaning to and make sense of some aspect of the world in which they live.</a:t>
            </a:r>
          </a:p>
        </p:txBody>
      </p:sp>
    </p:spTree>
    <p:extLst>
      <p:ext uri="{BB962C8B-B14F-4D97-AF65-F5344CB8AC3E}">
        <p14:creationId xmlns:p14="http://schemas.microsoft.com/office/powerpoint/2010/main" val="1706017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Characteristics of Semi-structured interviews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The interviewer and respondents engage in a formal interview. </a:t>
            </a:r>
          </a:p>
          <a:p>
            <a:pPr lvl="0"/>
            <a:r>
              <a:rPr lang="en-US" sz="1100" b="0" i="0" u="none" strike="noStrike" cap="none" dirty="0">
                <a:solidFill>
                  <a:srgbClr val="000000"/>
                </a:solidFill>
                <a:effectLst/>
                <a:latin typeface="Arial"/>
                <a:ea typeface="Arial"/>
                <a:cs typeface="Arial"/>
                <a:sym typeface="Arial"/>
              </a:rPr>
              <a:t>The interviewer develops and uses an 'interview guide.' This is a list of questions and topics that need to be covered during the conversation, usually in a particular order. </a:t>
            </a:r>
          </a:p>
          <a:p>
            <a:pPr lvl="0"/>
            <a:r>
              <a:rPr lang="en-US" sz="1100" b="0" i="0" u="none" strike="noStrike" cap="none" dirty="0">
                <a:solidFill>
                  <a:srgbClr val="000000"/>
                </a:solidFill>
                <a:effectLst/>
                <a:latin typeface="Arial"/>
                <a:ea typeface="Arial"/>
                <a:cs typeface="Arial"/>
                <a:sym typeface="Arial"/>
              </a:rPr>
              <a:t>The interviewer follows the guide, but is able to follow topical trajectories in the conversation that may stray from the guide when he or she feels this is appropriate. </a:t>
            </a:r>
          </a:p>
        </p:txBody>
      </p:sp>
    </p:spTree>
    <p:extLst>
      <p:ext uri="{BB962C8B-B14F-4D97-AF65-F5344CB8AC3E}">
        <p14:creationId xmlns:p14="http://schemas.microsoft.com/office/powerpoint/2010/main" val="1136423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When to use semi-structured interviews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Semi-structured interviewing, according to Bernard (1988), is best used when you won't get more than one chance to interview someone and when you will be sending several interviewers out into the field to collect data. </a:t>
            </a:r>
          </a:p>
          <a:p>
            <a:pPr lvl="0"/>
            <a:r>
              <a:rPr lang="en-US" sz="1100" b="0" i="0" u="none" strike="noStrike" cap="none" dirty="0">
                <a:solidFill>
                  <a:srgbClr val="000000"/>
                </a:solidFill>
                <a:effectLst/>
                <a:latin typeface="Arial"/>
                <a:ea typeface="Arial"/>
                <a:cs typeface="Arial"/>
                <a:sym typeface="Arial"/>
              </a:rPr>
              <a:t>The semi-structured interview guide provides a clear set of instructions for interviewers and can provide reliable, comparable qualitative data. </a:t>
            </a:r>
          </a:p>
          <a:p>
            <a:pPr lvl="0"/>
            <a:r>
              <a:rPr lang="en-US" sz="1100" b="0" i="0" u="none" strike="noStrike" cap="none" dirty="0">
                <a:solidFill>
                  <a:srgbClr val="000000"/>
                </a:solidFill>
                <a:effectLst/>
                <a:latin typeface="Arial"/>
                <a:ea typeface="Arial"/>
                <a:cs typeface="Arial"/>
                <a:sym typeface="Arial"/>
              </a:rPr>
              <a:t>Semi-structured interviews are often preceded by observation, informal and unstructured interviewing in order to allow the researchers to develop a keen understanding of the topic of interest necessary for developing relevant and meaningful semi-structured questions. </a:t>
            </a:r>
          </a:p>
          <a:p>
            <a:pPr lvl="0"/>
            <a:r>
              <a:rPr lang="en-US" sz="1100" b="0" i="0" u="none" strike="noStrike" cap="none" dirty="0">
                <a:solidFill>
                  <a:srgbClr val="000000"/>
                </a:solidFill>
                <a:effectLst/>
                <a:latin typeface="Arial"/>
                <a:ea typeface="Arial"/>
                <a:cs typeface="Arial"/>
                <a:sym typeface="Arial"/>
              </a:rPr>
              <a:t>The inclusion of open-ended questions and training of interviewers to follow relevant topics that may stray from the interview guide does, however, still provide the opportunity for identifying new ways of seeing and understanding the topic at hand.</a:t>
            </a:r>
          </a:p>
        </p:txBody>
      </p:sp>
    </p:spTree>
    <p:extLst>
      <p:ext uri="{BB962C8B-B14F-4D97-AF65-F5344CB8AC3E}">
        <p14:creationId xmlns:p14="http://schemas.microsoft.com/office/powerpoint/2010/main" val="351520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are the benefits of semi-structured interviews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Many researchers like to use semi-structured interviews because questions can be prepared ahead of time.  This allows the interviewer to be prepared and appear competent during the interview. </a:t>
            </a:r>
          </a:p>
          <a:p>
            <a:r>
              <a:rPr lang="en-US" sz="1100" b="0" i="0" u="none" strike="noStrike" cap="none" dirty="0">
                <a:solidFill>
                  <a:srgbClr val="000000"/>
                </a:solidFill>
                <a:effectLst/>
                <a:latin typeface="Arial"/>
                <a:ea typeface="Arial"/>
                <a:cs typeface="Arial"/>
                <a:sym typeface="Arial"/>
              </a:rPr>
              <a:t>Semi-structured interviews also allow informants the freedom to express their views in their own terms. </a:t>
            </a:r>
          </a:p>
          <a:p>
            <a:r>
              <a:rPr lang="en-US" sz="1100" b="0" i="0" u="none" strike="noStrike" cap="none" dirty="0">
                <a:solidFill>
                  <a:srgbClr val="000000"/>
                </a:solidFill>
                <a:effectLst/>
                <a:latin typeface="Arial"/>
                <a:ea typeface="Arial"/>
                <a:cs typeface="Arial"/>
                <a:sym typeface="Arial"/>
              </a:rPr>
              <a:t>Semi-structure interviews can provide reliable, comparable qualitative data.</a:t>
            </a:r>
          </a:p>
        </p:txBody>
      </p:sp>
    </p:spTree>
    <p:extLst>
      <p:ext uri="{BB962C8B-B14F-4D97-AF65-F5344CB8AC3E}">
        <p14:creationId xmlns:p14="http://schemas.microsoft.com/office/powerpoint/2010/main" val="1445181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are the benefits of focus groups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Ability to produce a large amount of data on a topic in a short time</a:t>
            </a:r>
          </a:p>
          <a:p>
            <a:pPr lvl="0"/>
            <a:r>
              <a:rPr lang="en-US" sz="1100" b="0" i="0" u="none" strike="noStrike" cap="none" dirty="0">
                <a:solidFill>
                  <a:srgbClr val="000000"/>
                </a:solidFill>
                <a:effectLst/>
                <a:latin typeface="Arial"/>
                <a:ea typeface="Arial"/>
                <a:cs typeface="Arial"/>
                <a:sym typeface="Arial"/>
              </a:rPr>
              <a:t>Access to topics that might be otherwise unobservable</a:t>
            </a:r>
          </a:p>
          <a:p>
            <a:pPr lvl="0"/>
            <a:r>
              <a:rPr lang="en-US" sz="1100" b="0" i="0" u="none" strike="noStrike" cap="none" dirty="0">
                <a:solidFill>
                  <a:srgbClr val="000000"/>
                </a:solidFill>
                <a:effectLst/>
                <a:latin typeface="Arial"/>
                <a:ea typeface="Arial"/>
                <a:cs typeface="Arial"/>
                <a:sym typeface="Arial"/>
              </a:rPr>
              <a:t>Can insure that data directly targets researcher's topic</a:t>
            </a:r>
          </a:p>
          <a:p>
            <a:pPr lvl="0"/>
            <a:r>
              <a:rPr lang="en-US" sz="1100" b="0" i="0" u="none" strike="noStrike" cap="none" dirty="0">
                <a:solidFill>
                  <a:srgbClr val="000000"/>
                </a:solidFill>
                <a:effectLst/>
                <a:latin typeface="Arial"/>
                <a:ea typeface="Arial"/>
                <a:cs typeface="Arial"/>
                <a:sym typeface="Arial"/>
              </a:rPr>
              <a:t>Provide access to comparisons that focus group participants make between their experiences. This can be very valuable and provide access to consensus/diversity of experiences on a topic</a:t>
            </a:r>
          </a:p>
        </p:txBody>
      </p:sp>
    </p:spTree>
    <p:extLst>
      <p:ext uri="{BB962C8B-B14F-4D97-AF65-F5344CB8AC3E}">
        <p14:creationId xmlns:p14="http://schemas.microsoft.com/office/powerpoint/2010/main" val="466752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What are the different types of qualitative methods?</a:t>
            </a:r>
          </a:p>
          <a:p>
            <a:pPr marL="171450" lvl="0" indent="-171450" algn="l" rtl="0">
              <a:spcBef>
                <a:spcPts val="0"/>
              </a:spcBef>
              <a:spcAft>
                <a:spcPts val="0"/>
              </a:spcAft>
            </a:pPr>
            <a:r>
              <a:rPr lang="en-US" dirty="0"/>
              <a:t>Observation</a:t>
            </a:r>
          </a:p>
          <a:p>
            <a:pPr marL="171450" lvl="0" indent="-171450" algn="l" rtl="0">
              <a:spcBef>
                <a:spcPts val="0"/>
              </a:spcBef>
              <a:spcAft>
                <a:spcPts val="0"/>
              </a:spcAft>
            </a:pPr>
            <a:r>
              <a:rPr lang="en-US" dirty="0"/>
              <a:t>Interviewing</a:t>
            </a:r>
          </a:p>
          <a:p>
            <a:pPr marL="171450" lvl="0" indent="-171450" algn="l" rtl="0">
              <a:spcBef>
                <a:spcPts val="0"/>
              </a:spcBef>
              <a:spcAft>
                <a:spcPts val="0"/>
              </a:spcAft>
            </a:pPr>
            <a:r>
              <a:rPr lang="en-US" dirty="0"/>
              <a:t>Collecting Texts and Artifacts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5301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dirty="0"/>
              <a:t>, how Medicaid policies have changed SUD payment, which may affect SUD treatment facilities</a:t>
            </a:r>
          </a:p>
        </p:txBody>
      </p:sp>
    </p:spTree>
    <p:extLst>
      <p:ext uri="{BB962C8B-B14F-4D97-AF65-F5344CB8AC3E}">
        <p14:creationId xmlns:p14="http://schemas.microsoft.com/office/powerpoint/2010/main" val="4184300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1984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13F25-4B01-4757-AF0B-5574FCF4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03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61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1474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0358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topics will this presentation cover</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What is qualitative research</a:t>
            </a:r>
          </a:p>
          <a:p>
            <a:pPr lvl="0"/>
            <a:r>
              <a:rPr lang="en-US" sz="1100" b="0" i="0" u="none" strike="noStrike" cap="none" dirty="0">
                <a:solidFill>
                  <a:srgbClr val="000000"/>
                </a:solidFill>
                <a:effectLst/>
                <a:latin typeface="Arial"/>
                <a:ea typeface="Arial"/>
                <a:cs typeface="Arial"/>
                <a:sym typeface="Arial"/>
              </a:rPr>
              <a:t>What is the usefulness of qualitative research methods</a:t>
            </a:r>
          </a:p>
          <a:p>
            <a:pPr lvl="0"/>
            <a:r>
              <a:rPr lang="en-US" sz="1100" b="0" i="0" u="none" strike="noStrike" cap="none" dirty="0">
                <a:solidFill>
                  <a:srgbClr val="000000"/>
                </a:solidFill>
                <a:effectLst/>
                <a:latin typeface="Arial"/>
                <a:ea typeface="Arial"/>
                <a:cs typeface="Arial"/>
                <a:sym typeface="Arial"/>
              </a:rPr>
              <a:t>What are the different types of qualitative methods</a:t>
            </a:r>
          </a:p>
          <a:p>
            <a:pPr lvl="0"/>
            <a:r>
              <a:rPr lang="en-US" sz="1100" b="0" i="0" u="none" strike="noStrike" cap="none" dirty="0">
                <a:solidFill>
                  <a:srgbClr val="000000"/>
                </a:solidFill>
                <a:effectLst/>
                <a:latin typeface="Arial"/>
                <a:ea typeface="Arial"/>
                <a:cs typeface="Arial"/>
                <a:sym typeface="Arial"/>
              </a:rPr>
              <a:t>I will take a more in depth look at two common qualitative methods</a:t>
            </a:r>
          </a:p>
          <a:p>
            <a:pPr lvl="1"/>
            <a:r>
              <a:rPr lang="en-US" sz="1100" b="0" i="0" u="none" strike="noStrike" cap="none" dirty="0">
                <a:solidFill>
                  <a:srgbClr val="000000"/>
                </a:solidFill>
                <a:effectLst/>
                <a:latin typeface="Arial"/>
                <a:ea typeface="Arial"/>
                <a:cs typeface="Arial"/>
                <a:sym typeface="Arial"/>
              </a:rPr>
              <a:t>Observation</a:t>
            </a:r>
          </a:p>
          <a:p>
            <a:pPr lvl="1"/>
            <a:r>
              <a:rPr lang="en-US" sz="1100" b="0" i="0" u="none" strike="noStrike" cap="none" dirty="0">
                <a:solidFill>
                  <a:srgbClr val="000000"/>
                </a:solidFill>
                <a:effectLst/>
                <a:latin typeface="Arial"/>
                <a:ea typeface="Arial"/>
                <a:cs typeface="Arial"/>
                <a:sym typeface="Arial"/>
              </a:rPr>
              <a:t>Interviewing </a:t>
            </a:r>
          </a:p>
          <a:p>
            <a:pPr lvl="0"/>
            <a:r>
              <a:rPr lang="en-US" sz="1100" b="0" i="0" u="none" strike="noStrike" cap="none" dirty="0">
                <a:solidFill>
                  <a:srgbClr val="000000"/>
                </a:solidFill>
                <a:effectLst/>
                <a:latin typeface="Arial"/>
                <a:ea typeface="Arial"/>
                <a:cs typeface="Arial"/>
                <a:sym typeface="Arial"/>
              </a:rPr>
              <a:t>How can you learn more about qualitative methods and how might these methods be used in a capstone project?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79638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2911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EvidenceNOW is an initiative funded by the AHRQ – the agency for healthcare research and quality. The goal of EN was rapidly disseminate and implement the ABCS of heart health or CVD prevention across the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accomplish this, AHRQ funded 7 regional Cooperatives.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regional Cooperatives spanned 12 states, and some were single state and some were multi-state regions.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Cooperatives included a PI or lead organization and then partnerships with people and organizations that had or develop the capacity to engage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each Cooperative was task with engaging over 200 practices in their region. And, they were successful, as 1721 practices were engaged in EN. As you can see here, that means that over 5000 providers and 8.1 million patients were engaged in various ways in 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7AE18F4A-D710-7F4D-A37A-8E9B6272DF70}" type="slidenum">
              <a:rPr lang="en-US" smtClean="0"/>
              <a:t>50</a:t>
            </a:fld>
            <a:endParaRPr lang="en-US" dirty="0"/>
          </a:p>
        </p:txBody>
      </p:sp>
    </p:spTree>
    <p:extLst>
      <p:ext uri="{BB962C8B-B14F-4D97-AF65-F5344CB8AC3E}">
        <p14:creationId xmlns:p14="http://schemas.microsoft.com/office/powerpoint/2010/main" val="3375838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51</a:t>
            </a:fld>
            <a:endParaRPr lang="en-US" dirty="0"/>
          </a:p>
        </p:txBody>
      </p:sp>
    </p:spTree>
    <p:extLst>
      <p:ext uri="{BB962C8B-B14F-4D97-AF65-F5344CB8AC3E}">
        <p14:creationId xmlns:p14="http://schemas.microsoft.com/office/powerpoint/2010/main" val="137591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9432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52</a:t>
            </a:fld>
            <a:endParaRPr lang="en-US" dirty="0"/>
          </a:p>
        </p:txBody>
      </p:sp>
    </p:spTree>
    <p:extLst>
      <p:ext uri="{BB962C8B-B14F-4D97-AF65-F5344CB8AC3E}">
        <p14:creationId xmlns:p14="http://schemas.microsoft.com/office/powerpoint/2010/main" val="3949480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5081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54</a:t>
            </a:fld>
            <a:endParaRPr lang="en-US" dirty="0"/>
          </a:p>
        </p:txBody>
      </p:sp>
    </p:spTree>
    <p:extLst>
      <p:ext uri="{BB962C8B-B14F-4D97-AF65-F5344CB8AC3E}">
        <p14:creationId xmlns:p14="http://schemas.microsoft.com/office/powerpoint/2010/main" val="1422109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types of research questions might you answer using qualitative methods?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How do patients experience the way prenatal care is delivered when a group visit is used?</a:t>
            </a:r>
          </a:p>
          <a:p>
            <a:r>
              <a:rPr lang="en-US" sz="1100" b="0" i="0" u="none" strike="noStrike" cap="none" dirty="0">
                <a:solidFill>
                  <a:srgbClr val="000000"/>
                </a:solidFill>
                <a:effectLst/>
                <a:latin typeface="Arial"/>
                <a:ea typeface="Arial"/>
                <a:cs typeface="Arial"/>
                <a:sym typeface="Arial"/>
              </a:rPr>
              <a:t>What are the factors (barriers / facilitators) that influence why and how a practice integrated medical and psychosocial (behavioral health) care?</a:t>
            </a:r>
          </a:p>
          <a:p>
            <a:r>
              <a:rPr lang="en-US" sz="1100" b="0" i="0" u="none" strike="noStrike" cap="none" dirty="0">
                <a:solidFill>
                  <a:srgbClr val="000000"/>
                </a:solidFill>
                <a:effectLst/>
                <a:latin typeface="Arial"/>
                <a:ea typeface="Arial"/>
                <a:cs typeface="Arial"/>
                <a:sym typeface="Arial"/>
              </a:rPr>
              <a:t>How do practices implementing a MAT innovation implement this new approach into practices? How does implementation vary across practices?</a:t>
            </a:r>
          </a:p>
          <a:p>
            <a:r>
              <a:rPr lang="en-US" sz="1100" b="0" i="0" u="none" strike="noStrike" cap="none" dirty="0">
                <a:solidFill>
                  <a:srgbClr val="000000"/>
                </a:solidFill>
                <a:effectLst/>
                <a:latin typeface="Arial"/>
                <a:ea typeface="Arial"/>
                <a:cs typeface="Arial"/>
                <a:sym typeface="Arial"/>
              </a:rPr>
              <a:t>And how do clinical team members and patients experience MAT care? </a:t>
            </a:r>
          </a:p>
          <a:p>
            <a:r>
              <a:rPr lang="en-US" sz="1100" b="0" i="0" u="none" strike="noStrike" cap="none" dirty="0">
                <a:solidFill>
                  <a:srgbClr val="000000"/>
                </a:solidFill>
                <a:effectLst/>
                <a:latin typeface="Arial"/>
                <a:ea typeface="Arial"/>
                <a:cs typeface="Arial"/>
                <a:sym typeface="Arial"/>
              </a:rPr>
              <a:t>How do variations in implementation explain outcomes and variations in outcomes of this program?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08919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3294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57</a:t>
            </a:fld>
            <a:endParaRPr lang="en-US" dirty="0"/>
          </a:p>
        </p:txBody>
      </p:sp>
    </p:spTree>
    <p:extLst>
      <p:ext uri="{BB962C8B-B14F-4D97-AF65-F5344CB8AC3E}">
        <p14:creationId xmlns:p14="http://schemas.microsoft.com/office/powerpoint/2010/main" val="4092315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types of research questions might you answer using qualitative methods?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How do patients experience the way prenatal care is delivered when a group visit is used?</a:t>
            </a:r>
          </a:p>
          <a:p>
            <a:r>
              <a:rPr lang="en-US" sz="1100" b="0" i="0" u="none" strike="noStrike" cap="none" dirty="0">
                <a:solidFill>
                  <a:srgbClr val="000000"/>
                </a:solidFill>
                <a:effectLst/>
                <a:latin typeface="Arial"/>
                <a:ea typeface="Arial"/>
                <a:cs typeface="Arial"/>
                <a:sym typeface="Arial"/>
              </a:rPr>
              <a:t>What are the factors (barriers / facilitators) that influence why and how a practice integrated medical and psychosocial (behavioral health) care?</a:t>
            </a:r>
          </a:p>
          <a:p>
            <a:r>
              <a:rPr lang="en-US" sz="1100" b="0" i="0" u="none" strike="noStrike" cap="none" dirty="0">
                <a:solidFill>
                  <a:srgbClr val="000000"/>
                </a:solidFill>
                <a:effectLst/>
                <a:latin typeface="Arial"/>
                <a:ea typeface="Arial"/>
                <a:cs typeface="Arial"/>
                <a:sym typeface="Arial"/>
              </a:rPr>
              <a:t>How do practices implementing a MAT innovation implement this new approach into practices? How does implementation vary across practices?</a:t>
            </a:r>
          </a:p>
          <a:p>
            <a:r>
              <a:rPr lang="en-US" sz="1100" b="0" i="0" u="none" strike="noStrike" cap="none" dirty="0">
                <a:solidFill>
                  <a:srgbClr val="000000"/>
                </a:solidFill>
                <a:effectLst/>
                <a:latin typeface="Arial"/>
                <a:ea typeface="Arial"/>
                <a:cs typeface="Arial"/>
                <a:sym typeface="Arial"/>
              </a:rPr>
              <a:t>And how do clinical team members and patients experience MAT care? </a:t>
            </a:r>
          </a:p>
          <a:p>
            <a:r>
              <a:rPr lang="en-US" sz="1100" b="0" i="0" u="none" strike="noStrike" cap="none" dirty="0">
                <a:solidFill>
                  <a:srgbClr val="000000"/>
                </a:solidFill>
                <a:effectLst/>
                <a:latin typeface="Arial"/>
                <a:ea typeface="Arial"/>
                <a:cs typeface="Arial"/>
                <a:sym typeface="Arial"/>
              </a:rPr>
              <a:t>How do variations in implementation explain outcomes and variations in outcomes of this program?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07850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9008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b="1" dirty="0">
                <a:effectLst/>
                <a:latin typeface="Palatino Linotype" panose="02040502050505030304" pitchFamily="18" charset="0"/>
                <a:ea typeface="Calibri" panose="020F0502020204030204" pitchFamily="34" charset="0"/>
                <a:cs typeface="Times New Roman" panose="02020603050405020304" pitchFamily="18" charset="0"/>
              </a:rPr>
              <a:t>What is the usefulness of qualitative research methods?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Palatino Linotype" panose="02040502050505030304" pitchFamily="18" charset="0"/>
                <a:ea typeface="Calibri" panose="020F0502020204030204" pitchFamily="34" charset="0"/>
                <a:cs typeface="Times New Roman" panose="02020603050405020304" pitchFamily="18" charset="0"/>
              </a:rPr>
              <a:t>When you are trying to understand social life – how people act, behave and interact and how people make sense of the world in a deep and meaningful way, qualitative methods can be useful.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Palatino Linotype" panose="02040502050505030304" pitchFamily="18" charset="0"/>
                <a:ea typeface="Calibri" panose="020F0502020204030204" pitchFamily="34" charset="0"/>
                <a:cs typeface="Times New Roman" panose="02020603050405020304" pitchFamily="18" charset="0"/>
              </a:rPr>
              <a:t>When wanting to learning about people, culture, or a professional setting – such as a health care setting it is helpful to study and appreciate both numbers [CLICK](quantitative data) and narratives, which are the observations and experiences of people in those setting. [CLICK](qualitative data)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Palatino Linotype" panose="02040502050505030304" pitchFamily="18" charset="0"/>
                <a:ea typeface="Calibri" panose="020F0502020204030204" pitchFamily="34" charset="0"/>
                <a:cs typeface="Times New Roman" panose="02020603050405020304" pitchFamily="18" charset="0"/>
              </a:rPr>
              <a:t>When reporting findings, findings that report both numbers and narrative are highly compelling to many different types of “audiences.”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56562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types of research questions might you answer using qualitative methods?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How do patients experience the way prenatal care is delivered when a group visit is used?</a:t>
            </a:r>
          </a:p>
          <a:p>
            <a:r>
              <a:rPr lang="en-US" sz="1100" b="0" i="0" u="none" strike="noStrike" cap="none" dirty="0">
                <a:solidFill>
                  <a:srgbClr val="000000"/>
                </a:solidFill>
                <a:effectLst/>
                <a:latin typeface="Arial"/>
                <a:ea typeface="Arial"/>
                <a:cs typeface="Arial"/>
                <a:sym typeface="Arial"/>
              </a:rPr>
              <a:t>What are the factors (barriers / facilitators) that influence why and how a practice integrated medical and psychosocial (behavioral health) care?</a:t>
            </a:r>
          </a:p>
          <a:p>
            <a:r>
              <a:rPr lang="en-US" sz="1100" b="0" i="0" u="none" strike="noStrike" cap="none" dirty="0">
                <a:solidFill>
                  <a:srgbClr val="000000"/>
                </a:solidFill>
                <a:effectLst/>
                <a:latin typeface="Arial"/>
                <a:ea typeface="Arial"/>
                <a:cs typeface="Arial"/>
                <a:sym typeface="Arial"/>
              </a:rPr>
              <a:t>How do practices implementing a MAT innovation implement this new approach into practices? How does implementation vary across practices?</a:t>
            </a:r>
          </a:p>
          <a:p>
            <a:r>
              <a:rPr lang="en-US" sz="1100" b="0" i="0" u="none" strike="noStrike" cap="none" dirty="0">
                <a:solidFill>
                  <a:srgbClr val="000000"/>
                </a:solidFill>
                <a:effectLst/>
                <a:latin typeface="Arial"/>
                <a:ea typeface="Arial"/>
                <a:cs typeface="Arial"/>
                <a:sym typeface="Arial"/>
              </a:rPr>
              <a:t>And how do clinical team members and patients experience MAT care? </a:t>
            </a:r>
          </a:p>
          <a:p>
            <a:r>
              <a:rPr lang="en-US" sz="1100" b="0" i="0" u="none" strike="noStrike" cap="none" dirty="0">
                <a:solidFill>
                  <a:srgbClr val="000000"/>
                </a:solidFill>
                <a:effectLst/>
                <a:latin typeface="Arial"/>
                <a:ea typeface="Arial"/>
                <a:cs typeface="Arial"/>
                <a:sym typeface="Arial"/>
              </a:rPr>
              <a:t>How do variations in implementation explain outcomes and variations in outcomes of this program?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8452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topics will this presentation cover</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What is qualitative research</a:t>
            </a:r>
          </a:p>
          <a:p>
            <a:pPr lvl="0"/>
            <a:r>
              <a:rPr lang="en-US" sz="1100" b="0" i="0" u="none" strike="noStrike" cap="none" dirty="0">
                <a:solidFill>
                  <a:srgbClr val="000000"/>
                </a:solidFill>
                <a:effectLst/>
                <a:latin typeface="Arial"/>
                <a:ea typeface="Arial"/>
                <a:cs typeface="Arial"/>
                <a:sym typeface="Arial"/>
              </a:rPr>
              <a:t>What is the usefulness of qualitative research methods</a:t>
            </a:r>
          </a:p>
          <a:p>
            <a:pPr lvl="0"/>
            <a:r>
              <a:rPr lang="en-US" sz="1100" b="0" i="0" u="none" strike="noStrike" cap="none" dirty="0">
                <a:solidFill>
                  <a:srgbClr val="000000"/>
                </a:solidFill>
                <a:effectLst/>
                <a:latin typeface="Arial"/>
                <a:ea typeface="Arial"/>
                <a:cs typeface="Arial"/>
                <a:sym typeface="Arial"/>
              </a:rPr>
              <a:t>What are the different types of qualitative methods</a:t>
            </a:r>
          </a:p>
          <a:p>
            <a:pPr lvl="0"/>
            <a:r>
              <a:rPr lang="en-US" sz="1100" b="0" i="0" u="none" strike="noStrike" cap="none" dirty="0">
                <a:solidFill>
                  <a:srgbClr val="000000"/>
                </a:solidFill>
                <a:effectLst/>
                <a:latin typeface="Arial"/>
                <a:ea typeface="Arial"/>
                <a:cs typeface="Arial"/>
                <a:sym typeface="Arial"/>
              </a:rPr>
              <a:t>I will take a more in depth look at two common qualitative methods</a:t>
            </a:r>
          </a:p>
          <a:p>
            <a:pPr lvl="1"/>
            <a:r>
              <a:rPr lang="en-US" sz="1100" b="0" i="0" u="none" strike="noStrike" cap="none" dirty="0">
                <a:solidFill>
                  <a:srgbClr val="000000"/>
                </a:solidFill>
                <a:effectLst/>
                <a:latin typeface="Arial"/>
                <a:ea typeface="Arial"/>
                <a:cs typeface="Arial"/>
                <a:sym typeface="Arial"/>
              </a:rPr>
              <a:t>Observation</a:t>
            </a:r>
          </a:p>
          <a:p>
            <a:pPr lvl="1"/>
            <a:r>
              <a:rPr lang="en-US" sz="1100" b="0" i="0" u="none" strike="noStrike" cap="none" dirty="0">
                <a:solidFill>
                  <a:srgbClr val="000000"/>
                </a:solidFill>
                <a:effectLst/>
                <a:latin typeface="Arial"/>
                <a:ea typeface="Arial"/>
                <a:cs typeface="Arial"/>
                <a:sym typeface="Arial"/>
              </a:rPr>
              <a:t>Interviewing </a:t>
            </a:r>
          </a:p>
          <a:p>
            <a:pPr lvl="0"/>
            <a:r>
              <a:rPr lang="en-US" sz="1100" b="0" i="0" u="none" strike="noStrike" cap="none" dirty="0">
                <a:solidFill>
                  <a:srgbClr val="000000"/>
                </a:solidFill>
                <a:effectLst/>
                <a:latin typeface="Arial"/>
                <a:ea typeface="Arial"/>
                <a:cs typeface="Arial"/>
                <a:sym typeface="Arial"/>
              </a:rPr>
              <a:t>How can you learn more about qualitative methods and how might these methods be used in a capstone project?</a:t>
            </a:r>
          </a:p>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what is the usefulness of conducting interviews for research</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Interviewing is useful when you want to understand what is on peoples’ minds, meaning that you want to explore peoples’ attitudes, beliefs, experiences and stories and how people lend meaning to and make sense of some aspect of the world in which they live.</a:t>
            </a:r>
          </a:p>
        </p:txBody>
      </p:sp>
    </p:spTree>
    <p:extLst>
      <p:ext uri="{BB962C8B-B14F-4D97-AF65-F5344CB8AC3E}">
        <p14:creationId xmlns:p14="http://schemas.microsoft.com/office/powerpoint/2010/main" val="2709063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types of research questions might you answer using qualitative methods?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How do patients experience the way prenatal care is delivered when a group visit is used?</a:t>
            </a:r>
          </a:p>
          <a:p>
            <a:r>
              <a:rPr lang="en-US" sz="1100" b="0" i="0" u="none" strike="noStrike" cap="none" dirty="0">
                <a:solidFill>
                  <a:srgbClr val="000000"/>
                </a:solidFill>
                <a:effectLst/>
                <a:latin typeface="Arial"/>
                <a:ea typeface="Arial"/>
                <a:cs typeface="Arial"/>
                <a:sym typeface="Arial"/>
              </a:rPr>
              <a:t>What are the factors (barriers / facilitators) that influence why and how a practice integrated medical and psychosocial (behavioral health) care?</a:t>
            </a:r>
          </a:p>
          <a:p>
            <a:r>
              <a:rPr lang="en-US" sz="1100" b="0" i="0" u="none" strike="noStrike" cap="none" dirty="0">
                <a:solidFill>
                  <a:srgbClr val="000000"/>
                </a:solidFill>
                <a:effectLst/>
                <a:latin typeface="Arial"/>
                <a:ea typeface="Arial"/>
                <a:cs typeface="Arial"/>
                <a:sym typeface="Arial"/>
              </a:rPr>
              <a:t>How do practices implementing a MAT innovation implement this new approach into practices? How does implementation vary across practices?</a:t>
            </a:r>
          </a:p>
          <a:p>
            <a:r>
              <a:rPr lang="en-US" sz="1100" b="0" i="0" u="none" strike="noStrike" cap="none" dirty="0">
                <a:solidFill>
                  <a:srgbClr val="000000"/>
                </a:solidFill>
                <a:effectLst/>
                <a:latin typeface="Arial"/>
                <a:ea typeface="Arial"/>
                <a:cs typeface="Arial"/>
                <a:sym typeface="Arial"/>
              </a:rPr>
              <a:t>And how do clinical team members and patients experience MAT care? </a:t>
            </a:r>
          </a:p>
          <a:p>
            <a:r>
              <a:rPr lang="en-US" sz="1100" b="0" i="0" u="none" strike="noStrike" cap="none" dirty="0">
                <a:solidFill>
                  <a:srgbClr val="000000"/>
                </a:solidFill>
                <a:effectLst/>
                <a:latin typeface="Arial"/>
                <a:ea typeface="Arial"/>
                <a:cs typeface="Arial"/>
                <a:sym typeface="Arial"/>
              </a:rPr>
              <a:t>How do variations in implementation explain outcomes and variations in outcomes of this program?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4785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a:spcBef>
                <a:spcPct val="20000"/>
              </a:spcBef>
              <a:buClr>
                <a:srgbClr val="44546A"/>
              </a:buClr>
              <a:buSzPct val="75000"/>
            </a:pPr>
            <a:r>
              <a:rPr lang="en-US" sz="1400" dirty="0">
                <a:solidFill>
                  <a:prstClr val="black"/>
                </a:solidFill>
                <a:latin typeface="+mn-lt"/>
              </a:rPr>
              <a:t>In multilevel designs, qualitative research can:</a:t>
            </a:r>
          </a:p>
          <a:p>
            <a:pPr marL="342900" indent="-342900">
              <a:spcBef>
                <a:spcPct val="20000"/>
              </a:spcBef>
              <a:buClr>
                <a:srgbClr val="44546A"/>
              </a:buClr>
              <a:buSzPct val="75000"/>
              <a:buFont typeface="Wingdings" pitchFamily="2" charset="2"/>
              <a:buChar char="§"/>
            </a:pPr>
            <a:r>
              <a:rPr lang="en-US" sz="1200" dirty="0">
                <a:solidFill>
                  <a:prstClr val="black"/>
                </a:solidFill>
                <a:latin typeface="+mn-lt"/>
              </a:rPr>
              <a:t>help understand clinicians and their decision- making processes; </a:t>
            </a:r>
          </a:p>
          <a:p>
            <a:pPr marL="342900" indent="-342900">
              <a:spcBef>
                <a:spcPct val="20000"/>
              </a:spcBef>
              <a:buClr>
                <a:srgbClr val="44546A"/>
              </a:buClr>
              <a:buSzPct val="75000"/>
              <a:buFont typeface="Wingdings" pitchFamily="2" charset="2"/>
              <a:buChar char="§"/>
            </a:pPr>
            <a:r>
              <a:rPr lang="en-US" sz="1200" dirty="0">
                <a:solidFill>
                  <a:prstClr val="black"/>
                </a:solidFill>
                <a:latin typeface="+mn-lt"/>
              </a:rPr>
              <a:t>provide insights into patients’ perceptions and behaviors;</a:t>
            </a:r>
          </a:p>
          <a:p>
            <a:pPr marL="342900" indent="-342900">
              <a:spcBef>
                <a:spcPct val="20000"/>
              </a:spcBef>
              <a:buClr>
                <a:srgbClr val="44546A"/>
              </a:buClr>
              <a:buSzPct val="75000"/>
              <a:buFont typeface="Wingdings" pitchFamily="2" charset="2"/>
              <a:buChar char="§"/>
            </a:pPr>
            <a:r>
              <a:rPr lang="en-US" sz="1200" dirty="0">
                <a:solidFill>
                  <a:prstClr val="black"/>
                </a:solidFill>
                <a:latin typeface="+mn-lt"/>
              </a:rPr>
              <a:t>provide insights for understanding practices and the health care system, especially through case studies and ethnographies; and,</a:t>
            </a:r>
          </a:p>
          <a:p>
            <a:pPr marL="342900" indent="-342900">
              <a:spcBef>
                <a:spcPct val="20000"/>
              </a:spcBef>
              <a:buClr>
                <a:srgbClr val="44546A"/>
              </a:buClr>
              <a:buSzPct val="75000"/>
              <a:buFont typeface="Wingdings" pitchFamily="2" charset="2"/>
              <a:buChar char="§"/>
            </a:pPr>
            <a:r>
              <a:rPr lang="en-US" sz="1200" dirty="0">
                <a:solidFill>
                  <a:prstClr val="black"/>
                </a:solidFill>
                <a:latin typeface="+mn-lt"/>
              </a:rPr>
              <a:t>enhance understanding results from clinical trials.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48444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1225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13F25-4B01-4757-AF0B-5574FCF4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955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78</a:t>
            </a:fld>
            <a:endParaRPr lang="en-US" dirty="0"/>
          </a:p>
        </p:txBody>
      </p:sp>
    </p:spTree>
    <p:extLst>
      <p:ext uri="{BB962C8B-B14F-4D97-AF65-F5344CB8AC3E}">
        <p14:creationId xmlns:p14="http://schemas.microsoft.com/office/powerpoint/2010/main" val="55183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2914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is qualitative research?</a:t>
            </a: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Qualitative research is a form of social inquiry.  </a:t>
            </a:r>
          </a:p>
          <a:p>
            <a:pPr marL="139700" indent="0">
              <a:buNone/>
            </a:pPr>
            <a:r>
              <a:rPr lang="en-US" sz="1100" b="0" i="0" u="none" strike="noStrike" cap="none" dirty="0">
                <a:solidFill>
                  <a:srgbClr val="000000"/>
                </a:solidFill>
                <a:effectLst/>
                <a:latin typeface="Arial"/>
                <a:ea typeface="Arial"/>
                <a:cs typeface="Arial"/>
                <a:sym typeface="Arial"/>
              </a:rPr>
              <a:t>It is important to understand that qualitative research is not a single type of social inquiry.  </a:t>
            </a:r>
          </a:p>
          <a:p>
            <a:pPr marL="139700" indent="0">
              <a:buNone/>
            </a:pPr>
            <a:r>
              <a:rPr lang="en-US" sz="1100" b="0" i="0" u="none" strike="noStrike" cap="none" dirty="0">
                <a:solidFill>
                  <a:srgbClr val="000000"/>
                </a:solidFill>
                <a:effectLst/>
                <a:latin typeface="Arial"/>
                <a:ea typeface="Arial"/>
                <a:cs typeface="Arial"/>
                <a:sym typeface="Arial"/>
              </a:rPr>
              <a:t>Qualitative research emerges from a number of different research traditions or disciplines. </a:t>
            </a:r>
          </a:p>
          <a:p>
            <a:pPr marL="139700" indent="0">
              <a:buNone/>
            </a:pPr>
            <a:r>
              <a:rPr lang="en-US" sz="1100" b="0" i="0" u="none" strike="noStrike" cap="none" dirty="0">
                <a:solidFill>
                  <a:srgbClr val="000000"/>
                </a:solidFill>
                <a:effectLst/>
                <a:latin typeface="Arial"/>
                <a:ea typeface="Arial"/>
                <a:cs typeface="Arial"/>
                <a:sym typeface="Arial"/>
              </a:rPr>
              <a:t>As a result, there is great variation in approaches for doing qualitative research, and these approaches can be quite different. </a:t>
            </a:r>
          </a:p>
          <a:p>
            <a:pPr marL="139700" indent="0">
              <a:buNone/>
            </a:pPr>
            <a:r>
              <a:rPr lang="en-US" sz="1100" b="0" i="0" u="none" strike="noStrike" cap="none" dirty="0">
                <a:solidFill>
                  <a:srgbClr val="000000"/>
                </a:solidFill>
                <a:effectLst/>
                <a:latin typeface="Arial"/>
                <a:ea typeface="Arial"/>
                <a:cs typeface="Arial"/>
                <a:sym typeface="Arial"/>
              </a:rPr>
              <a:t>While there is great variation in qualitative research approaches, the following two features emerge across approaches:</a:t>
            </a:r>
          </a:p>
          <a:p>
            <a:pPr lvl="0"/>
            <a:r>
              <a:rPr lang="en-US" sz="1100" b="1" i="0" u="none" strike="noStrike" cap="none" dirty="0">
                <a:solidFill>
                  <a:srgbClr val="000000"/>
                </a:solidFill>
                <a:effectLst/>
                <a:latin typeface="Arial"/>
                <a:ea typeface="Arial"/>
                <a:cs typeface="Arial"/>
                <a:sym typeface="Arial"/>
              </a:rPr>
              <a:t>interpretive</a:t>
            </a:r>
            <a:r>
              <a:rPr lang="en-US" sz="1100" b="0" i="0" u="none" strike="noStrike" cap="none" dirty="0">
                <a:solidFill>
                  <a:srgbClr val="000000"/>
                </a:solidFill>
                <a:effectLst/>
                <a:latin typeface="Arial"/>
                <a:ea typeface="Arial"/>
                <a:cs typeface="Arial"/>
                <a:sym typeface="Arial"/>
              </a:rPr>
              <a:t> - qualitative research focuses on understanding the way people interpret and make sense of their experiences and the world in which they live</a:t>
            </a:r>
          </a:p>
          <a:p>
            <a:pPr lvl="0"/>
            <a:r>
              <a:rPr lang="en-US" sz="1100" b="1" i="0" u="none" strike="noStrike" cap="none" dirty="0">
                <a:solidFill>
                  <a:srgbClr val="000000"/>
                </a:solidFill>
                <a:effectLst/>
                <a:latin typeface="Arial"/>
                <a:ea typeface="Arial"/>
                <a:cs typeface="Arial"/>
                <a:sym typeface="Arial"/>
              </a:rPr>
              <a:t>naturalistic</a:t>
            </a:r>
            <a:r>
              <a:rPr lang="en-US" sz="1100" b="0" i="0" u="none" strike="noStrike" cap="none" dirty="0">
                <a:solidFill>
                  <a:srgbClr val="000000"/>
                </a:solidFill>
                <a:effectLst/>
                <a:latin typeface="Arial"/>
                <a:ea typeface="Arial"/>
                <a:cs typeface="Arial"/>
                <a:sym typeface="Arial"/>
              </a:rPr>
              <a:t> - qualitative research studies social phenomena in their natural settings </a:t>
            </a:r>
          </a:p>
          <a:p>
            <a:pPr lvl="0"/>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5585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140C-60B2-4E7F-AA9A-16C5CAF1E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1141C2-BDDC-43F0-80B7-1F6B0C26CC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38740E-9529-446E-88BD-FFBE86AE5FEA}"/>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5" name="Footer Placeholder 4">
            <a:extLst>
              <a:ext uri="{FF2B5EF4-FFF2-40B4-BE49-F238E27FC236}">
                <a16:creationId xmlns:a16="http://schemas.microsoft.com/office/drawing/2014/main" id="{2B77D6A2-6C41-495C-80C6-4C8107DAF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7329B-724E-4382-BB9D-69F858DE1B1C}"/>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302418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1A53-417A-40EF-B7FE-D6C522F77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6E95C-A183-40C2-A7CA-8E4F8D675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66C1-B010-4F2B-A372-F50B7210C15B}"/>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5" name="Footer Placeholder 4">
            <a:extLst>
              <a:ext uri="{FF2B5EF4-FFF2-40B4-BE49-F238E27FC236}">
                <a16:creationId xmlns:a16="http://schemas.microsoft.com/office/drawing/2014/main" id="{3A49E3DC-657A-49FE-BDD3-BF2848B49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9188-241C-446F-BDF1-411738C5BB75}"/>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334508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5D1C5-E270-405B-851E-1B55044662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977353-5135-43DA-8EAB-7D185C1CFF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7EFA7-D2CF-4F97-B124-EAF0F1776DBA}"/>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5" name="Footer Placeholder 4">
            <a:extLst>
              <a:ext uri="{FF2B5EF4-FFF2-40B4-BE49-F238E27FC236}">
                <a16:creationId xmlns:a16="http://schemas.microsoft.com/office/drawing/2014/main" id="{70F17C9D-7E3E-436F-ADCD-44D8D2CEA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E0C03-0BC2-4A0B-A480-671750A3E5B1}"/>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2314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741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Tree>
    <p:extLst>
      <p:ext uri="{BB962C8B-B14F-4D97-AF65-F5344CB8AC3E}">
        <p14:creationId xmlns:p14="http://schemas.microsoft.com/office/powerpoint/2010/main" val="2907164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rgbClr val="4B1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rgbClr val="9F6573"/>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321645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840" y="2671851"/>
            <a:ext cx="6031600" cy="1546400"/>
          </a:xfrm>
          <a:prstGeom prst="rect">
            <a:avLst/>
          </a:prstGeom>
        </p:spPr>
        <p:txBody>
          <a:bodyPr spcFirstLastPara="1" wrap="square" lIns="91425" tIns="91425" rIns="91425" bIns="91425" anchor="b" anchorCtr="0"/>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cxnSp>
        <p:nvCxnSpPr>
          <p:cNvPr id="11" name="Google Shape;11;p2"/>
          <p:cNvCxnSpPr/>
          <p:nvPr/>
        </p:nvCxnSpPr>
        <p:spPr>
          <a:xfrm>
            <a:off x="-8033" y="4902016"/>
            <a:ext cx="12216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490600" y="4524000"/>
            <a:ext cx="756000" cy="756000"/>
          </a:xfrm>
          <a:prstGeom prst="ellipse">
            <a:avLst/>
          </a:prstGeom>
          <a:solidFill>
            <a:srgbClr val="FFC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197460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79942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5" name="Google Shape;35;p6"/>
          <p:cNvSpPr txBox="1">
            <a:spLocks noGrp="1"/>
          </p:cNvSpPr>
          <p:nvPr>
            <p:ph type="body" idx="1"/>
          </p:nvPr>
        </p:nvSpPr>
        <p:spPr>
          <a:xfrm>
            <a:off x="1841667" y="2158267"/>
            <a:ext cx="4567200" cy="43080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6" name="Google Shape;36;p6"/>
          <p:cNvSpPr txBox="1">
            <a:spLocks noGrp="1"/>
          </p:cNvSpPr>
          <p:nvPr>
            <p:ph type="body" idx="2"/>
          </p:nvPr>
        </p:nvSpPr>
        <p:spPr>
          <a:xfrm>
            <a:off x="6683888" y="2158267"/>
            <a:ext cx="4567200" cy="43080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cxnSp>
        <p:nvCxnSpPr>
          <p:cNvPr id="39" name="Google Shape;39;p6"/>
          <p:cNvCxnSpPr>
            <a:cxnSpLocks/>
          </p:cNvCxnSpPr>
          <p:nvPr/>
        </p:nvCxnSpPr>
        <p:spPr>
          <a:xfrm>
            <a:off x="0" y="1508967"/>
            <a:ext cx="12192067"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8" name="Google Shape;38;p6"/>
          <p:cNvSpPr/>
          <p:nvPr/>
        </p:nvSpPr>
        <p:spPr>
          <a:xfrm>
            <a:off x="1089967" y="1238356"/>
            <a:ext cx="541200" cy="541200"/>
          </a:xfrm>
          <a:prstGeom prst="ellipse">
            <a:avLst/>
          </a:prstGeom>
          <a:solidFill>
            <a:srgbClr val="FFC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4" name="Google Shape;34;p6"/>
          <p:cNvSpPr txBox="1">
            <a:spLocks noGrp="1"/>
          </p:cNvSpPr>
          <p:nvPr>
            <p:ph type="title"/>
          </p:nvPr>
        </p:nvSpPr>
        <p:spPr>
          <a:xfrm>
            <a:off x="1841667" y="1230224"/>
            <a:ext cx="3564855" cy="580800"/>
          </a:xfrm>
          <a:prstGeom prst="rect">
            <a:avLst/>
          </a:prstGeom>
          <a:solidFill>
            <a:schemeClr val="bg1"/>
          </a:solidFill>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extLst>
      <p:ext uri="{BB962C8B-B14F-4D97-AF65-F5344CB8AC3E}">
        <p14:creationId xmlns:p14="http://schemas.microsoft.com/office/powerpoint/2010/main" val="2444466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6400" y="3754564"/>
            <a:ext cx="7455200" cy="1046400"/>
          </a:xfrm>
          <a:prstGeom prst="rect">
            <a:avLst/>
          </a:prstGeom>
        </p:spPr>
        <p:txBody>
          <a:bodyPr spcFirstLastPara="1" wrap="square" lIns="91425" tIns="91425" rIns="91425" bIns="91425" anchor="t" anchorCtr="0"/>
          <a:lstStyle>
            <a:lvl1pPr lvl="0" rtl="0">
              <a:spcBef>
                <a:spcPts val="0"/>
              </a:spcBef>
              <a:spcAft>
                <a:spcPts val="0"/>
              </a:spcAft>
              <a:buClr>
                <a:srgbClr val="000000"/>
              </a:buClr>
              <a:buSzPts val="1400"/>
              <a:buNone/>
              <a:defRPr sz="1867">
                <a:highlight>
                  <a:srgbClr val="FFCD00"/>
                </a:highlight>
              </a:defRPr>
            </a:lvl1pPr>
            <a:lvl2pPr lvl="1" rtl="0">
              <a:spcBef>
                <a:spcPts val="0"/>
              </a:spcBef>
              <a:spcAft>
                <a:spcPts val="0"/>
              </a:spcAft>
              <a:buClr>
                <a:schemeClr val="dk2"/>
              </a:buClr>
              <a:buSzPts val="1400"/>
              <a:buNone/>
              <a:defRPr sz="1867">
                <a:solidFill>
                  <a:schemeClr val="dk2"/>
                </a:solidFill>
                <a:highlight>
                  <a:srgbClr val="FFCD00"/>
                </a:highlight>
              </a:defRPr>
            </a:lvl2pPr>
            <a:lvl3pPr lvl="2" rtl="0">
              <a:spcBef>
                <a:spcPts val="0"/>
              </a:spcBef>
              <a:spcAft>
                <a:spcPts val="0"/>
              </a:spcAft>
              <a:buClr>
                <a:schemeClr val="dk2"/>
              </a:buClr>
              <a:buSzPts val="1400"/>
              <a:buNone/>
              <a:defRPr sz="1867">
                <a:solidFill>
                  <a:schemeClr val="dk2"/>
                </a:solidFill>
                <a:highlight>
                  <a:srgbClr val="FFCD00"/>
                </a:highlight>
              </a:defRPr>
            </a:lvl3pPr>
            <a:lvl4pPr lvl="3" rtl="0">
              <a:spcBef>
                <a:spcPts val="0"/>
              </a:spcBef>
              <a:spcAft>
                <a:spcPts val="0"/>
              </a:spcAft>
              <a:buClr>
                <a:schemeClr val="dk2"/>
              </a:buClr>
              <a:buSzPts val="1400"/>
              <a:buNone/>
              <a:defRPr sz="1867">
                <a:solidFill>
                  <a:schemeClr val="dk2"/>
                </a:solidFill>
                <a:highlight>
                  <a:srgbClr val="FFCD00"/>
                </a:highlight>
              </a:defRPr>
            </a:lvl4pPr>
            <a:lvl5pPr lvl="4" rtl="0">
              <a:spcBef>
                <a:spcPts val="0"/>
              </a:spcBef>
              <a:spcAft>
                <a:spcPts val="0"/>
              </a:spcAft>
              <a:buClr>
                <a:schemeClr val="dk2"/>
              </a:buClr>
              <a:buSzPts val="1400"/>
              <a:buNone/>
              <a:defRPr sz="1867">
                <a:solidFill>
                  <a:schemeClr val="dk2"/>
                </a:solidFill>
                <a:highlight>
                  <a:srgbClr val="FFCD00"/>
                </a:highlight>
              </a:defRPr>
            </a:lvl5pPr>
            <a:lvl6pPr lvl="5" rtl="0">
              <a:spcBef>
                <a:spcPts val="0"/>
              </a:spcBef>
              <a:spcAft>
                <a:spcPts val="0"/>
              </a:spcAft>
              <a:buClr>
                <a:schemeClr val="dk2"/>
              </a:buClr>
              <a:buSzPts val="1400"/>
              <a:buNone/>
              <a:defRPr sz="1867">
                <a:solidFill>
                  <a:schemeClr val="dk2"/>
                </a:solidFill>
                <a:highlight>
                  <a:srgbClr val="FFCD00"/>
                </a:highlight>
              </a:defRPr>
            </a:lvl6pPr>
            <a:lvl7pPr lvl="6" rtl="0">
              <a:spcBef>
                <a:spcPts val="0"/>
              </a:spcBef>
              <a:spcAft>
                <a:spcPts val="0"/>
              </a:spcAft>
              <a:buClr>
                <a:schemeClr val="dk2"/>
              </a:buClr>
              <a:buSzPts val="1400"/>
              <a:buNone/>
              <a:defRPr sz="1867">
                <a:solidFill>
                  <a:schemeClr val="dk2"/>
                </a:solidFill>
                <a:highlight>
                  <a:srgbClr val="FFCD00"/>
                </a:highlight>
              </a:defRPr>
            </a:lvl7pPr>
            <a:lvl8pPr lvl="7" rtl="0">
              <a:spcBef>
                <a:spcPts val="0"/>
              </a:spcBef>
              <a:spcAft>
                <a:spcPts val="0"/>
              </a:spcAft>
              <a:buClr>
                <a:schemeClr val="dk2"/>
              </a:buClr>
              <a:buSzPts val="1400"/>
              <a:buNone/>
              <a:defRPr sz="1867">
                <a:solidFill>
                  <a:schemeClr val="dk2"/>
                </a:solidFill>
                <a:highlight>
                  <a:srgbClr val="FFCD00"/>
                </a:highlight>
              </a:defRPr>
            </a:lvl8pPr>
            <a:lvl9pPr lvl="8" rtl="0">
              <a:spcBef>
                <a:spcPts val="0"/>
              </a:spcBef>
              <a:spcAft>
                <a:spcPts val="0"/>
              </a:spcAft>
              <a:buClr>
                <a:schemeClr val="dk2"/>
              </a:buClr>
              <a:buSzPts val="1400"/>
              <a:buNone/>
              <a:defRPr sz="1867">
                <a:solidFill>
                  <a:schemeClr val="dk2"/>
                </a:solidFill>
                <a:highlight>
                  <a:srgbClr val="FFCD00"/>
                </a:highlight>
              </a:defRPr>
            </a:lvl9pPr>
          </a:lstStyle>
          <a:p>
            <a:endParaRPr/>
          </a:p>
        </p:txBody>
      </p:sp>
      <p:cxnSp>
        <p:nvCxnSpPr>
          <p:cNvPr id="15" name="Google Shape;15;p3"/>
          <p:cNvCxnSpPr/>
          <p:nvPr/>
        </p:nvCxnSpPr>
        <p:spPr>
          <a:xfrm>
            <a:off x="-8033" y="3429016"/>
            <a:ext cx="2646000"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490600" y="3051000"/>
            <a:ext cx="756000" cy="756000"/>
          </a:xfrm>
          <a:prstGeom prst="ellipse">
            <a:avLst/>
          </a:prstGeom>
          <a:solidFill>
            <a:srgbClr val="FFC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 name="Google Shape;17;p3"/>
          <p:cNvSpPr txBox="1">
            <a:spLocks noGrp="1"/>
          </p:cNvSpPr>
          <p:nvPr>
            <p:ph type="ctrTitle"/>
          </p:nvPr>
        </p:nvSpPr>
        <p:spPr>
          <a:xfrm>
            <a:off x="2696300" y="2258031"/>
            <a:ext cx="5050400" cy="15464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cxnSp>
        <p:nvCxnSpPr>
          <p:cNvPr id="18" name="Google Shape;18;p3"/>
          <p:cNvCxnSpPr/>
          <p:nvPr/>
        </p:nvCxnSpPr>
        <p:spPr>
          <a:xfrm>
            <a:off x="7865300" y="3429000"/>
            <a:ext cx="4334800" cy="0"/>
          </a:xfrm>
          <a:prstGeom prst="straightConnector1">
            <a:avLst/>
          </a:prstGeom>
          <a:noFill/>
          <a:ln w="9525" cap="flat" cmpd="sng">
            <a:solidFill>
              <a:srgbClr val="CCCCCC"/>
            </a:solidFill>
            <a:prstDash val="solid"/>
            <a:round/>
            <a:headEnd type="none" w="med" len="med"/>
            <a:tailEnd type="none" w="med" len="med"/>
          </a:ln>
        </p:spPr>
      </p:cxnSp>
      <p:sp>
        <p:nvSpPr>
          <p:cNvPr id="19" name="Google Shape;19;p3"/>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1078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1508967"/>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1238356"/>
            <a:ext cx="541200" cy="541200"/>
          </a:xfrm>
          <a:prstGeom prst="ellipse">
            <a:avLst/>
          </a:prstGeom>
          <a:solidFill>
            <a:srgbClr val="FFC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 name="Google Shape;29;p5"/>
          <p:cNvSpPr txBox="1">
            <a:spLocks noGrp="1"/>
          </p:cNvSpPr>
          <p:nvPr>
            <p:ph type="title"/>
          </p:nvPr>
        </p:nvSpPr>
        <p:spPr>
          <a:xfrm>
            <a:off x="1841667"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667" b="1">
                <a:latin typeface="Lora"/>
                <a:ea typeface="Lora"/>
                <a:cs typeface="Lora"/>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667" y="2155293"/>
            <a:ext cx="9079600" cy="4149600"/>
          </a:xfrm>
          <a:prstGeom prst="rect">
            <a:avLst/>
          </a:prstGeom>
        </p:spPr>
        <p:txBody>
          <a:bodyPr spcFirstLastPara="1" wrap="square" lIns="91425" tIns="91425" rIns="91425" bIns="91425" anchor="t" anchorCtr="0"/>
          <a:lstStyle>
            <a:lvl1pPr marL="609585" lvl="0" indent="-507987" rtl="0">
              <a:spcBef>
                <a:spcPts val="800"/>
              </a:spcBef>
              <a:spcAft>
                <a:spcPts val="0"/>
              </a:spcAft>
              <a:buClr>
                <a:srgbClr val="FFCD00"/>
              </a:buClr>
              <a:buSzPts val="2400"/>
              <a:buFont typeface="Quattrocento Sans"/>
              <a:buChar char="◉"/>
              <a:defRPr sz="3200">
                <a:latin typeface="Quattrocento Sans"/>
                <a:ea typeface="Quattrocento Sans"/>
                <a:cs typeface="Quattrocento Sans"/>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cxnSp>
        <p:nvCxnSpPr>
          <p:cNvPr id="31" name="Google Shape;31;p5"/>
          <p:cNvCxnSpPr>
            <a:cxnSpLocks/>
          </p:cNvCxnSpPr>
          <p:nvPr/>
        </p:nvCxnSpPr>
        <p:spPr>
          <a:xfrm>
            <a:off x="4736123" y="1508967"/>
            <a:ext cx="7455944"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66708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806733" y="2984000"/>
            <a:ext cx="6578400" cy="1093200"/>
          </a:xfrm>
          <a:prstGeom prst="rect">
            <a:avLst/>
          </a:prstGeom>
        </p:spPr>
        <p:txBody>
          <a:bodyPr spcFirstLastPara="1" wrap="square" lIns="91425" tIns="91425" rIns="91425" bIns="91425" anchor="b" anchorCtr="0"/>
          <a:lstStyle>
            <a:lvl1pPr marL="609585" lvl="0" indent="-507987" algn="ctr" rtl="0">
              <a:spcBef>
                <a:spcPts val="800"/>
              </a:spcBef>
              <a:spcAft>
                <a:spcPts val="0"/>
              </a:spcAft>
              <a:buSzPts val="2400"/>
              <a:buFont typeface="Lora"/>
              <a:buChar char="◉"/>
              <a:defRPr sz="3200" i="1">
                <a:latin typeface="Lora"/>
                <a:ea typeface="Lora"/>
                <a:cs typeface="Lora"/>
                <a:sym typeface="Lora"/>
              </a:defRPr>
            </a:lvl1pPr>
            <a:lvl2pPr marL="1219170" lvl="1" indent="-474121" algn="ctr" rtl="0">
              <a:spcBef>
                <a:spcPts val="0"/>
              </a:spcBef>
              <a:spcAft>
                <a:spcPts val="0"/>
              </a:spcAft>
              <a:buSzPts val="2000"/>
              <a:buFont typeface="Lora"/>
              <a:buChar char="○"/>
              <a:defRPr i="1">
                <a:latin typeface="Lora"/>
                <a:ea typeface="Lora"/>
                <a:cs typeface="Lora"/>
                <a:sym typeface="Lora"/>
              </a:defRPr>
            </a:lvl2pPr>
            <a:lvl3pPr marL="1828754" lvl="2" indent="-474121" algn="ctr" rtl="0">
              <a:spcBef>
                <a:spcPts val="0"/>
              </a:spcBef>
              <a:spcAft>
                <a:spcPts val="0"/>
              </a:spcAft>
              <a:buSzPts val="2000"/>
              <a:buFont typeface="Lora"/>
              <a:buChar char="■"/>
              <a:defRPr i="1">
                <a:latin typeface="Lora"/>
                <a:ea typeface="Lora"/>
                <a:cs typeface="Lora"/>
                <a:sym typeface="Lora"/>
              </a:defRPr>
            </a:lvl3pPr>
            <a:lvl4pPr marL="2438339" lvl="3" indent="-507987" algn="ctr" rtl="0">
              <a:spcBef>
                <a:spcPts val="0"/>
              </a:spcBef>
              <a:spcAft>
                <a:spcPts val="0"/>
              </a:spcAft>
              <a:buSzPts val="2400"/>
              <a:buFont typeface="Lora"/>
              <a:buChar char="●"/>
              <a:defRPr sz="3200" i="1">
                <a:latin typeface="Lora"/>
                <a:ea typeface="Lora"/>
                <a:cs typeface="Lora"/>
                <a:sym typeface="Lora"/>
              </a:defRPr>
            </a:lvl4pPr>
            <a:lvl5pPr marL="3047924" lvl="4" indent="-507987" algn="ctr" rtl="0">
              <a:spcBef>
                <a:spcPts val="0"/>
              </a:spcBef>
              <a:spcAft>
                <a:spcPts val="0"/>
              </a:spcAft>
              <a:buSzPts val="2400"/>
              <a:buFont typeface="Lora"/>
              <a:buChar char="○"/>
              <a:defRPr sz="3200" i="1">
                <a:latin typeface="Lora"/>
                <a:ea typeface="Lora"/>
                <a:cs typeface="Lora"/>
                <a:sym typeface="Lora"/>
              </a:defRPr>
            </a:lvl5pPr>
            <a:lvl6pPr marL="3657509" lvl="5" indent="-507987" algn="ctr" rtl="0">
              <a:spcBef>
                <a:spcPts val="0"/>
              </a:spcBef>
              <a:spcAft>
                <a:spcPts val="0"/>
              </a:spcAft>
              <a:buSzPts val="2400"/>
              <a:buFont typeface="Lora"/>
              <a:buChar char="■"/>
              <a:defRPr sz="3200" i="1">
                <a:latin typeface="Lora"/>
                <a:ea typeface="Lora"/>
                <a:cs typeface="Lora"/>
                <a:sym typeface="Lora"/>
              </a:defRPr>
            </a:lvl6pPr>
            <a:lvl7pPr marL="4267093" lvl="6" indent="-507987" algn="ctr" rtl="0">
              <a:spcBef>
                <a:spcPts val="0"/>
              </a:spcBef>
              <a:spcAft>
                <a:spcPts val="0"/>
              </a:spcAft>
              <a:buSzPts val="2400"/>
              <a:buFont typeface="Lora"/>
              <a:buChar char="●"/>
              <a:defRPr sz="3200" i="1">
                <a:latin typeface="Lora"/>
                <a:ea typeface="Lora"/>
                <a:cs typeface="Lora"/>
                <a:sym typeface="Lora"/>
              </a:defRPr>
            </a:lvl7pPr>
            <a:lvl8pPr marL="4876678" lvl="7" indent="-507987" algn="ctr" rtl="0">
              <a:spcBef>
                <a:spcPts val="0"/>
              </a:spcBef>
              <a:spcAft>
                <a:spcPts val="0"/>
              </a:spcAft>
              <a:buSzPts val="2400"/>
              <a:buFont typeface="Lora"/>
              <a:buChar char="○"/>
              <a:defRPr sz="3200" i="1">
                <a:latin typeface="Lora"/>
                <a:ea typeface="Lora"/>
                <a:cs typeface="Lora"/>
                <a:sym typeface="Lora"/>
              </a:defRPr>
            </a:lvl8pPr>
            <a:lvl9pPr marL="5486263" lvl="8" indent="-507987" algn="ctr">
              <a:spcBef>
                <a:spcPts val="0"/>
              </a:spcBef>
              <a:spcAft>
                <a:spcPts val="0"/>
              </a:spcAft>
              <a:buSzPts val="2400"/>
              <a:buFont typeface="Lora"/>
              <a:buChar char="■"/>
              <a:defRPr sz="3200" i="1">
                <a:latin typeface="Lora"/>
                <a:ea typeface="Lora"/>
                <a:cs typeface="Lora"/>
                <a:sym typeface="Lora"/>
              </a:defRPr>
            </a:lvl9pPr>
          </a:lstStyle>
          <a:p>
            <a:endParaRPr/>
          </a:p>
        </p:txBody>
      </p:sp>
      <p:cxnSp>
        <p:nvCxnSpPr>
          <p:cNvPr id="22" name="Google Shape;22;p4"/>
          <p:cNvCxnSpPr/>
          <p:nvPr/>
        </p:nvCxnSpPr>
        <p:spPr>
          <a:xfrm>
            <a:off x="6112100" y="4902000"/>
            <a:ext cx="0" cy="19740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5718000" y="4524000"/>
            <a:ext cx="756000" cy="756000"/>
          </a:xfrm>
          <a:prstGeom prst="ellipse">
            <a:avLst/>
          </a:prstGeom>
          <a:solidFill>
            <a:srgbClr val="FFC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 name="Google Shape;24;p4"/>
          <p:cNvSpPr txBox="1"/>
          <p:nvPr/>
        </p:nvSpPr>
        <p:spPr>
          <a:xfrm>
            <a:off x="4791200" y="4550203"/>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4800" b="1" dirty="0">
                <a:latin typeface="Lora"/>
                <a:ea typeface="Lora"/>
                <a:cs typeface="Lora"/>
                <a:sym typeface="Lora"/>
              </a:rPr>
              <a:t>“</a:t>
            </a:r>
            <a:endParaRPr sz="4800" b="1" dirty="0">
              <a:latin typeface="Lora"/>
              <a:ea typeface="Lora"/>
              <a:cs typeface="Lora"/>
              <a:sym typeface="Lora"/>
            </a:endParaRPr>
          </a:p>
        </p:txBody>
      </p:sp>
      <p:sp>
        <p:nvSpPr>
          <p:cNvPr id="25" name="Google Shape;25;p4"/>
          <p:cNvSpPr txBox="1">
            <a:spLocks noGrp="1"/>
          </p:cNvSpPr>
          <p:nvPr>
            <p:ph type="sldNum" idx="12"/>
          </p:nvPr>
        </p:nvSpPr>
        <p:spPr>
          <a:xfrm>
            <a:off x="5730200" y="1"/>
            <a:ext cx="731600" cy="5248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6315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0E33-203B-4FF1-B8D7-849EB29F6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5F768A-B24B-4F62-B57E-14FED5E54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63CEE-5B57-4ED8-BE3E-B17D93035E54}"/>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5" name="Footer Placeholder 4">
            <a:extLst>
              <a:ext uri="{FF2B5EF4-FFF2-40B4-BE49-F238E27FC236}">
                <a16:creationId xmlns:a16="http://schemas.microsoft.com/office/drawing/2014/main" id="{93FB7A9E-6327-4CF9-BABE-BDF6FE6A1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CF903-ED3C-4B21-B0CE-F903FE50A753}"/>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1123092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ph Comparision">
    <p:spTree>
      <p:nvGrpSpPr>
        <p:cNvPr id="1" name=""/>
        <p:cNvGrpSpPr/>
        <p:nvPr/>
      </p:nvGrpSpPr>
      <p:grpSpPr>
        <a:xfrm>
          <a:off x="0" y="0"/>
          <a:ext cx="0" cy="0"/>
          <a:chOff x="0" y="0"/>
          <a:chExt cx="0" cy="0"/>
        </a:xfrm>
      </p:grpSpPr>
      <p:sp>
        <p:nvSpPr>
          <p:cNvPr id="4" name="Chart Placeholder 3"/>
          <p:cNvSpPr>
            <a:spLocks noGrp="1"/>
          </p:cNvSpPr>
          <p:nvPr>
            <p:ph type="chart" sz="quarter" idx="16"/>
          </p:nvPr>
        </p:nvSpPr>
        <p:spPr>
          <a:xfrm>
            <a:off x="584865" y="1690687"/>
            <a:ext cx="3662267" cy="3197197"/>
          </a:xfrm>
        </p:spPr>
        <p:txBody>
          <a:bodyPr/>
          <a:lstStyle>
            <a:lvl1pPr marL="0" indent="0" algn="ctr">
              <a:buNone/>
              <a:defRPr/>
            </a:lvl1pPr>
          </a:lstStyle>
          <a:p>
            <a:r>
              <a:rPr lang="en-US" dirty="0"/>
              <a:t>Click icon to add chart</a:t>
            </a:r>
          </a:p>
        </p:txBody>
      </p:sp>
      <p:sp>
        <p:nvSpPr>
          <p:cNvPr id="10" name="Chart Placeholder 3"/>
          <p:cNvSpPr>
            <a:spLocks noGrp="1"/>
          </p:cNvSpPr>
          <p:nvPr>
            <p:ph type="chart" sz="quarter" idx="17"/>
          </p:nvPr>
        </p:nvSpPr>
        <p:spPr>
          <a:xfrm>
            <a:off x="4247132" y="1690687"/>
            <a:ext cx="3662267" cy="3197197"/>
          </a:xfrm>
        </p:spPr>
        <p:txBody>
          <a:bodyPr/>
          <a:lstStyle>
            <a:lvl1pPr marL="0" indent="0" algn="ctr">
              <a:buNone/>
              <a:defRPr/>
            </a:lvl1pPr>
          </a:lstStyle>
          <a:p>
            <a:r>
              <a:rPr lang="en-US" dirty="0"/>
              <a:t>Click icon to add chart</a:t>
            </a:r>
          </a:p>
        </p:txBody>
      </p:sp>
      <p:sp>
        <p:nvSpPr>
          <p:cNvPr id="11" name="Chart Placeholder 3"/>
          <p:cNvSpPr>
            <a:spLocks noGrp="1"/>
          </p:cNvSpPr>
          <p:nvPr>
            <p:ph type="chart" sz="quarter" idx="18"/>
          </p:nvPr>
        </p:nvSpPr>
        <p:spPr>
          <a:xfrm>
            <a:off x="7909399" y="1690687"/>
            <a:ext cx="3662267" cy="3197197"/>
          </a:xfrm>
        </p:spPr>
        <p:txBody>
          <a:bodyPr/>
          <a:lstStyle>
            <a:lvl1pPr marL="0" indent="0" algn="ctr">
              <a:buNone/>
              <a:defRPr/>
            </a:lvl1pPr>
          </a:lstStyle>
          <a:p>
            <a:r>
              <a:rPr lang="en-US" dirty="0"/>
              <a:t>Click icon to add chart</a:t>
            </a:r>
          </a:p>
        </p:txBody>
      </p:sp>
      <p:sp>
        <p:nvSpPr>
          <p:cNvPr id="12" name="Content Placeholder 2"/>
          <p:cNvSpPr>
            <a:spLocks noGrp="1"/>
          </p:cNvSpPr>
          <p:nvPr>
            <p:ph idx="1" hasCustomPrompt="1"/>
          </p:nvPr>
        </p:nvSpPr>
        <p:spPr>
          <a:xfrm>
            <a:off x="584865" y="5037513"/>
            <a:ext cx="3662267" cy="315883"/>
          </a:xfrm>
        </p:spPr>
        <p:txBody>
          <a:bodyPr>
            <a:normAutofit/>
          </a:bodyPr>
          <a:lstStyle>
            <a:lvl1pPr marL="0" indent="0" algn="ctr">
              <a:buFont typeface="Wingdings" charset="2"/>
              <a:buNone/>
              <a:defRPr sz="1600" b="0" i="0" baseline="0">
                <a:solidFill>
                  <a:srgbClr val="384EA2"/>
                </a:solidFill>
                <a:latin typeface="+mj-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CHART TITLE HERE</a:t>
            </a:r>
          </a:p>
        </p:txBody>
      </p:sp>
      <p:sp>
        <p:nvSpPr>
          <p:cNvPr id="17" name="Content Placeholder 2"/>
          <p:cNvSpPr>
            <a:spLocks noGrp="1"/>
          </p:cNvSpPr>
          <p:nvPr>
            <p:ph idx="19" hasCustomPrompt="1"/>
          </p:nvPr>
        </p:nvSpPr>
        <p:spPr>
          <a:xfrm>
            <a:off x="584865" y="5353396"/>
            <a:ext cx="366226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Brief explanation of findings.</a:t>
            </a:r>
          </a:p>
        </p:txBody>
      </p:sp>
      <p:sp>
        <p:nvSpPr>
          <p:cNvPr id="18" name="Content Placeholder 2"/>
          <p:cNvSpPr>
            <a:spLocks noGrp="1"/>
          </p:cNvSpPr>
          <p:nvPr>
            <p:ph idx="20" hasCustomPrompt="1"/>
          </p:nvPr>
        </p:nvSpPr>
        <p:spPr>
          <a:xfrm>
            <a:off x="4247132" y="5037513"/>
            <a:ext cx="3662267" cy="315883"/>
          </a:xfrm>
        </p:spPr>
        <p:txBody>
          <a:bodyPr>
            <a:normAutofit/>
          </a:bodyPr>
          <a:lstStyle>
            <a:lvl1pPr marL="0" indent="0" algn="ctr">
              <a:buFont typeface="Wingdings" charset="2"/>
              <a:buNone/>
              <a:defRPr sz="1600" b="0" i="0" baseline="0">
                <a:solidFill>
                  <a:srgbClr val="384EA2"/>
                </a:solidFill>
                <a:latin typeface="+mj-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CHART TITLE HERE</a:t>
            </a:r>
          </a:p>
        </p:txBody>
      </p:sp>
      <p:sp>
        <p:nvSpPr>
          <p:cNvPr id="19" name="Content Placeholder 2"/>
          <p:cNvSpPr>
            <a:spLocks noGrp="1"/>
          </p:cNvSpPr>
          <p:nvPr>
            <p:ph idx="21" hasCustomPrompt="1"/>
          </p:nvPr>
        </p:nvSpPr>
        <p:spPr>
          <a:xfrm>
            <a:off x="4247132" y="5353396"/>
            <a:ext cx="366226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Brief explanation of findings.</a:t>
            </a:r>
          </a:p>
        </p:txBody>
      </p:sp>
      <p:sp>
        <p:nvSpPr>
          <p:cNvPr id="20" name="Content Placeholder 2"/>
          <p:cNvSpPr>
            <a:spLocks noGrp="1"/>
          </p:cNvSpPr>
          <p:nvPr>
            <p:ph idx="22" hasCustomPrompt="1"/>
          </p:nvPr>
        </p:nvSpPr>
        <p:spPr>
          <a:xfrm>
            <a:off x="7909399" y="5037513"/>
            <a:ext cx="3662267" cy="315883"/>
          </a:xfrm>
        </p:spPr>
        <p:txBody>
          <a:bodyPr>
            <a:normAutofit/>
          </a:bodyPr>
          <a:lstStyle>
            <a:lvl1pPr marL="0" indent="0" algn="ctr">
              <a:buFont typeface="Wingdings" charset="2"/>
              <a:buNone/>
              <a:defRPr sz="1600" b="0" i="0" baseline="0">
                <a:solidFill>
                  <a:srgbClr val="384EA2"/>
                </a:solidFill>
                <a:latin typeface="+mj-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CHART TITLE HERE</a:t>
            </a:r>
          </a:p>
        </p:txBody>
      </p:sp>
      <p:sp>
        <p:nvSpPr>
          <p:cNvPr id="21" name="Content Placeholder 2"/>
          <p:cNvSpPr>
            <a:spLocks noGrp="1"/>
          </p:cNvSpPr>
          <p:nvPr>
            <p:ph idx="23" hasCustomPrompt="1"/>
          </p:nvPr>
        </p:nvSpPr>
        <p:spPr>
          <a:xfrm>
            <a:off x="7909399" y="5353396"/>
            <a:ext cx="366226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Brief explanation of findings.</a:t>
            </a:r>
          </a:p>
        </p:txBody>
      </p:sp>
      <p:sp>
        <p:nvSpPr>
          <p:cNvPr id="14"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a:t>SECTION |</a:t>
            </a:r>
          </a:p>
        </p:txBody>
      </p:sp>
      <p:sp>
        <p:nvSpPr>
          <p:cNvPr id="15"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a:t>TITLE</a:t>
            </a:r>
          </a:p>
        </p:txBody>
      </p:sp>
      <p:grpSp>
        <p:nvGrpSpPr>
          <p:cNvPr id="16" name="Group 15"/>
          <p:cNvGrpSpPr/>
          <p:nvPr userDrawn="1"/>
        </p:nvGrpSpPr>
        <p:grpSpPr>
          <a:xfrm>
            <a:off x="8509834" y="6270171"/>
            <a:ext cx="3505298" cy="532563"/>
            <a:chOff x="8509834" y="6270171"/>
            <a:chExt cx="3505298" cy="532563"/>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9834" y="6380862"/>
              <a:ext cx="1639823" cy="304469"/>
            </a:xfrm>
            <a:prstGeom prst="rect">
              <a:avLst/>
            </a:prstGeom>
          </p:spPr>
        </p:pic>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650" y="6316675"/>
              <a:ext cx="1672482" cy="432844"/>
            </a:xfrm>
            <a:prstGeom prst="rect">
              <a:avLst/>
            </a:prstGeom>
          </p:spPr>
        </p:pic>
        <p:cxnSp>
          <p:nvCxnSpPr>
            <p:cNvPr id="24" name="Straight Connector 23"/>
            <p:cNvCxnSpPr/>
            <p:nvPr userDrawn="1"/>
          </p:nvCxnSpPr>
          <p:spPr>
            <a:xfrm>
              <a:off x="10274440" y="6270171"/>
              <a:ext cx="5024" cy="532563"/>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666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675" y="1825625"/>
            <a:ext cx="6332845" cy="4351338"/>
          </a:xfrm>
        </p:spPr>
        <p:txBody>
          <a:bodyPr>
            <a:normAutofit/>
          </a:bodyPr>
          <a:lstStyle>
            <a:lvl1pPr marL="228600" indent="-228600">
              <a:buFont typeface="Wingdings" charset="2"/>
              <a:buChar char="§"/>
              <a:defRPr sz="2800" b="0" i="0">
                <a:solidFill>
                  <a:srgbClr val="4D4D4C"/>
                </a:solidFill>
                <a:latin typeface="+mj-lt"/>
                <a:ea typeface="Gotham Book" charset="0"/>
                <a:cs typeface="Gotham Book" charset="0"/>
              </a:defRPr>
            </a:lvl1pPr>
            <a:lvl2pPr marL="685800" indent="-228600">
              <a:buFont typeface="Wingdings" charset="2"/>
              <a:buChar char="§"/>
              <a:defRPr sz="2800" b="0" i="0">
                <a:solidFill>
                  <a:srgbClr val="384EA2"/>
                </a:solidFill>
                <a:latin typeface="+mj-lt"/>
                <a:ea typeface="Gotham Book" charset="0"/>
                <a:cs typeface="Gotham Book" charset="0"/>
              </a:defRPr>
            </a:lvl2pPr>
            <a:lvl3pPr marL="1143000" indent="-228600">
              <a:buFont typeface="Wingdings" charset="2"/>
              <a:buChar char="§"/>
              <a:defRPr sz="2800" b="0" i="0">
                <a:solidFill>
                  <a:srgbClr val="00ADEF"/>
                </a:solidFill>
                <a:latin typeface="+mj-lt"/>
                <a:ea typeface="Gotham Book" charset="0"/>
                <a:cs typeface="Gotham Book" charset="0"/>
              </a:defRPr>
            </a:lvl3pPr>
            <a:lvl4pPr marL="1600200" indent="-228600">
              <a:buFont typeface="Wingdings" charset="2"/>
              <a:buChar char="§"/>
              <a:defRPr b="0" i="0">
                <a:solidFill>
                  <a:srgbClr val="4D4D4C"/>
                </a:solidFill>
                <a:latin typeface="Gotham Book" charset="0"/>
                <a:ea typeface="Gotham Book" charset="0"/>
                <a:cs typeface="Gotham Book" charset="0"/>
              </a:defRPr>
            </a:lvl4pPr>
            <a:lvl5pPr marL="2057400" indent="-228600">
              <a:buFont typeface="Wingdings" charset="2"/>
              <a:buChar char="§"/>
              <a:defRPr b="0" i="0">
                <a:solidFill>
                  <a:srgbClr val="4D4D4C"/>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p:txBody>
      </p:sp>
      <p:sp>
        <p:nvSpPr>
          <p:cNvPr id="12"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a:t>SECTION |</a:t>
            </a:r>
          </a:p>
        </p:txBody>
      </p:sp>
      <p:sp>
        <p:nvSpPr>
          <p:cNvPr id="9" name="Content Placeholder 8"/>
          <p:cNvSpPr>
            <a:spLocks noGrp="1"/>
          </p:cNvSpPr>
          <p:nvPr>
            <p:ph sz="quarter" idx="11" hasCustomPrompt="1"/>
          </p:nvPr>
        </p:nvSpPr>
        <p:spPr>
          <a:xfrm>
            <a:off x="6827838" y="1825625"/>
            <a:ext cx="4822825" cy="4351338"/>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pPr lvl="0"/>
            <a:r>
              <a:rPr lang="en-US" dirty="0"/>
              <a:t>VISUAL AID</a:t>
            </a:r>
          </a:p>
        </p:txBody>
      </p:sp>
      <p:sp>
        <p:nvSpPr>
          <p:cNvPr id="17"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a:t>TITLE</a:t>
            </a:r>
          </a:p>
        </p:txBody>
      </p:sp>
      <p:grpSp>
        <p:nvGrpSpPr>
          <p:cNvPr id="8" name="Group 7"/>
          <p:cNvGrpSpPr/>
          <p:nvPr userDrawn="1"/>
        </p:nvGrpSpPr>
        <p:grpSpPr>
          <a:xfrm>
            <a:off x="8509834" y="6270171"/>
            <a:ext cx="3505298" cy="532563"/>
            <a:chOff x="8509834" y="6270171"/>
            <a:chExt cx="3505298" cy="532563"/>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9834" y="6380862"/>
              <a:ext cx="1639823" cy="30446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650" y="6316675"/>
              <a:ext cx="1672482" cy="432844"/>
            </a:xfrm>
            <a:prstGeom prst="rect">
              <a:avLst/>
            </a:prstGeom>
          </p:spPr>
        </p:pic>
        <p:cxnSp>
          <p:nvCxnSpPr>
            <p:cNvPr id="13" name="Straight Connector 12"/>
            <p:cNvCxnSpPr/>
            <p:nvPr userDrawn="1"/>
          </p:nvCxnSpPr>
          <p:spPr>
            <a:xfrm>
              <a:off x="10274440" y="6270171"/>
              <a:ext cx="5024" cy="532563"/>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7100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aphic Page">
    <p:spTree>
      <p:nvGrpSpPr>
        <p:cNvPr id="1" name=""/>
        <p:cNvGrpSpPr/>
        <p:nvPr/>
      </p:nvGrpSpPr>
      <p:grpSpPr>
        <a:xfrm>
          <a:off x="0" y="0"/>
          <a:ext cx="0" cy="0"/>
          <a:chOff x="0" y="0"/>
          <a:chExt cx="0" cy="0"/>
        </a:xfrm>
      </p:grpSpPr>
      <p:sp>
        <p:nvSpPr>
          <p:cNvPr id="8" name="Content Placeholder 2"/>
          <p:cNvSpPr>
            <a:spLocks noGrp="1"/>
          </p:cNvSpPr>
          <p:nvPr>
            <p:ph idx="1"/>
          </p:nvPr>
        </p:nvSpPr>
        <p:spPr>
          <a:xfrm>
            <a:off x="494675" y="1825625"/>
            <a:ext cx="3101141" cy="4243388"/>
          </a:xfrm>
        </p:spPr>
        <p:txBody>
          <a:bodyPr>
            <a:normAutofit/>
          </a:bodyPr>
          <a:lstStyle>
            <a:lvl1pPr marL="228600" indent="-228600">
              <a:buFont typeface="Wingdings" charset="2"/>
              <a:buChar char="§"/>
              <a:defRPr sz="2000" b="0" i="0">
                <a:solidFill>
                  <a:srgbClr val="4D4D4C"/>
                </a:solidFill>
                <a:latin typeface="+mj-lt"/>
                <a:ea typeface="Gotham Book" charset="0"/>
                <a:cs typeface="Gotham Book" charset="0"/>
              </a:defRPr>
            </a:lvl1pPr>
            <a:lvl2pPr marL="685800" indent="-228600">
              <a:buFont typeface="Wingdings" charset="2"/>
              <a:buChar char="§"/>
              <a:defRPr sz="2000" b="0" i="0" baseline="0">
                <a:solidFill>
                  <a:srgbClr val="384EA2"/>
                </a:solidFill>
                <a:latin typeface="+mj-lt"/>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p:txBody>
      </p:sp>
      <p:sp>
        <p:nvSpPr>
          <p:cNvPr id="11" name="Content Placeholder 10"/>
          <p:cNvSpPr>
            <a:spLocks noGrp="1"/>
          </p:cNvSpPr>
          <p:nvPr>
            <p:ph sz="quarter" idx="11" hasCustomPrompt="1"/>
          </p:nvPr>
        </p:nvSpPr>
        <p:spPr>
          <a:xfrm>
            <a:off x="3595816" y="1825625"/>
            <a:ext cx="8037384" cy="4243388"/>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pPr lvl="0"/>
            <a:r>
              <a:rPr lang="en-US" b="0" i="0" dirty="0">
                <a:latin typeface="Gotham Book" charset="0"/>
                <a:ea typeface="Gotham Book" charset="0"/>
                <a:cs typeface="Gotham Book" charset="0"/>
              </a:rPr>
              <a:t>PHOTO OR GRAPHIC</a:t>
            </a:r>
            <a:endParaRPr lang="en-US" dirty="0"/>
          </a:p>
        </p:txBody>
      </p:sp>
      <p:sp>
        <p:nvSpPr>
          <p:cNvPr id="9"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a:t>SECTION |</a:t>
            </a:r>
          </a:p>
        </p:txBody>
      </p:sp>
      <p:sp>
        <p:nvSpPr>
          <p:cNvPr id="12"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a:t>TITLE</a:t>
            </a:r>
          </a:p>
        </p:txBody>
      </p:sp>
      <p:grpSp>
        <p:nvGrpSpPr>
          <p:cNvPr id="10" name="Group 9"/>
          <p:cNvGrpSpPr/>
          <p:nvPr userDrawn="1"/>
        </p:nvGrpSpPr>
        <p:grpSpPr>
          <a:xfrm>
            <a:off x="8509834" y="6270171"/>
            <a:ext cx="3505298" cy="532563"/>
            <a:chOff x="8509834" y="6270171"/>
            <a:chExt cx="3505298" cy="532563"/>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9834" y="6380862"/>
              <a:ext cx="1639823" cy="304469"/>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650" y="6316675"/>
              <a:ext cx="1672482" cy="432844"/>
            </a:xfrm>
            <a:prstGeom prst="rect">
              <a:avLst/>
            </a:prstGeom>
          </p:spPr>
        </p:pic>
        <p:cxnSp>
          <p:nvCxnSpPr>
            <p:cNvPr id="15" name="Straight Connector 14"/>
            <p:cNvCxnSpPr/>
            <p:nvPr userDrawn="1"/>
          </p:nvCxnSpPr>
          <p:spPr>
            <a:xfrm>
              <a:off x="10274440" y="6270171"/>
              <a:ext cx="5024" cy="532563"/>
            </a:xfrm>
            <a:prstGeom prst="line">
              <a:avLst/>
            </a:prstGeom>
            <a:ln w="3175">
              <a:solidFill>
                <a:srgbClr val="4D4D4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6134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690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51575"/>
            <a:ext cx="28448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1"/>
          </p:nvPr>
        </p:nvSpPr>
        <p:spPr>
          <a:xfrm>
            <a:off x="8737600" y="6248400"/>
            <a:ext cx="2844800" cy="476250"/>
          </a:xfrm>
          <a:prstGeom prst="rect">
            <a:avLst/>
          </a:prstGeom>
        </p:spPr>
        <p:txBody>
          <a:bodyPr/>
          <a:lstStyle>
            <a:lvl1pPr>
              <a:defRPr/>
            </a:lvl1pPr>
          </a:lstStyle>
          <a:p>
            <a:fld id="{94739AF3-A7F9-4A17-999B-AF9008467C57}" type="slidenum">
              <a:rPr lang="en-US"/>
              <a:pPr/>
              <a:t>‹#›</a:t>
            </a:fld>
            <a:endParaRPr lang="en-US"/>
          </a:p>
        </p:txBody>
      </p:sp>
      <p:sp>
        <p:nvSpPr>
          <p:cNvPr id="7" name="Footer Placeholder 6"/>
          <p:cNvSpPr>
            <a:spLocks noGrp="1"/>
          </p:cNvSpPr>
          <p:nvPr>
            <p:ph type="ftr" sz="quarter" idx="12"/>
          </p:nvPr>
        </p:nvSpPr>
        <p:spPr>
          <a:xfrm>
            <a:off x="4165600" y="6248400"/>
            <a:ext cx="3860800" cy="47625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25475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20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kumimoji="0" lang="en-US"/>
              <a:t>Click to edit Master title style</a:t>
            </a:r>
          </a:p>
        </p:txBody>
      </p:sp>
      <p:sp>
        <p:nvSpPr>
          <p:cNvPr id="3" name="Content Placeholder 2"/>
          <p:cNvSpPr>
            <a:spLocks noGrp="1"/>
          </p:cNvSpPr>
          <p:nvPr>
            <p:ph idx="1"/>
          </p:nvPr>
        </p:nvSpPr>
        <p:spPr>
          <a:xfrm>
            <a:off x="609600" y="1600200"/>
            <a:ext cx="10972800" cy="470916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16676"/>
            <a:ext cx="2844800" cy="365125"/>
          </a:xfrm>
          <a:prstGeom prst="rect">
            <a:avLst/>
          </a:prstGeom>
        </p:spPr>
        <p:txBody>
          <a:bodyPr/>
          <a:lstStyle/>
          <a:p>
            <a:fld id="{0BF8E1F2-0DED-4DD6-A1C7-D0B0A0BF3FA0}" type="datetimeFigureOut">
              <a:rPr lang="en-US" smtClean="0"/>
              <a:pPr/>
              <a:t>3/29/2022</a:t>
            </a:fld>
            <a:endParaRPr lang="en-US"/>
          </a:p>
        </p:txBody>
      </p:sp>
      <p:sp>
        <p:nvSpPr>
          <p:cNvPr id="5" name="Footer Placeholder 4"/>
          <p:cNvSpPr>
            <a:spLocks noGrp="1"/>
          </p:cNvSpPr>
          <p:nvPr>
            <p:ph type="ftr" sz="quarter" idx="11"/>
          </p:nvPr>
        </p:nvSpPr>
        <p:spPr>
          <a:xfrm>
            <a:off x="4165600" y="6416676"/>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66400" y="6416676"/>
            <a:ext cx="1016000" cy="365125"/>
          </a:xfrm>
          <a:prstGeom prst="rect">
            <a:avLst/>
          </a:prstGeom>
        </p:spPr>
        <p:txBody>
          <a:bodyPr/>
          <a:lstStyle/>
          <a:p>
            <a:fld id="{6BB87329-5AAF-4DD6-ABA2-E451A2813979}" type="slidenum">
              <a:rPr lang="en-US" smtClean="0"/>
              <a:pPr/>
              <a:t>‹#›</a:t>
            </a:fld>
            <a:endParaRPr lang="en-US"/>
          </a:p>
        </p:txBody>
      </p:sp>
    </p:spTree>
    <p:extLst>
      <p:ext uri="{BB962C8B-B14F-4D97-AF65-F5344CB8AC3E}">
        <p14:creationId xmlns:p14="http://schemas.microsoft.com/office/powerpoint/2010/main" val="530218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09600" y="6416676"/>
            <a:ext cx="2844800" cy="365125"/>
          </a:xfrm>
          <a:prstGeom prst="rect">
            <a:avLst/>
          </a:prstGeom>
        </p:spPr>
        <p:txBody>
          <a:bodyPr/>
          <a:lstStyle/>
          <a:p>
            <a:fld id="{0BF8E1F2-0DED-4DD6-A1C7-D0B0A0BF3FA0}" type="datetimeFigureOut">
              <a:rPr lang="en-US" smtClean="0"/>
              <a:pPr/>
              <a:t>3/29/2022</a:t>
            </a:fld>
            <a:endParaRPr lang="en-US"/>
          </a:p>
        </p:txBody>
      </p:sp>
      <p:sp>
        <p:nvSpPr>
          <p:cNvPr id="6" name="Footer Placeholder 5"/>
          <p:cNvSpPr>
            <a:spLocks noGrp="1"/>
          </p:cNvSpPr>
          <p:nvPr>
            <p:ph type="ftr" sz="quarter" idx="11"/>
          </p:nvPr>
        </p:nvSpPr>
        <p:spPr>
          <a:xfrm>
            <a:off x="4165600" y="6416676"/>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66400" y="6416676"/>
            <a:ext cx="1016000" cy="365125"/>
          </a:xfrm>
          <a:prstGeom prst="rect">
            <a:avLst/>
          </a:prstGeom>
        </p:spPr>
        <p:txBody>
          <a:bodyPr/>
          <a:lstStyle/>
          <a:p>
            <a:fld id="{6BB87329-5AAF-4DD6-ABA2-E451A2813979}" type="slidenum">
              <a:rPr lang="en-US" smtClean="0"/>
              <a:pPr/>
              <a:t>‹#›</a:t>
            </a:fld>
            <a:endParaRPr lang="en-US"/>
          </a:p>
        </p:txBody>
      </p:sp>
    </p:spTree>
    <p:extLst>
      <p:ext uri="{BB962C8B-B14F-4D97-AF65-F5344CB8AC3E}">
        <p14:creationId xmlns:p14="http://schemas.microsoft.com/office/powerpoint/2010/main" val="224271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3339EE1-809E-1F4E-A53A-28D37E080887}" type="datetimeFigureOut">
              <a:rPr lang="en-US" smtClean="0"/>
              <a:t>3/29/2022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B9CFC62-DE64-3448-B492-509115C0B628}" type="slidenum">
              <a:rPr lang="en-US" smtClean="0"/>
              <a:t>‹#›</a:t>
            </a:fld>
            <a:endParaRPr lang="en-US"/>
          </a:p>
        </p:txBody>
      </p:sp>
    </p:spTree>
    <p:extLst>
      <p:ext uri="{BB962C8B-B14F-4D97-AF65-F5344CB8AC3E}">
        <p14:creationId xmlns:p14="http://schemas.microsoft.com/office/powerpoint/2010/main" val="1638848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3339EE1-809E-1F4E-A53A-28D37E080887}" type="datetimeFigureOut">
              <a:rPr lang="en-US" smtClean="0"/>
              <a:t>3/29/2022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9CFC62-DE64-3448-B492-509115C0B628}" type="slidenum">
              <a:rPr lang="en-US" smtClean="0"/>
              <a:t>‹#›</a:t>
            </a:fld>
            <a:endParaRPr lang="en-US"/>
          </a:p>
        </p:txBody>
      </p:sp>
    </p:spTree>
    <p:extLst>
      <p:ext uri="{BB962C8B-B14F-4D97-AF65-F5344CB8AC3E}">
        <p14:creationId xmlns:p14="http://schemas.microsoft.com/office/powerpoint/2010/main" val="358754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956E-82E8-4E04-9895-0F43C7BCB8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6783B0-480A-4B10-9AB6-BA8D500D6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D65AD-1600-4B52-9DD8-17F0F972D972}"/>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5" name="Footer Placeholder 4">
            <a:extLst>
              <a:ext uri="{FF2B5EF4-FFF2-40B4-BE49-F238E27FC236}">
                <a16:creationId xmlns:a16="http://schemas.microsoft.com/office/drawing/2014/main" id="{29377382-0208-44A2-8525-C32D75365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A1A01-CAB5-4F6D-A0AD-8DAEA59746FB}"/>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818413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rgbClr val="4B1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rgbClr val="9F6573"/>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88696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5EFA-E860-4282-AC71-91BA20242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B2AFF-737A-425C-B25B-366686EEC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FB97F6-FB22-4B0B-802B-FEC86FEC56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52B581-452C-4CE4-BA58-F87ED34EB1DA}"/>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6" name="Footer Placeholder 5">
            <a:extLst>
              <a:ext uri="{FF2B5EF4-FFF2-40B4-BE49-F238E27FC236}">
                <a16:creationId xmlns:a16="http://schemas.microsoft.com/office/drawing/2014/main" id="{1EF242F4-D35D-4300-9AE7-299920637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EE6D3-76FD-4745-B4F0-4670D70992E6}"/>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29688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403D-F123-48C0-B0B6-E17A476CFB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9F960-6CDF-47E7-A9E0-DFDA7E64E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B7ABE7-DD02-43F3-85C9-3F195ACA8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51E18B-8D59-41AA-94FB-6418B616A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50FAF-E1A9-4B84-82FD-287E974C3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48786-437A-408C-A975-96B416818F53}"/>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8" name="Footer Placeholder 7">
            <a:extLst>
              <a:ext uri="{FF2B5EF4-FFF2-40B4-BE49-F238E27FC236}">
                <a16:creationId xmlns:a16="http://schemas.microsoft.com/office/drawing/2014/main" id="{7C4A09B0-E3D4-4ECA-9DB2-2EA6585BB9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69D15-BAAC-4080-9673-0525A677F725}"/>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323513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67EC-BDB2-4F26-8B5F-FE9B28DC1A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29C4EF-8339-49DF-B855-410BF82DB9B8}"/>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4" name="Footer Placeholder 3">
            <a:extLst>
              <a:ext uri="{FF2B5EF4-FFF2-40B4-BE49-F238E27FC236}">
                <a16:creationId xmlns:a16="http://schemas.microsoft.com/office/drawing/2014/main" id="{E94FE554-D6FF-4C03-99A0-A5F11DADD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EB94C8-C153-4F7D-8910-A632AE5DA3FA}"/>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1082115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9129D-1A70-4106-842E-5096CBC6AC04}"/>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3" name="Footer Placeholder 2">
            <a:extLst>
              <a:ext uri="{FF2B5EF4-FFF2-40B4-BE49-F238E27FC236}">
                <a16:creationId xmlns:a16="http://schemas.microsoft.com/office/drawing/2014/main" id="{4502FADC-7887-4098-AC9E-5113D44AD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40DCD-15A3-4257-9E17-CB18BAC691D6}"/>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7542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5563-72BA-4498-ABAB-D310651B1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1D50FD-3B68-465C-BC73-4820A7A8B2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300122-4DF2-4B52-B902-62B13A85A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51F05-B058-433E-9D59-43D75153498D}"/>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6" name="Footer Placeholder 5">
            <a:extLst>
              <a:ext uri="{FF2B5EF4-FFF2-40B4-BE49-F238E27FC236}">
                <a16:creationId xmlns:a16="http://schemas.microsoft.com/office/drawing/2014/main" id="{DE42E20F-ED35-41B3-BBA5-F6D5BDA3A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B8884-7B92-465A-A99A-609D74107175}"/>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192358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847B-5276-4D13-934E-F6AA6DE1E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B7C723-767B-4E6E-A6D0-AE9CB99DE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876A2-B3CA-4042-911D-CAC42D436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6A445-CCD0-4C39-857E-039288E464F9}"/>
              </a:ext>
            </a:extLst>
          </p:cNvPr>
          <p:cNvSpPr>
            <a:spLocks noGrp="1"/>
          </p:cNvSpPr>
          <p:nvPr>
            <p:ph type="dt" sz="half" idx="10"/>
          </p:nvPr>
        </p:nvSpPr>
        <p:spPr/>
        <p:txBody>
          <a:bodyPr/>
          <a:lstStyle/>
          <a:p>
            <a:fld id="{E977BB40-503C-4886-B9ED-1D88769BDEB2}" type="datetimeFigureOut">
              <a:rPr lang="en-US" smtClean="0"/>
              <a:t>3/29/2022</a:t>
            </a:fld>
            <a:endParaRPr lang="en-US"/>
          </a:p>
        </p:txBody>
      </p:sp>
      <p:sp>
        <p:nvSpPr>
          <p:cNvPr id="6" name="Footer Placeholder 5">
            <a:extLst>
              <a:ext uri="{FF2B5EF4-FFF2-40B4-BE49-F238E27FC236}">
                <a16:creationId xmlns:a16="http://schemas.microsoft.com/office/drawing/2014/main" id="{B8A19AD8-24F6-4A35-8D19-19ACF435A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92D50-4A1D-4F93-969F-5221F09DADF8}"/>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412841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5.emf"/><Relationship Id="rId4" Type="http://schemas.openxmlformats.org/officeDocument/2006/relationships/slideLayout" Target="../slideLayouts/slideLayout28.xml"/><Relationship Id="rId9"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7E1BC-5782-40C0-B20B-16E13336C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E8B2CC-CF4F-4627-80D8-00528A1B93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C6AFC-6096-436E-A5DD-0CAE79B64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7BB40-503C-4886-B9ED-1D88769BDEB2}" type="datetimeFigureOut">
              <a:rPr lang="en-US" smtClean="0"/>
              <a:t>3/29/2022</a:t>
            </a:fld>
            <a:endParaRPr lang="en-US"/>
          </a:p>
        </p:txBody>
      </p:sp>
      <p:sp>
        <p:nvSpPr>
          <p:cNvPr id="5" name="Footer Placeholder 4">
            <a:extLst>
              <a:ext uri="{FF2B5EF4-FFF2-40B4-BE49-F238E27FC236}">
                <a16:creationId xmlns:a16="http://schemas.microsoft.com/office/drawing/2014/main" id="{97A93765-99CC-401F-93C5-D1FB0B9D3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D8F10C-FAFF-499D-9C55-3C3B852B2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A4201-C244-4D69-8F43-53826A6C62F7}" type="slidenum">
              <a:rPr lang="en-US" smtClean="0"/>
              <a:t>‹#›</a:t>
            </a:fld>
            <a:endParaRPr lang="en-US"/>
          </a:p>
        </p:txBody>
      </p:sp>
    </p:spTree>
    <p:extLst>
      <p:ext uri="{BB962C8B-B14F-4D97-AF65-F5344CB8AC3E}">
        <p14:creationId xmlns:p14="http://schemas.microsoft.com/office/powerpoint/2010/main" val="269288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flipV="1">
            <a:off x="0" y="57785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pic>
        <p:nvPicPr>
          <p:cNvPr id="11" name="Picture 10" descr="Small Use Shield_GoldOnTrans.eps"/>
          <p:cNvPicPr>
            <a:picLocks noChangeAspect="1"/>
          </p:cNvPicPr>
          <p:nvPr/>
        </p:nvPicPr>
        <p:blipFill>
          <a:blip r:embed="rId4"/>
          <a:stretch>
            <a:fillRect/>
          </a:stretch>
        </p:blipFill>
        <p:spPr>
          <a:xfrm>
            <a:off x="10934703" y="238128"/>
            <a:ext cx="997652" cy="748239"/>
          </a:xfrm>
          <a:prstGeom prst="rect">
            <a:avLst/>
          </a:prstGeom>
        </p:spPr>
      </p:pic>
      <p:pic>
        <p:nvPicPr>
          <p:cNvPr id="6" name="Picture 5" descr="1-lineWordmark_GoldOnCard_NoBG.eps"/>
          <p:cNvPicPr>
            <a:picLocks noChangeAspect="1"/>
          </p:cNvPicPr>
          <p:nvPr/>
        </p:nvPicPr>
        <p:blipFill>
          <a:blip r:embed="rId5"/>
          <a:stretch>
            <a:fillRect/>
          </a:stretch>
        </p:blipFill>
        <p:spPr>
          <a:xfrm>
            <a:off x="9330267" y="6457797"/>
            <a:ext cx="2429501" cy="15482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025" y="6169742"/>
            <a:ext cx="4614793" cy="406303"/>
          </a:xfrm>
          <a:prstGeom prst="rect">
            <a:avLst/>
          </a:prstGeom>
        </p:spPr>
      </p:pic>
    </p:spTree>
    <p:extLst>
      <p:ext uri="{BB962C8B-B14F-4D97-AF65-F5344CB8AC3E}">
        <p14:creationId xmlns:p14="http://schemas.microsoft.com/office/powerpoint/2010/main" val="1216505793"/>
      </p:ext>
    </p:extLst>
  </p:cSld>
  <p:clrMap bg1="dk1" tx1="lt1" bg2="dk2" tx2="lt2" accent1="accent1" accent2="accent2" accent3="accent3" accent4="accent4" accent5="accent5" accent6="accent6" hlink="hlink" folHlink="folHlink"/>
  <p:sldLayoutIdLst>
    <p:sldLayoutId id="2147483676" r:id="rId1"/>
    <p:sldLayoutId id="214748367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805282"/>
            <a:ext cx="12192000" cy="10527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800"/>
          </a:p>
        </p:txBody>
      </p:sp>
      <p:sp>
        <p:nvSpPr>
          <p:cNvPr id="8" name="Rectangle 7"/>
          <p:cNvSpPr/>
          <p:nvPr/>
        </p:nvSpPr>
        <p:spPr>
          <a:xfrm flipV="1">
            <a:off x="0" y="57785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pic>
        <p:nvPicPr>
          <p:cNvPr id="11" name="Picture 10" descr="Small Use Shield_GoldOnTrans.eps"/>
          <p:cNvPicPr>
            <a:picLocks noChangeAspect="1"/>
          </p:cNvPicPr>
          <p:nvPr/>
        </p:nvPicPr>
        <p:blipFill>
          <a:blip r:embed="rId8"/>
          <a:stretch>
            <a:fillRect/>
          </a:stretch>
        </p:blipFill>
        <p:spPr>
          <a:xfrm>
            <a:off x="10934703" y="238128"/>
            <a:ext cx="997652" cy="748239"/>
          </a:xfrm>
          <a:prstGeom prst="rect">
            <a:avLst/>
          </a:prstGeom>
        </p:spPr>
      </p:pic>
      <p:pic>
        <p:nvPicPr>
          <p:cNvPr id="9" name="Picture 8" descr="1-lineWordmark_GoldOnCard_NoBG.eps"/>
          <p:cNvPicPr>
            <a:picLocks noChangeAspect="1"/>
          </p:cNvPicPr>
          <p:nvPr/>
        </p:nvPicPr>
        <p:blipFill>
          <a:blip r:embed="rId9"/>
          <a:stretch>
            <a:fillRect/>
          </a:stretch>
        </p:blipFill>
        <p:spPr>
          <a:xfrm>
            <a:off x="9330267" y="6457797"/>
            <a:ext cx="2429501" cy="154821"/>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025" y="6163018"/>
            <a:ext cx="4614793" cy="406303"/>
          </a:xfrm>
          <a:prstGeom prst="rect">
            <a:avLst/>
          </a:prstGeom>
        </p:spPr>
      </p:pic>
    </p:spTree>
    <p:extLst>
      <p:ext uri="{BB962C8B-B14F-4D97-AF65-F5344CB8AC3E}">
        <p14:creationId xmlns:p14="http://schemas.microsoft.com/office/powerpoint/2010/main" val="12466876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9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16.xml"/><Relationship Id="rId4"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17.xml"/><Relationship Id="rId4"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8.png"/><Relationship Id="rId2" Type="http://schemas.microsoft.com/office/2007/relationships/media" Target="../media/media20.m4a"/><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22.xml"/><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8.png"/><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notesSlide" Target="../notesSlides/notesSlide23.xml"/><Relationship Id="rId4"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8.png"/><Relationship Id="rId2" Type="http://schemas.microsoft.com/office/2007/relationships/media" Target="../media/media23.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25.xml"/><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8.png"/><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26.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8.png"/><Relationship Id="rId2" Type="http://schemas.microsoft.com/office/2007/relationships/media" Target="../media/media26.m4a"/><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8.png"/><Relationship Id="rId2" Type="http://schemas.microsoft.com/office/2007/relationships/media" Target="../media/media30.m4a"/><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notesSlide" Target="../notesSlides/notesSlide32.xml"/><Relationship Id="rId4"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8.png"/><Relationship Id="rId2" Type="http://schemas.microsoft.com/office/2007/relationships/media" Target="../media/media32.m4a"/><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34.xml"/><Relationship Id="rId4"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8.png"/><Relationship Id="rId2" Type="http://schemas.microsoft.com/office/2007/relationships/media" Target="../media/media34.m4a"/><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notesSlide" Target="../notesSlides/notesSlide36.xml"/><Relationship Id="rId4"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8.png"/><Relationship Id="rId2" Type="http://schemas.microsoft.com/office/2007/relationships/media" Target="../media/media35.m4a"/><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notesSlide" Target="../notesSlides/notesSlide37.xml"/><Relationship Id="rId4"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8.png"/><Relationship Id="rId2" Type="http://schemas.microsoft.com/office/2007/relationships/media" Target="../media/media37.m4a"/><Relationship Id="rId1" Type="http://schemas.openxmlformats.org/officeDocument/2006/relationships/tags" Target="../tags/tag17.xml"/><Relationship Id="rId6" Type="http://schemas.openxmlformats.org/officeDocument/2006/relationships/image" Target="../media/image14.png"/><Relationship Id="rId5" Type="http://schemas.openxmlformats.org/officeDocument/2006/relationships/notesSlide" Target="../notesSlides/notesSlide39.xml"/><Relationship Id="rId4"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20.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notesSlide" Target="../notesSlides/notesSlide46.xml"/><Relationship Id="rId4"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46.m4a"/><Relationship Id="rId7" Type="http://schemas.openxmlformats.org/officeDocument/2006/relationships/image" Target="../media/image22.png"/><Relationship Id="rId2" Type="http://schemas.microsoft.com/office/2007/relationships/media" Target="../media/media46.m4a"/><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notesSlide" Target="../notesSlides/notesSlide48.xml"/><Relationship Id="rId10" Type="http://schemas.openxmlformats.org/officeDocument/2006/relationships/image" Target="../media/image25.png"/><Relationship Id="rId4" Type="http://schemas.openxmlformats.org/officeDocument/2006/relationships/slideLayout" Target="../slideLayouts/slideLayout20.xml"/><Relationship Id="rId9"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50.m4a"/><Relationship Id="rId7" Type="http://schemas.openxmlformats.org/officeDocument/2006/relationships/image" Target="../media/image29.png"/><Relationship Id="rId2" Type="http://schemas.microsoft.com/office/2007/relationships/media" Target="../media/media50.m4a"/><Relationship Id="rId1" Type="http://schemas.openxmlformats.org/officeDocument/2006/relationships/tags" Target="../tags/tag20.xml"/><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notesSlide" Target="../notesSlides/notesSlide52.xml"/><Relationship Id="rId10" Type="http://schemas.openxmlformats.org/officeDocument/2006/relationships/image" Target="../media/image32.png"/><Relationship Id="rId4" Type="http://schemas.openxmlformats.org/officeDocument/2006/relationships/slideLayout" Target="../slideLayouts/slideLayout20.xml"/><Relationship Id="rId9"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audio" Target="../media/media51.m4a"/><Relationship Id="rId7" Type="http://schemas.openxmlformats.org/officeDocument/2006/relationships/image" Target="../media/image8.png"/><Relationship Id="rId2" Type="http://schemas.microsoft.com/office/2007/relationships/media" Target="../media/media51.m4a"/><Relationship Id="rId1" Type="http://schemas.openxmlformats.org/officeDocument/2006/relationships/tags" Target="../tags/tag21.xml"/><Relationship Id="rId6" Type="http://schemas.openxmlformats.org/officeDocument/2006/relationships/hyperlink" Target="https://www.annfammed.org/content/16/Suppl_1/S35.long" TargetMode="External"/><Relationship Id="rId5" Type="http://schemas.openxmlformats.org/officeDocument/2006/relationships/notesSlide" Target="../notesSlides/notesSlide53.xml"/><Relationship Id="rId4"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png"/><Relationship Id="rId3" Type="http://schemas.openxmlformats.org/officeDocument/2006/relationships/audio" Target="../media/media53.m4a"/><Relationship Id="rId7" Type="http://schemas.openxmlformats.org/officeDocument/2006/relationships/image" Target="../media/image34.png"/><Relationship Id="rId12" Type="http://schemas.openxmlformats.org/officeDocument/2006/relationships/image" Target="../media/image39.png"/><Relationship Id="rId2" Type="http://schemas.microsoft.com/office/2007/relationships/media" Target="../media/media53.m4a"/><Relationship Id="rId1" Type="http://schemas.openxmlformats.org/officeDocument/2006/relationships/tags" Target="../tags/tag2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notesSlide" Target="../notesSlides/notesSlide55.xml"/><Relationship Id="rId10" Type="http://schemas.openxmlformats.org/officeDocument/2006/relationships/image" Target="../media/image37.png"/><Relationship Id="rId4" Type="http://schemas.openxmlformats.org/officeDocument/2006/relationships/slideLayout" Target="../slideLayouts/slideLayout20.xml"/><Relationship Id="rId9" Type="http://schemas.openxmlformats.org/officeDocument/2006/relationships/image" Target="../media/image36.png"/></Relationships>
</file>

<file path=ppt/slides/_rels/slide58.xml.rels><?xml version="1.0" encoding="UTF-8" standalone="yes"?>
<Relationships xmlns="http://schemas.openxmlformats.org/package/2006/relationships"><Relationship Id="rId8" Type="http://schemas.openxmlformats.org/officeDocument/2006/relationships/hyperlink" Target="https://www.jabfm.org/content/34/1/32.long" TargetMode="External"/><Relationship Id="rId3" Type="http://schemas.openxmlformats.org/officeDocument/2006/relationships/audio" Target="../media/media54.m4a"/><Relationship Id="rId7" Type="http://schemas.openxmlformats.org/officeDocument/2006/relationships/hyperlink" Target="https://pubmed.ncbi.nlm.nih.gov/29632224/" TargetMode="External"/><Relationship Id="rId12" Type="http://schemas.openxmlformats.org/officeDocument/2006/relationships/image" Target="../media/image8.png"/><Relationship Id="rId2" Type="http://schemas.microsoft.com/office/2007/relationships/media" Target="../media/media54.m4a"/><Relationship Id="rId1" Type="http://schemas.openxmlformats.org/officeDocument/2006/relationships/tags" Target="../tags/tag23.xml"/><Relationship Id="rId6" Type="http://schemas.openxmlformats.org/officeDocument/2006/relationships/hyperlink" Target="https://www.ncbi.nlm.nih.gov/pmc/articles/PMC5832586/" TargetMode="External"/><Relationship Id="rId11" Type="http://schemas.openxmlformats.org/officeDocument/2006/relationships/hyperlink" Target="https://www.ncbi.nlm.nih.gov/pmc/articles/PMC6819201/" TargetMode="External"/><Relationship Id="rId5" Type="http://schemas.openxmlformats.org/officeDocument/2006/relationships/notesSlide" Target="../notesSlides/notesSlide56.xml"/><Relationship Id="rId10" Type="http://schemas.openxmlformats.org/officeDocument/2006/relationships/hyperlink" Target="https://www.healthaffairs.org/doi/full/10.1377/hlthaff.2017.1100" TargetMode="External"/><Relationship Id="rId4" Type="http://schemas.openxmlformats.org/officeDocument/2006/relationships/slideLayout" Target="../slideLayouts/slideLayout18.xml"/><Relationship Id="rId9" Type="http://schemas.openxmlformats.org/officeDocument/2006/relationships/hyperlink" Target="https://implementationscience.biomedcentral.com/articles/10.1186/s13012-019-0876-4"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8.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audio" Target="../media/media56.m4a"/><Relationship Id="rId7" Type="http://schemas.openxmlformats.org/officeDocument/2006/relationships/image" Target="../media/image8.png"/><Relationship Id="rId2" Type="http://schemas.microsoft.com/office/2007/relationships/media" Target="../media/media56.m4a"/><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notesSlide" Target="../notesSlides/notesSlide58.xml"/><Relationship Id="rId4"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audio" Target="../media/media57.m4a"/><Relationship Id="rId7" Type="http://schemas.openxmlformats.org/officeDocument/2006/relationships/image" Target="../media/image8.png"/><Relationship Id="rId2" Type="http://schemas.microsoft.com/office/2007/relationships/media" Target="../media/media57.m4a"/><Relationship Id="rId1" Type="http://schemas.openxmlformats.org/officeDocument/2006/relationships/tags" Target="../tags/tag25.xml"/><Relationship Id="rId6" Type="http://schemas.openxmlformats.org/officeDocument/2006/relationships/hyperlink" Target="https://www.healthaffairs.org/doi/10.1377/hlthaff.2017.1254" TargetMode="External"/><Relationship Id="rId5" Type="http://schemas.openxmlformats.org/officeDocument/2006/relationships/notesSlide" Target="../notesSlides/notesSlide59.xml"/><Relationship Id="rId4"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audio" Target="../media/media59.m4a"/><Relationship Id="rId2" Type="http://schemas.microsoft.com/office/2007/relationships/media" Target="../media/media59.m4a"/><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notesSlide" Target="../notesSlides/notesSlide61.xml"/><Relationship Id="rId4"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8.png"/><Relationship Id="rId4" Type="http://schemas.openxmlformats.org/officeDocument/2006/relationships/image" Target="../media/image40.jpg"/></Relationships>
</file>

<file path=ppt/slides/_rels/slide65.xml.rels><?xml version="1.0" encoding="UTF-8" standalone="yes"?>
<Relationships xmlns="http://schemas.openxmlformats.org/package/2006/relationships"><Relationship Id="rId3" Type="http://schemas.openxmlformats.org/officeDocument/2006/relationships/audio" Target="../media/media61.m4a"/><Relationship Id="rId2" Type="http://schemas.microsoft.com/office/2007/relationships/media" Target="../media/media61.m4a"/><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notesSlide" Target="../notesSlides/notesSlide62.xml"/><Relationship Id="rId4"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8.png"/><Relationship Id="rId4"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30.xml"/><Relationship Id="rId4" Type="http://schemas.openxmlformats.org/officeDocument/2006/relationships/image" Target="../media/image4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package" Target="../embeddings/Microsoft_Word_Document.docx"/><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package" Target="../embeddings/Microsoft_Word_Document1.docx"/><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qualres.org/" TargetMode="External"/><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Word_Document2.docx"/><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package" Target="../embeddings/Microsoft_Word_Document3.docx"/></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13696" y="4659508"/>
            <a:ext cx="12070546" cy="1341242"/>
          </a:xfrm>
          <a:prstGeom prst="rect">
            <a:avLst/>
          </a:prstGeom>
        </p:spPr>
        <p:txBody>
          <a:bodyPr anchor="t">
            <a:normAutofit fontScale="90000"/>
          </a:bodyPr>
          <a:lstStyle/>
          <a:p>
            <a:pPr algn="ctr"/>
            <a:br>
              <a:rPr lang="en-US" dirty="0"/>
            </a:br>
            <a:r>
              <a:rPr lang="en-US" dirty="0">
                <a:latin typeface="Adobe Devanagari" panose="02040503050201020203" pitchFamily="18" charset="0"/>
                <a:cs typeface="Adobe Devanagari" panose="02040503050201020203" pitchFamily="18" charset="0"/>
              </a:rPr>
              <a:t>2022  Multilevel Intervention Training Institute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4014299" y="6315719"/>
            <a:ext cx="4163397" cy="338549"/>
          </a:xfrm>
          <a:prstGeom prst="rect">
            <a:avLst/>
          </a:prstGeom>
        </p:spPr>
        <p:txBody>
          <a:bodyPr>
            <a:noAutofit/>
          </a:bodyPr>
          <a:lstStyle/>
          <a:p>
            <a:pPr algn="ctr"/>
            <a:r>
              <a:rPr lang="en-US" sz="2000" dirty="0">
                <a:latin typeface="Adobe Devanagari" panose="02040503050201020203" pitchFamily="18" charset="0"/>
                <a:ea typeface="Tahoma" panose="020B0604030504040204" pitchFamily="34" charset="0"/>
                <a:cs typeface="Adobe Devanagari" panose="02040503050201020203" pitchFamily="18" charset="0"/>
              </a:rPr>
              <a:t>April 7, 2022</a:t>
            </a:r>
          </a:p>
        </p:txBody>
      </p:sp>
      <p:pic>
        <p:nvPicPr>
          <p:cNvPr id="6" name="Picture 5">
            <a:extLst>
              <a:ext uri="{FF2B5EF4-FFF2-40B4-BE49-F238E27FC236}">
                <a16:creationId xmlns:a16="http://schemas.microsoft.com/office/drawing/2014/main" id="{C1F7C2F5-9B83-41FB-87CF-3C07BF8B84FC}"/>
              </a:ext>
            </a:extLst>
          </p:cNvPr>
          <p:cNvPicPr>
            <a:picLocks noChangeAspect="1"/>
          </p:cNvPicPr>
          <p:nvPr/>
        </p:nvPicPr>
        <p:blipFill rotWithShape="1">
          <a:blip r:embed="rId3">
            <a:extLst>
              <a:ext uri="{28A0092B-C50C-407E-A947-70E740481C1C}">
                <a14:useLocalDpi xmlns:a14="http://schemas.microsoft.com/office/drawing/2010/main" val="0"/>
              </a:ext>
            </a:extLst>
          </a:blip>
          <a:srcRect t="18818" r="1" b="16860"/>
          <a:stretch/>
        </p:blipFill>
        <p:spPr>
          <a:xfrm>
            <a:off x="243839" y="373006"/>
            <a:ext cx="11704320" cy="3575539"/>
          </a:xfrm>
          <a:prstGeom prst="rect">
            <a:avLst/>
          </a:prstGeom>
        </p:spPr>
      </p:pic>
      <p:sp>
        <p:nvSpPr>
          <p:cNvPr id="7" name="Shape 62" title="Decorative">
            <a:extLst>
              <a:ext uri="{FF2B5EF4-FFF2-40B4-BE49-F238E27FC236}">
                <a16:creationId xmlns:a16="http://schemas.microsoft.com/office/drawing/2014/main" id="{5B1A07F9-DA7D-45BB-9873-5D908ED3C0FA}"/>
              </a:ext>
            </a:extLst>
          </p:cNvPr>
          <p:cNvSpPr/>
          <p:nvPr/>
        </p:nvSpPr>
        <p:spPr>
          <a:xfrm rot="16200000" flipV="1">
            <a:off x="6096000" y="4889576"/>
            <a:ext cx="0" cy="2188805"/>
          </a:xfrm>
          <a:prstGeom prst="line">
            <a:avLst/>
          </a:prstGeom>
          <a:ln w="76200">
            <a:solidFill>
              <a:schemeClr val="bg1"/>
            </a:solidFill>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000000"/>
                </a:solidFill>
                <a:latin typeface="Helvetica Light"/>
                <a:ea typeface="Helvetica Light"/>
                <a:cs typeface="Helvetica Light"/>
                <a:sym typeface="Helvetica Light"/>
              </a:defRPr>
            </a:pPr>
            <a:endParaRPr kumimoji="0" sz="15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675937195"/>
      </p:ext>
    </p:extLst>
  </p:cSld>
  <p:clrMapOvr>
    <a:masterClrMapping/>
  </p:clrMapOvr>
  <mc:AlternateContent xmlns:mc="http://schemas.openxmlformats.org/markup-compatibility/2006" xmlns:p14="http://schemas.microsoft.com/office/powerpoint/2010/main">
    <mc:Choice Requires="p14">
      <p:transition spd="slow" p14:dur="2000" advTm="101708"/>
    </mc:Choice>
    <mc:Fallback xmlns="">
      <p:transition spd="slow" advTm="1017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txBox="1">
            <a:spLocks noGrp="1"/>
          </p:cNvSpPr>
          <p:nvPr>
            <p:ph type="title"/>
          </p:nvPr>
        </p:nvSpPr>
        <p:spPr>
          <a:xfrm>
            <a:off x="1841667" y="1249500"/>
            <a:ext cx="7847197" cy="580800"/>
          </a:xfrm>
          <a:prstGeom prst="rect">
            <a:avLst/>
          </a:prstGeom>
          <a:solidFill>
            <a:schemeClr val="bg1"/>
          </a:solidFill>
        </p:spPr>
        <p:txBody>
          <a:bodyPr spcFirstLastPara="1" vert="horz" wrap="square" lIns="121900" tIns="121900" rIns="121900" bIns="121900" rtlCol="0" anchor="ctr" anchorCtr="0">
            <a:noAutofit/>
          </a:bodyPr>
          <a:lstStyle/>
          <a:p>
            <a:pPr>
              <a:spcBef>
                <a:spcPts val="0"/>
              </a:spcBef>
            </a:pPr>
            <a:r>
              <a:rPr lang="en" sz="3733" dirty="0"/>
              <a:t>Qualitative research is a form of social inquiry</a:t>
            </a:r>
            <a:endParaRPr sz="3733" dirty="0"/>
          </a:p>
        </p:txBody>
      </p:sp>
      <p:sp>
        <p:nvSpPr>
          <p:cNvPr id="207" name="Google Shape;207;p23"/>
          <p:cNvSpPr/>
          <p:nvPr/>
        </p:nvSpPr>
        <p:spPr>
          <a:xfrm>
            <a:off x="4405718" y="2352086"/>
            <a:ext cx="6113263" cy="4294172"/>
          </a:xfrm>
          <a:prstGeom prst="ellipse">
            <a:avLst/>
          </a:prstGeom>
          <a:solidFill>
            <a:srgbClr val="FFB700">
              <a:alpha val="58039"/>
            </a:srgbClr>
          </a:solidFill>
          <a:ln>
            <a:noFill/>
          </a:ln>
        </p:spPr>
        <p:txBody>
          <a:bodyPr spcFirstLastPara="1" wrap="square" lIns="121900" tIns="121900" rIns="121900" bIns="121900" anchor="ctr" anchorCtr="0">
            <a:noAutofit/>
          </a:bodyPr>
          <a:lstStyle/>
          <a:p>
            <a:pPr algn="r"/>
            <a:endParaRPr sz="2667" dirty="0">
              <a:latin typeface="Quattrocento Sans"/>
              <a:ea typeface="Quattrocento Sans"/>
              <a:cs typeface="Quattrocento Sans"/>
              <a:sym typeface="Quattrocento Sans"/>
            </a:endParaRPr>
          </a:p>
        </p:txBody>
      </p:sp>
      <p:sp>
        <p:nvSpPr>
          <p:cNvPr id="208" name="Google Shape;208;p23"/>
          <p:cNvSpPr/>
          <p:nvPr/>
        </p:nvSpPr>
        <p:spPr>
          <a:xfrm>
            <a:off x="1673021" y="2352086"/>
            <a:ext cx="6113263" cy="4294172"/>
          </a:xfrm>
          <a:prstGeom prst="ellipse">
            <a:avLst/>
          </a:prstGeom>
          <a:solidFill>
            <a:srgbClr val="000000">
              <a:alpha val="19216"/>
            </a:srgbClr>
          </a:solidFill>
          <a:ln>
            <a:noFill/>
          </a:ln>
        </p:spPr>
        <p:txBody>
          <a:bodyPr spcFirstLastPara="1" wrap="square" lIns="121900" tIns="121900" rIns="121900" bIns="121900" anchor="ctr" anchorCtr="0">
            <a:noAutofit/>
          </a:bodyPr>
          <a:lstStyle/>
          <a:p>
            <a:pPr marL="10584"/>
            <a:endParaRPr sz="2667" dirty="0">
              <a:latin typeface="Quattrocento Sans"/>
              <a:ea typeface="Quattrocento Sans"/>
              <a:cs typeface="Quattrocento Sans"/>
              <a:sym typeface="Quattrocento Sans"/>
            </a:endParaRPr>
          </a:p>
        </p:txBody>
      </p:sp>
      <p:grpSp>
        <p:nvGrpSpPr>
          <p:cNvPr id="210" name="Google Shape;210;p23"/>
          <p:cNvGrpSpPr/>
          <p:nvPr/>
        </p:nvGrpSpPr>
        <p:grpSpPr>
          <a:xfrm>
            <a:off x="1221945" y="1359667"/>
            <a:ext cx="286167" cy="286167"/>
            <a:chOff x="2594050" y="1631825"/>
            <a:chExt cx="439625" cy="439625"/>
          </a:xfrm>
        </p:grpSpPr>
        <p:sp>
          <p:nvSpPr>
            <p:cNvPr id="211" name="Google Shape;211;p2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12" name="Google Shape;212;p2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13" name="Google Shape;213;p2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14" name="Google Shape;214;p2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3" name="TextBox 2">
            <a:extLst>
              <a:ext uri="{FF2B5EF4-FFF2-40B4-BE49-F238E27FC236}">
                <a16:creationId xmlns:a16="http://schemas.microsoft.com/office/drawing/2014/main" id="{BDDD94BD-B2E2-294C-9870-69CC2E9E07E3}"/>
              </a:ext>
            </a:extLst>
          </p:cNvPr>
          <p:cNvSpPr txBox="1"/>
          <p:nvPr/>
        </p:nvSpPr>
        <p:spPr>
          <a:xfrm>
            <a:off x="5048599" y="3872313"/>
            <a:ext cx="2094804" cy="1077218"/>
          </a:xfrm>
          <a:prstGeom prst="rect">
            <a:avLst/>
          </a:prstGeom>
          <a:noFill/>
        </p:spPr>
        <p:txBody>
          <a:bodyPr wrap="none" rtlCol="0">
            <a:spAutoFit/>
          </a:bodyPr>
          <a:lstStyle/>
          <a:p>
            <a:pPr algn="ctr"/>
            <a:r>
              <a:rPr lang="en-US" sz="3200" dirty="0">
                <a:latin typeface="Quattrocento Sans" panose="020B0502050000020003" pitchFamily="34" charset="0"/>
              </a:rPr>
              <a:t>Qualitative</a:t>
            </a:r>
          </a:p>
          <a:p>
            <a:pPr algn="ctr"/>
            <a:r>
              <a:rPr lang="en-US" sz="3200" dirty="0">
                <a:latin typeface="Quattrocento Sans" panose="020B0502050000020003" pitchFamily="34" charset="0"/>
              </a:rPr>
              <a:t>Research</a:t>
            </a:r>
          </a:p>
        </p:txBody>
      </p:sp>
      <p:sp>
        <p:nvSpPr>
          <p:cNvPr id="5" name="Rectangle 4">
            <a:extLst>
              <a:ext uri="{FF2B5EF4-FFF2-40B4-BE49-F238E27FC236}">
                <a16:creationId xmlns:a16="http://schemas.microsoft.com/office/drawing/2014/main" id="{E16A5D9E-E27E-7C41-A37D-8F6E2D57478C}"/>
              </a:ext>
            </a:extLst>
          </p:cNvPr>
          <p:cNvSpPr/>
          <p:nvPr/>
        </p:nvSpPr>
        <p:spPr>
          <a:xfrm>
            <a:off x="2050423" y="4232431"/>
            <a:ext cx="1873718" cy="502766"/>
          </a:xfrm>
          <a:prstGeom prst="rect">
            <a:avLst/>
          </a:prstGeom>
        </p:spPr>
        <p:txBody>
          <a:bodyPr wrap="none">
            <a:spAutoFit/>
          </a:bodyPr>
          <a:lstStyle/>
          <a:p>
            <a:pPr marL="10584"/>
            <a:r>
              <a:rPr lang="en-US" sz="2667" dirty="0">
                <a:latin typeface="Quattrocento Sans"/>
                <a:ea typeface="Quattrocento Sans"/>
                <a:cs typeface="Quattrocento Sans"/>
                <a:sym typeface="Quattrocento Sans"/>
              </a:rPr>
              <a:t>Interpretive</a:t>
            </a:r>
          </a:p>
        </p:txBody>
      </p:sp>
      <p:sp>
        <p:nvSpPr>
          <p:cNvPr id="6" name="Rectangle 5">
            <a:extLst>
              <a:ext uri="{FF2B5EF4-FFF2-40B4-BE49-F238E27FC236}">
                <a16:creationId xmlns:a16="http://schemas.microsoft.com/office/drawing/2014/main" id="{77B135FB-F08D-FA4F-8BFF-B3C13D6CA145}"/>
              </a:ext>
            </a:extLst>
          </p:cNvPr>
          <p:cNvSpPr/>
          <p:nvPr/>
        </p:nvSpPr>
        <p:spPr>
          <a:xfrm>
            <a:off x="8260059" y="4159571"/>
            <a:ext cx="1847108" cy="502766"/>
          </a:xfrm>
          <a:prstGeom prst="rect">
            <a:avLst/>
          </a:prstGeom>
        </p:spPr>
        <p:txBody>
          <a:bodyPr wrap="none">
            <a:spAutoFit/>
          </a:bodyPr>
          <a:lstStyle/>
          <a:p>
            <a:pPr lvl="0" algn="r"/>
            <a:r>
              <a:rPr lang="en-US" sz="2667" dirty="0">
                <a:latin typeface="Quattrocento Sans"/>
                <a:ea typeface="Quattrocento Sans"/>
                <a:cs typeface="Quattrocento Sans"/>
                <a:sym typeface="Quattrocento Sans"/>
              </a:rPr>
              <a:t>Naturalistic</a:t>
            </a:r>
          </a:p>
        </p:txBody>
      </p:sp>
      <p:pic>
        <p:nvPicPr>
          <p:cNvPr id="4" name="Audio 3">
            <a:hlinkClick r:id="" action="ppaction://media"/>
            <a:extLst>
              <a:ext uri="{FF2B5EF4-FFF2-40B4-BE49-F238E27FC236}">
                <a16:creationId xmlns:a16="http://schemas.microsoft.com/office/drawing/2014/main" id="{78ABAED5-EA32-B040-A2C9-FB4F8D66BD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4227987679"/>
      </p:ext>
    </p:extLst>
  </p:cSld>
  <p:clrMapOvr>
    <a:masterClrMapping/>
  </p:clrMapOvr>
  <p:transition advTm="269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7765631"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Qualitative research is an </a:t>
            </a:r>
            <a:r>
              <a:rPr lang="en-US" dirty="0">
                <a:highlight>
                  <a:srgbClr val="FFCD00"/>
                </a:highlight>
              </a:rPr>
              <a:t>inquiry approach</a:t>
            </a:r>
            <a:r>
              <a:rPr lang="en-US" dirty="0"/>
              <a:t> that involves:</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lvl="0"/>
            <a:r>
              <a:rPr lang="en-US" dirty="0"/>
              <a:t>Researchers exploring deeply one or more concepts or a central phenomenon</a:t>
            </a:r>
          </a:p>
          <a:p>
            <a:pPr lvl="0"/>
            <a:r>
              <a:rPr lang="en-US" dirty="0"/>
              <a:t>Observing the natural world where a phenomenon manifests</a:t>
            </a:r>
          </a:p>
          <a:p>
            <a:pPr lvl="0"/>
            <a:r>
              <a:rPr lang="en-US" dirty="0"/>
              <a:t>Asking broad questions</a:t>
            </a:r>
          </a:p>
          <a:p>
            <a:pPr lvl="0"/>
            <a:r>
              <a:rPr lang="en-US" dirty="0"/>
              <a:t>Collecting participants’ perceptions and behaviors</a:t>
            </a:r>
          </a:p>
          <a:p>
            <a:pPr lvl="0"/>
            <a:r>
              <a:rPr lang="en-US" dirty="0"/>
              <a:t>Collecting data with reciprocity and respect in mind</a:t>
            </a:r>
          </a:p>
        </p:txBody>
      </p:sp>
      <p:pic>
        <p:nvPicPr>
          <p:cNvPr id="9" name="Picture 8">
            <a:extLst>
              <a:ext uri="{FF2B5EF4-FFF2-40B4-BE49-F238E27FC236}">
                <a16:creationId xmlns:a16="http://schemas.microsoft.com/office/drawing/2014/main" id="{FB6607A7-9B96-684C-8A49-16A1DAF9231F}"/>
              </a:ext>
            </a:extLst>
          </p:cNvPr>
          <p:cNvPicPr>
            <a:picLocks noChangeAspect="1"/>
          </p:cNvPicPr>
          <p:nvPr/>
        </p:nvPicPr>
        <p:blipFill rotWithShape="1">
          <a:blip r:embed="rId6"/>
          <a:srcRect b="22925"/>
          <a:stretch/>
        </p:blipFill>
        <p:spPr>
          <a:xfrm>
            <a:off x="1079019" y="1284171"/>
            <a:ext cx="550179" cy="424052"/>
          </a:xfrm>
          <a:prstGeom prst="rect">
            <a:avLst/>
          </a:prstGeom>
        </p:spPr>
      </p:pic>
      <p:pic>
        <p:nvPicPr>
          <p:cNvPr id="6" name="Audio 5">
            <a:hlinkClick r:id="" action="ppaction://media"/>
            <a:extLst>
              <a:ext uri="{FF2B5EF4-FFF2-40B4-BE49-F238E27FC236}">
                <a16:creationId xmlns:a16="http://schemas.microsoft.com/office/drawing/2014/main" id="{A83EA42F-B7EA-1343-B1EB-85C60471FE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2797867315"/>
      </p:ext>
    </p:extLst>
  </p:cSld>
  <p:clrMapOvr>
    <a:masterClrMapping/>
  </p:clrMapOvr>
  <p:transition advTm="2273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2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26567" y="2920283"/>
            <a:ext cx="5633101"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t>What is the </a:t>
            </a:r>
            <a:r>
              <a:rPr lang="en" sz="4267" i="1" dirty="0">
                <a:highlight>
                  <a:srgbClr val="FFCD00"/>
                </a:highlight>
                <a:cs typeface="Times New Roman" panose="02020603050405020304" pitchFamily="18" charset="0"/>
              </a:rPr>
              <a:t>usefulness</a:t>
            </a:r>
            <a:r>
              <a:rPr lang="en-US" sz="4267" dirty="0"/>
              <a:t> of qualitative methods</a:t>
            </a: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2</a:t>
            </a:r>
            <a:endParaRPr sz="3200" dirty="0">
              <a:latin typeface="Lora"/>
              <a:ea typeface="Lora"/>
              <a:cs typeface="Lora"/>
              <a:sym typeface="Lora"/>
            </a:endParaRPr>
          </a:p>
        </p:txBody>
      </p:sp>
      <p:grpSp>
        <p:nvGrpSpPr>
          <p:cNvPr id="23" name="Group 22">
            <a:extLst>
              <a:ext uri="{FF2B5EF4-FFF2-40B4-BE49-F238E27FC236}">
                <a16:creationId xmlns:a16="http://schemas.microsoft.com/office/drawing/2014/main" id="{4DA95E48-520F-1244-9E32-1A519AF70CDF}"/>
              </a:ext>
            </a:extLst>
          </p:cNvPr>
          <p:cNvGrpSpPr/>
          <p:nvPr/>
        </p:nvGrpSpPr>
        <p:grpSpPr>
          <a:xfrm>
            <a:off x="10430923" y="3048083"/>
            <a:ext cx="725200" cy="749600"/>
            <a:chOff x="969323" y="2017936"/>
            <a:chExt cx="543900" cy="562200"/>
          </a:xfrm>
        </p:grpSpPr>
        <p:sp>
          <p:nvSpPr>
            <p:cNvPr id="24" name="Google Shape;38;p6">
              <a:extLst>
                <a:ext uri="{FF2B5EF4-FFF2-40B4-BE49-F238E27FC236}">
                  <a16:creationId xmlns:a16="http://schemas.microsoft.com/office/drawing/2014/main" id="{EE5EE043-5AE9-4D4C-A10F-5898AA37B28F}"/>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5" name="Google Shape;112;p15">
              <a:extLst>
                <a:ext uri="{FF2B5EF4-FFF2-40B4-BE49-F238E27FC236}">
                  <a16:creationId xmlns:a16="http://schemas.microsoft.com/office/drawing/2014/main" id="{E9996487-B61F-9043-B191-33B6E0B5A847}"/>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grpSp>
        <p:nvGrpSpPr>
          <p:cNvPr id="26" name="Group 25">
            <a:extLst>
              <a:ext uri="{FF2B5EF4-FFF2-40B4-BE49-F238E27FC236}">
                <a16:creationId xmlns:a16="http://schemas.microsoft.com/office/drawing/2014/main" id="{27E047C9-E483-2649-8738-DBE7E7B33986}"/>
              </a:ext>
            </a:extLst>
          </p:cNvPr>
          <p:cNvGrpSpPr/>
          <p:nvPr/>
        </p:nvGrpSpPr>
        <p:grpSpPr>
          <a:xfrm>
            <a:off x="10921416" y="3048083"/>
            <a:ext cx="725200" cy="749600"/>
            <a:chOff x="969323" y="2017936"/>
            <a:chExt cx="543900" cy="562200"/>
          </a:xfrm>
        </p:grpSpPr>
        <p:sp>
          <p:nvSpPr>
            <p:cNvPr id="27" name="Google Shape;38;p6">
              <a:extLst>
                <a:ext uri="{FF2B5EF4-FFF2-40B4-BE49-F238E27FC236}">
                  <a16:creationId xmlns:a16="http://schemas.microsoft.com/office/drawing/2014/main" id="{A4C4F83E-5D82-4E42-AA82-B9AF5BE277D0}"/>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8" name="Google Shape;112;p15">
              <a:extLst>
                <a:ext uri="{FF2B5EF4-FFF2-40B4-BE49-F238E27FC236}">
                  <a16:creationId xmlns:a16="http://schemas.microsoft.com/office/drawing/2014/main" id="{3CEE7074-1CAB-534C-B980-C3EAA5BCB9B8}"/>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pic>
        <p:nvPicPr>
          <p:cNvPr id="4" name="Audio 3">
            <a:hlinkClick r:id="" action="ppaction://media"/>
            <a:extLst>
              <a:ext uri="{FF2B5EF4-FFF2-40B4-BE49-F238E27FC236}">
                <a16:creationId xmlns:a16="http://schemas.microsoft.com/office/drawing/2014/main" id="{DF82ED3C-E427-134A-A1DF-B1D277C2F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362023577"/>
      </p:ext>
    </p:extLst>
  </p:cSld>
  <p:clrMapOvr>
    <a:masterClrMapping/>
  </p:clrMapOvr>
  <p:transition advTm="42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BDB0E-FE55-9B4A-A604-AA8D74E8CA48}"/>
              </a:ext>
            </a:extLst>
          </p:cNvPr>
          <p:cNvPicPr>
            <a:picLocks noChangeAspect="1"/>
          </p:cNvPicPr>
          <p:nvPr/>
        </p:nvPicPr>
        <p:blipFill>
          <a:blip r:embed="rId6">
            <a:grayscl/>
          </a:blip>
          <a:stretch>
            <a:fillRect/>
          </a:stretch>
        </p:blipFill>
        <p:spPr>
          <a:xfrm>
            <a:off x="-161841" y="-539472"/>
            <a:ext cx="13109097" cy="8264431"/>
          </a:xfrm>
          <a:prstGeom prst="rect">
            <a:avLst/>
          </a:prstGeom>
        </p:spPr>
      </p:pic>
      <p:sp>
        <p:nvSpPr>
          <p:cNvPr id="5" name="Oval 4">
            <a:extLst>
              <a:ext uri="{FF2B5EF4-FFF2-40B4-BE49-F238E27FC236}">
                <a16:creationId xmlns:a16="http://schemas.microsoft.com/office/drawing/2014/main" id="{412B4697-3CFA-D543-B5E0-E5B0B2C920C6}"/>
              </a:ext>
            </a:extLst>
          </p:cNvPr>
          <p:cNvSpPr/>
          <p:nvPr/>
        </p:nvSpPr>
        <p:spPr>
          <a:xfrm>
            <a:off x="385721" y="1375410"/>
            <a:ext cx="5427057" cy="4084017"/>
          </a:xfrm>
          <a:prstGeom prst="ellipse">
            <a:avLst/>
          </a:prstGeom>
          <a:solidFill>
            <a:srgbClr val="FFCE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Lora" panose="02000503000000020004" pitchFamily="2" charset="77"/>
              </a:rPr>
              <a:t>Numbers</a:t>
            </a:r>
          </a:p>
          <a:p>
            <a:pPr algn="ctr"/>
            <a:endParaRPr lang="en-US" sz="1200" b="1" dirty="0">
              <a:solidFill>
                <a:schemeClr val="tx1"/>
              </a:solidFill>
              <a:latin typeface="Lora" panose="02000503000000020004" pitchFamily="2" charset="77"/>
            </a:endParaRPr>
          </a:p>
          <a:p>
            <a:pPr algn="ctr"/>
            <a:r>
              <a:rPr lang="en-US" sz="4800" dirty="0">
                <a:solidFill>
                  <a:schemeClr val="tx1"/>
                </a:solidFill>
                <a:latin typeface="Lora" panose="02000503000000020004" pitchFamily="2" charset="77"/>
              </a:rPr>
              <a:t>Quantitative Data</a:t>
            </a:r>
          </a:p>
        </p:txBody>
      </p:sp>
      <p:sp>
        <p:nvSpPr>
          <p:cNvPr id="6" name="Oval 5">
            <a:extLst>
              <a:ext uri="{FF2B5EF4-FFF2-40B4-BE49-F238E27FC236}">
                <a16:creationId xmlns:a16="http://schemas.microsoft.com/office/drawing/2014/main" id="{8A76AC0F-E331-2341-A748-8C2657C3813D}"/>
              </a:ext>
            </a:extLst>
          </p:cNvPr>
          <p:cNvSpPr/>
          <p:nvPr/>
        </p:nvSpPr>
        <p:spPr>
          <a:xfrm>
            <a:off x="6392708" y="1375410"/>
            <a:ext cx="5427057" cy="4084017"/>
          </a:xfrm>
          <a:prstGeom prst="ellipse">
            <a:avLst/>
          </a:prstGeom>
          <a:solidFill>
            <a:srgbClr val="FFCE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Lora" panose="02000503000000020004" pitchFamily="2" charset="77"/>
              </a:rPr>
              <a:t>Narratives </a:t>
            </a:r>
          </a:p>
          <a:p>
            <a:pPr algn="ctr"/>
            <a:endParaRPr lang="en-US" sz="1200" b="1" dirty="0">
              <a:solidFill>
                <a:schemeClr val="tx1"/>
              </a:solidFill>
              <a:latin typeface="Lora" panose="02000503000000020004" pitchFamily="2" charset="77"/>
            </a:endParaRPr>
          </a:p>
          <a:p>
            <a:pPr algn="ctr"/>
            <a:r>
              <a:rPr lang="en-US" sz="4800" dirty="0">
                <a:solidFill>
                  <a:schemeClr val="tx1"/>
                </a:solidFill>
                <a:latin typeface="Lora" panose="02000503000000020004" pitchFamily="2" charset="77"/>
              </a:rPr>
              <a:t>Qualitative Data</a:t>
            </a:r>
          </a:p>
        </p:txBody>
      </p:sp>
      <p:pic>
        <p:nvPicPr>
          <p:cNvPr id="7" name="Audio 6">
            <a:hlinkClick r:id="" action="ppaction://media"/>
            <a:extLst>
              <a:ext uri="{FF2B5EF4-FFF2-40B4-BE49-F238E27FC236}">
                <a16:creationId xmlns:a16="http://schemas.microsoft.com/office/drawing/2014/main" id="{5EC75913-6389-5647-B825-62FE5174D1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494971335"/>
      </p:ext>
    </p:extLst>
  </p:cSld>
  <p:clrMapOvr>
    <a:masterClrMapping/>
  </p:clrMapOvr>
  <p:transition advTm="340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26567" y="3024483"/>
            <a:ext cx="6302043"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latin typeface="Lora" panose="02000503000000020004" pitchFamily="2" charset="77"/>
              </a:rPr>
              <a:t>What are the different  qualitative research</a:t>
            </a:r>
            <a:br>
              <a:rPr lang="en-US" sz="4267" dirty="0">
                <a:latin typeface="Lora" panose="02000503000000020004" pitchFamily="2" charset="77"/>
              </a:rPr>
            </a:br>
            <a:r>
              <a:rPr lang="en" sz="4267" i="1" dirty="0">
                <a:highlight>
                  <a:srgbClr val="FFCD00"/>
                </a:highlight>
                <a:latin typeface="Lora" panose="02000503000000020004" pitchFamily="2" charset="77"/>
                <a:cs typeface="Times New Roman" panose="02020603050405020304" pitchFamily="18" charset="0"/>
              </a:rPr>
              <a:t>traditions</a:t>
            </a:r>
            <a:endParaRPr lang="en-US" sz="4267" dirty="0">
              <a:latin typeface="Lora" panose="02000503000000020004" pitchFamily="2" charset="77"/>
            </a:endParaRP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nvGrpSpPr>
          <p:cNvPr id="17" name="Group 16">
            <a:extLst>
              <a:ext uri="{FF2B5EF4-FFF2-40B4-BE49-F238E27FC236}">
                <a16:creationId xmlns:a16="http://schemas.microsoft.com/office/drawing/2014/main" id="{E429FFB9-CBA9-1747-A5C5-037E3AF5030F}"/>
              </a:ext>
            </a:extLst>
          </p:cNvPr>
          <p:cNvGrpSpPr/>
          <p:nvPr/>
        </p:nvGrpSpPr>
        <p:grpSpPr>
          <a:xfrm>
            <a:off x="11376016" y="3048083"/>
            <a:ext cx="725200" cy="749600"/>
            <a:chOff x="969323" y="2017936"/>
            <a:chExt cx="543900" cy="562200"/>
          </a:xfrm>
        </p:grpSpPr>
        <p:sp>
          <p:nvSpPr>
            <p:cNvPr id="18" name="Google Shape;38;p6">
              <a:extLst>
                <a:ext uri="{FF2B5EF4-FFF2-40B4-BE49-F238E27FC236}">
                  <a16:creationId xmlns:a16="http://schemas.microsoft.com/office/drawing/2014/main" id="{D8C97999-73AE-6343-B362-B9436DCE5562}"/>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9" name="Google Shape;112;p15">
              <a:extLst>
                <a:ext uri="{FF2B5EF4-FFF2-40B4-BE49-F238E27FC236}">
                  <a16:creationId xmlns:a16="http://schemas.microsoft.com/office/drawing/2014/main" id="{AF472315-4656-A846-8580-F1DE945D908E}"/>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5</a:t>
              </a:r>
              <a:endParaRPr sz="3200" dirty="0">
                <a:latin typeface="Lora"/>
                <a:ea typeface="Lora"/>
                <a:cs typeface="Lora"/>
                <a:sym typeface="Lora"/>
              </a:endParaRPr>
            </a:p>
          </p:txBody>
        </p:sp>
      </p:grpSp>
      <p:grpSp>
        <p:nvGrpSpPr>
          <p:cNvPr id="26" name="Group 25">
            <a:extLst>
              <a:ext uri="{FF2B5EF4-FFF2-40B4-BE49-F238E27FC236}">
                <a16:creationId xmlns:a16="http://schemas.microsoft.com/office/drawing/2014/main" id="{6194241D-EFCB-C14E-A513-B3CAA1376CE2}"/>
              </a:ext>
            </a:extLst>
          </p:cNvPr>
          <p:cNvGrpSpPr/>
          <p:nvPr/>
        </p:nvGrpSpPr>
        <p:grpSpPr>
          <a:xfrm>
            <a:off x="10921416" y="3048083"/>
            <a:ext cx="725200" cy="749600"/>
            <a:chOff x="969323" y="2017936"/>
            <a:chExt cx="543900" cy="562200"/>
          </a:xfrm>
        </p:grpSpPr>
        <p:sp>
          <p:nvSpPr>
            <p:cNvPr id="27" name="Google Shape;38;p6">
              <a:extLst>
                <a:ext uri="{FF2B5EF4-FFF2-40B4-BE49-F238E27FC236}">
                  <a16:creationId xmlns:a16="http://schemas.microsoft.com/office/drawing/2014/main" id="{E482A7AB-B34C-2C4F-8039-7763E5D417C6}"/>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8" name="Google Shape;112;p15">
              <a:extLst>
                <a:ext uri="{FF2B5EF4-FFF2-40B4-BE49-F238E27FC236}">
                  <a16:creationId xmlns:a16="http://schemas.microsoft.com/office/drawing/2014/main" id="{300FDDFD-F7BD-4241-A615-21C396D036FD}"/>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pic>
        <p:nvPicPr>
          <p:cNvPr id="3" name="Audio 2">
            <a:hlinkClick r:id="" action="ppaction://media"/>
            <a:extLst>
              <a:ext uri="{FF2B5EF4-FFF2-40B4-BE49-F238E27FC236}">
                <a16:creationId xmlns:a16="http://schemas.microsoft.com/office/drawing/2014/main" id="{13DB83F2-6DA1-174B-A55F-C3D2D1DD6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380000868"/>
      </p:ext>
    </p:extLst>
  </p:cSld>
  <p:clrMapOvr>
    <a:masterClrMapping/>
  </p:clrMapOvr>
  <p:transition advTm="54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8" name="Google Shape;138;p18"/>
          <p:cNvCxnSpPr/>
          <p:nvPr/>
        </p:nvCxnSpPr>
        <p:spPr>
          <a:xfrm>
            <a:off x="-8033" y="2408389"/>
            <a:ext cx="12216000" cy="0"/>
          </a:xfrm>
          <a:prstGeom prst="straightConnector1">
            <a:avLst/>
          </a:prstGeom>
          <a:noFill/>
          <a:ln w="9525" cap="flat" cmpd="sng">
            <a:solidFill>
              <a:srgbClr val="CCCCCC"/>
            </a:solidFill>
            <a:prstDash val="solid"/>
            <a:round/>
            <a:headEnd type="none" w="med" len="med"/>
            <a:tailEnd type="none" w="med" len="med"/>
          </a:ln>
        </p:spPr>
      </p:cxnSp>
      <p:sp>
        <p:nvSpPr>
          <p:cNvPr id="20" name="Google Shape;139;p18">
            <a:extLst>
              <a:ext uri="{FF2B5EF4-FFF2-40B4-BE49-F238E27FC236}">
                <a16:creationId xmlns:a16="http://schemas.microsoft.com/office/drawing/2014/main" id="{2F501FEF-C80D-4040-BBCD-BC8E5DB7BC58}"/>
              </a:ext>
            </a:extLst>
          </p:cNvPr>
          <p:cNvSpPr/>
          <p:nvPr/>
        </p:nvSpPr>
        <p:spPr>
          <a:xfrm>
            <a:off x="8648188" y="286367"/>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400" dirty="0">
                <a:latin typeface="Lora" panose="02000503000000020004" pitchFamily="2" charset="77"/>
              </a:rPr>
              <a:t>Phenomenology</a:t>
            </a:r>
            <a:endParaRPr sz="2400" dirty="0">
              <a:latin typeface="Lora" panose="02000503000000020004" pitchFamily="2" charset="77"/>
            </a:endParaRPr>
          </a:p>
        </p:txBody>
      </p:sp>
      <p:sp>
        <p:nvSpPr>
          <p:cNvPr id="33" name="Google Shape;139;p18">
            <a:extLst>
              <a:ext uri="{FF2B5EF4-FFF2-40B4-BE49-F238E27FC236}">
                <a16:creationId xmlns:a16="http://schemas.microsoft.com/office/drawing/2014/main" id="{BD4DE1D6-1EE0-2E47-ADB4-92770DFB8464}"/>
              </a:ext>
            </a:extLst>
          </p:cNvPr>
          <p:cNvSpPr/>
          <p:nvPr/>
        </p:nvSpPr>
        <p:spPr>
          <a:xfrm>
            <a:off x="4488608" y="257811"/>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133" b="1" dirty="0">
                <a:latin typeface="Lora" panose="02000503000000020004" pitchFamily="2" charset="77"/>
              </a:rPr>
              <a:t>Grounded Theory  </a:t>
            </a:r>
            <a:endParaRPr sz="2133" b="1" dirty="0">
              <a:latin typeface="Lora" panose="02000503000000020004" pitchFamily="2" charset="77"/>
            </a:endParaRPr>
          </a:p>
        </p:txBody>
      </p:sp>
      <p:sp>
        <p:nvSpPr>
          <p:cNvPr id="139" name="Google Shape;139;p18"/>
          <p:cNvSpPr/>
          <p:nvPr/>
        </p:nvSpPr>
        <p:spPr>
          <a:xfrm>
            <a:off x="605812" y="212501"/>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133" b="1" dirty="0">
                <a:latin typeface="Lora" panose="02000503000000020004" pitchFamily="2" charset="77"/>
              </a:rPr>
              <a:t>Ethnography</a:t>
            </a:r>
          </a:p>
        </p:txBody>
      </p:sp>
      <p:sp>
        <p:nvSpPr>
          <p:cNvPr id="13" name="Google Shape;139;p18">
            <a:extLst>
              <a:ext uri="{FF2B5EF4-FFF2-40B4-BE49-F238E27FC236}">
                <a16:creationId xmlns:a16="http://schemas.microsoft.com/office/drawing/2014/main" id="{C14AF08E-9F81-8346-97AD-13639305435B}"/>
              </a:ext>
            </a:extLst>
          </p:cNvPr>
          <p:cNvSpPr/>
          <p:nvPr/>
        </p:nvSpPr>
        <p:spPr>
          <a:xfrm>
            <a:off x="2408819" y="3135279"/>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400" b="1" dirty="0">
                <a:latin typeface="Lora" panose="02000503000000020004" pitchFamily="2" charset="77"/>
              </a:rPr>
              <a:t>Case Study Research</a:t>
            </a:r>
            <a:endParaRPr sz="2400" b="1" dirty="0">
              <a:latin typeface="Lora" panose="02000503000000020004" pitchFamily="2" charset="77"/>
            </a:endParaRPr>
          </a:p>
        </p:txBody>
      </p:sp>
      <p:sp>
        <p:nvSpPr>
          <p:cNvPr id="14" name="Google Shape;139;p18">
            <a:extLst>
              <a:ext uri="{FF2B5EF4-FFF2-40B4-BE49-F238E27FC236}">
                <a16:creationId xmlns:a16="http://schemas.microsoft.com/office/drawing/2014/main" id="{7CE2FE32-DCBF-E943-A72C-9292252367AB}"/>
              </a:ext>
            </a:extLst>
          </p:cNvPr>
          <p:cNvSpPr/>
          <p:nvPr/>
        </p:nvSpPr>
        <p:spPr>
          <a:xfrm>
            <a:off x="6845181" y="2980611"/>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400" dirty="0">
                <a:latin typeface="Lora" panose="02000503000000020004" pitchFamily="2" charset="77"/>
              </a:rPr>
              <a:t>Narrative Research</a:t>
            </a:r>
            <a:endParaRPr sz="2400" dirty="0">
              <a:latin typeface="Lora" panose="02000503000000020004" pitchFamily="2" charset="77"/>
            </a:endParaRPr>
          </a:p>
        </p:txBody>
      </p:sp>
      <p:sp>
        <p:nvSpPr>
          <p:cNvPr id="3" name="TextBox 2">
            <a:extLst>
              <a:ext uri="{FF2B5EF4-FFF2-40B4-BE49-F238E27FC236}">
                <a16:creationId xmlns:a16="http://schemas.microsoft.com/office/drawing/2014/main" id="{BE4382A3-6ED8-AC46-959B-91011B217E83}"/>
              </a:ext>
            </a:extLst>
          </p:cNvPr>
          <p:cNvSpPr txBox="1"/>
          <p:nvPr/>
        </p:nvSpPr>
        <p:spPr>
          <a:xfrm>
            <a:off x="605813" y="6243337"/>
            <a:ext cx="8657031" cy="707886"/>
          </a:xfrm>
          <a:prstGeom prst="rect">
            <a:avLst/>
          </a:prstGeom>
          <a:noFill/>
        </p:spPr>
        <p:txBody>
          <a:bodyPr wrap="square" rtlCol="0">
            <a:spAutoFit/>
          </a:bodyPr>
          <a:lstStyle/>
          <a:p>
            <a:r>
              <a:rPr lang="en-US" sz="1600" dirty="0">
                <a:latin typeface="Lora" panose="02000503000000020004" pitchFamily="2" charset="77"/>
              </a:rPr>
              <a:t>Creswell JW. Five Qualitative Inquiry and Research Designs: Choosing among five approaches. Sage. 2012. 3</a:t>
            </a:r>
            <a:r>
              <a:rPr lang="en-US" sz="1600" baseline="30000" dirty="0">
                <a:latin typeface="Lora" panose="02000503000000020004" pitchFamily="2" charset="77"/>
              </a:rPr>
              <a:t>rd</a:t>
            </a:r>
            <a:r>
              <a:rPr lang="en-US" sz="1600" dirty="0">
                <a:latin typeface="Lora" panose="02000503000000020004" pitchFamily="2" charset="77"/>
              </a:rPr>
              <a:t> Edition.</a:t>
            </a:r>
            <a:r>
              <a:rPr lang="en-US" sz="2400" dirty="0"/>
              <a:t> </a:t>
            </a:r>
          </a:p>
        </p:txBody>
      </p:sp>
      <p:pic>
        <p:nvPicPr>
          <p:cNvPr id="7" name="Audio 6">
            <a:hlinkClick r:id="" action="ppaction://media"/>
            <a:extLst>
              <a:ext uri="{FF2B5EF4-FFF2-40B4-BE49-F238E27FC236}">
                <a16:creationId xmlns:a16="http://schemas.microsoft.com/office/drawing/2014/main" id="{CB0A4E21-7846-3743-84EB-9598E5143B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980275020"/>
      </p:ext>
    </p:extLst>
  </p:cSld>
  <p:clrMapOvr>
    <a:masterClrMapping/>
  </p:clrMapOvr>
  <p:transition advTm="323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654168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highlight>
                  <a:srgbClr val="FFCD00"/>
                </a:highlight>
              </a:rPr>
              <a:t>Ethnography</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lvl="0"/>
            <a:r>
              <a:rPr lang="en-US" dirty="0"/>
              <a:t>Hallmark of anthropology</a:t>
            </a:r>
          </a:p>
          <a:p>
            <a:pPr lvl="0"/>
            <a:r>
              <a:rPr lang="en-US" dirty="0"/>
              <a:t>Multiple methods, particularly participant observation and key informant interviews</a:t>
            </a:r>
          </a:p>
          <a:p>
            <a:pPr lvl="0"/>
            <a:r>
              <a:rPr lang="en-US" dirty="0"/>
              <a:t>Researchers develop a holistic account of a group’s daily life or culture</a:t>
            </a:r>
          </a:p>
          <a:p>
            <a:pPr lvl="0"/>
            <a:r>
              <a:rPr lang="en-US" dirty="0"/>
              <a:t>Prolonged exposure</a:t>
            </a:r>
          </a:p>
        </p:txBody>
      </p:sp>
      <p:pic>
        <p:nvPicPr>
          <p:cNvPr id="5" name="Picture 4">
            <a:extLst>
              <a:ext uri="{FF2B5EF4-FFF2-40B4-BE49-F238E27FC236}">
                <a16:creationId xmlns:a16="http://schemas.microsoft.com/office/drawing/2014/main" id="{9A017FA9-A838-DE4F-B3A4-85DC104901FD}"/>
              </a:ext>
            </a:extLst>
          </p:cNvPr>
          <p:cNvPicPr>
            <a:picLocks noChangeAspect="1"/>
          </p:cNvPicPr>
          <p:nvPr/>
        </p:nvPicPr>
        <p:blipFill rotWithShape="1">
          <a:blip r:embed="rId6"/>
          <a:srcRect b="22925"/>
          <a:stretch/>
        </p:blipFill>
        <p:spPr>
          <a:xfrm>
            <a:off x="1079019" y="1284171"/>
            <a:ext cx="550179" cy="424052"/>
          </a:xfrm>
          <a:prstGeom prst="rect">
            <a:avLst/>
          </a:prstGeom>
        </p:spPr>
      </p:pic>
      <p:pic>
        <p:nvPicPr>
          <p:cNvPr id="3" name="Audio 2">
            <a:hlinkClick r:id="" action="ppaction://media"/>
            <a:extLst>
              <a:ext uri="{FF2B5EF4-FFF2-40B4-BE49-F238E27FC236}">
                <a16:creationId xmlns:a16="http://schemas.microsoft.com/office/drawing/2014/main" id="{E63091D4-83C3-BE4D-B13C-8A4B35C67D4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577648129"/>
      </p:ext>
    </p:extLst>
  </p:cSld>
  <p:clrMapOvr>
    <a:masterClrMapping/>
  </p:clrMapOvr>
  <p:transition advTm="2763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654168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highlight>
                  <a:srgbClr val="FFCD00"/>
                </a:highlight>
              </a:rPr>
              <a:t>Grounded Theory</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lvl="0"/>
            <a:r>
              <a:rPr lang="en-US" dirty="0"/>
              <a:t>Emerged in the 1960s from the work of sociologists Barney Glaser and Anselm Strauss</a:t>
            </a:r>
          </a:p>
          <a:p>
            <a:pPr lvl="0"/>
            <a:r>
              <a:rPr lang="en-US" dirty="0"/>
              <a:t>Seeks to identify the core social processes within a context in order to build theory that is grounded in the realities of those being studied</a:t>
            </a:r>
          </a:p>
          <a:p>
            <a:pPr lvl="0"/>
            <a:r>
              <a:rPr lang="en-US" dirty="0"/>
              <a:t>Employs observation and interviewing techniques</a:t>
            </a:r>
          </a:p>
          <a:p>
            <a:pPr lvl="0"/>
            <a:r>
              <a:rPr lang="en-US" dirty="0"/>
              <a:t>Well-defined process of constantly and recursively coding data, termed the constant comparative method</a:t>
            </a:r>
          </a:p>
        </p:txBody>
      </p:sp>
      <p:pic>
        <p:nvPicPr>
          <p:cNvPr id="4" name="Audio 3">
            <a:hlinkClick r:id="" action="ppaction://media"/>
            <a:extLst>
              <a:ext uri="{FF2B5EF4-FFF2-40B4-BE49-F238E27FC236}">
                <a16:creationId xmlns:a16="http://schemas.microsoft.com/office/drawing/2014/main" id="{36B8C1CC-A068-9349-9355-7688B917A81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1070929181"/>
      </p:ext>
    </p:extLst>
  </p:cSld>
  <p:clrMapOvr>
    <a:masterClrMapping/>
  </p:clrMapOvr>
  <p:transition advTm="375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2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654168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highlight>
                  <a:srgbClr val="FFCD00"/>
                </a:highlight>
              </a:rPr>
              <a:t>Case Study Research</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lvl="0"/>
            <a:r>
              <a:rPr lang="en-US" dirty="0"/>
              <a:t>Utilizes multiple methods to intensely investigate a particular bounded system with the aim of describing and understanding that system as an integrated whole</a:t>
            </a:r>
          </a:p>
          <a:p>
            <a:pPr lvl="0"/>
            <a:r>
              <a:rPr lang="en-US" dirty="0"/>
              <a:t>Can be traced back to early ethnography, but gained prominence as a tool used by sociologists to study urban environments</a:t>
            </a:r>
          </a:p>
          <a:p>
            <a:pPr lvl="0"/>
            <a:r>
              <a:rPr lang="en-US" dirty="0"/>
              <a:t>Often combines qualitative and quantitative data</a:t>
            </a:r>
          </a:p>
        </p:txBody>
      </p:sp>
      <p:pic>
        <p:nvPicPr>
          <p:cNvPr id="4" name="Audio 3">
            <a:hlinkClick r:id="" action="ppaction://media"/>
            <a:extLst>
              <a:ext uri="{FF2B5EF4-FFF2-40B4-BE49-F238E27FC236}">
                <a16:creationId xmlns:a16="http://schemas.microsoft.com/office/drawing/2014/main" id="{C9AF527F-78E1-FA45-8406-9989E88B2E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2252535550"/>
      </p:ext>
    </p:extLst>
  </p:cSld>
  <p:clrMapOvr>
    <a:masterClrMapping/>
  </p:clrMapOvr>
  <p:transition advTm="3334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2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26567" y="3024483"/>
            <a:ext cx="6302043"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latin typeface="Lora" panose="02000503000000020004" pitchFamily="2" charset="77"/>
              </a:rPr>
              <a:t>What are the different types of qualitative</a:t>
            </a:r>
            <a:br>
              <a:rPr lang="en-US" sz="4267" dirty="0">
                <a:latin typeface="Lora" panose="02000503000000020004" pitchFamily="2" charset="77"/>
              </a:rPr>
            </a:br>
            <a:r>
              <a:rPr lang="en" sz="4267" i="1" dirty="0">
                <a:highlight>
                  <a:srgbClr val="FFCD00"/>
                </a:highlight>
                <a:latin typeface="Lora" panose="02000503000000020004" pitchFamily="2" charset="77"/>
                <a:cs typeface="Times New Roman" panose="02020603050405020304" pitchFamily="18" charset="0"/>
              </a:rPr>
              <a:t>methods</a:t>
            </a:r>
            <a:endParaRPr lang="en-US" sz="4267" dirty="0">
              <a:latin typeface="Lora" panose="02000503000000020004" pitchFamily="2" charset="77"/>
            </a:endParaRP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pic>
        <p:nvPicPr>
          <p:cNvPr id="3" name="Audio 2">
            <a:hlinkClick r:id="" action="ppaction://media"/>
            <a:extLst>
              <a:ext uri="{FF2B5EF4-FFF2-40B4-BE49-F238E27FC236}">
                <a16:creationId xmlns:a16="http://schemas.microsoft.com/office/drawing/2014/main" id="{EE787605-FE47-2A49-998D-154292D44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094069123"/>
      </p:ext>
    </p:extLst>
  </p:cSld>
  <p:clrMapOvr>
    <a:masterClrMapping/>
  </p:clrMapOvr>
  <p:transition advTm="368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BDE5FB6-F4A3-442D-BAA3-BA1039EE13ED}"/>
              </a:ext>
            </a:extLst>
          </p:cNvPr>
          <p:cNvSpPr>
            <a:spLocks noGrp="1"/>
          </p:cNvSpPr>
          <p:nvPr>
            <p:ph type="pic" sz="quarter" idx="10"/>
          </p:nvPr>
        </p:nvSpPr>
        <p:spPr/>
      </p:sp>
      <p:sp>
        <p:nvSpPr>
          <p:cNvPr id="3" name="Title 2">
            <a:extLst>
              <a:ext uri="{FF2B5EF4-FFF2-40B4-BE49-F238E27FC236}">
                <a16:creationId xmlns:a16="http://schemas.microsoft.com/office/drawing/2014/main" id="{2F785DB4-5269-4338-B7F3-4202FD9CC07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E64A1FA-5E4E-4543-AC59-A34662A79810}"/>
              </a:ext>
            </a:extLst>
          </p:cNvPr>
          <p:cNvSpPr>
            <a:spLocks noGrp="1"/>
          </p:cNvSpPr>
          <p:nvPr>
            <p:ph type="body" sz="quarter" idx="14"/>
          </p:nvPr>
        </p:nvSpPr>
        <p:spPr/>
        <p:txBody>
          <a:bodyPr/>
          <a:lstStyle/>
          <a:p>
            <a:endParaRPr lang="en-US"/>
          </a:p>
        </p:txBody>
      </p:sp>
      <p:sp>
        <p:nvSpPr>
          <p:cNvPr id="5" name="Rectangle 4">
            <a:extLst>
              <a:ext uri="{FF2B5EF4-FFF2-40B4-BE49-F238E27FC236}">
                <a16:creationId xmlns:a16="http://schemas.microsoft.com/office/drawing/2014/main" id="{DA2609DB-6B28-4A3C-8356-04C739F0CCA4}"/>
              </a:ext>
            </a:extLst>
          </p:cNvPr>
          <p:cNvSpPr/>
          <p:nvPr/>
        </p:nvSpPr>
        <p:spPr>
          <a:xfrm>
            <a:off x="-41564" y="0"/>
            <a:ext cx="12192000" cy="6839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72FBC5E-072E-47C0-9391-F2D219A5DE7F}"/>
              </a:ext>
            </a:extLst>
          </p:cNvPr>
          <p:cNvSpPr/>
          <p:nvPr/>
        </p:nvSpPr>
        <p:spPr>
          <a:xfrm>
            <a:off x="0" y="0"/>
            <a:ext cx="1976582" cy="6858000"/>
          </a:xfrm>
          <a:prstGeom prst="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4AC960-44C2-419F-AFE2-E5D7F2F60A39}"/>
              </a:ext>
            </a:extLst>
          </p:cNvPr>
          <p:cNvSpPr/>
          <p:nvPr/>
        </p:nvSpPr>
        <p:spPr>
          <a:xfrm>
            <a:off x="1547091" y="860631"/>
            <a:ext cx="10173854" cy="135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Module 12:  MLTI Agenda</a:t>
            </a:r>
          </a:p>
          <a:p>
            <a:pPr algn="ctr"/>
            <a:r>
              <a:rPr lang="en-US" sz="2800" dirty="0">
                <a:solidFill>
                  <a:schemeClr val="tx1"/>
                </a:solidFill>
              </a:rPr>
              <a:t>May 6, 2021</a:t>
            </a:r>
          </a:p>
          <a:p>
            <a:pPr algn="ctr"/>
            <a:endParaRPr lang="en-US" sz="2800" dirty="0">
              <a:solidFill>
                <a:schemeClr val="tx1"/>
              </a:solidFill>
            </a:endParaRPr>
          </a:p>
          <a:p>
            <a:pPr algn="ctr"/>
            <a:r>
              <a:rPr lang="en-US" sz="2400" b="1" i="1" dirty="0">
                <a:solidFill>
                  <a:schemeClr val="tx1"/>
                </a:solidFill>
              </a:rPr>
              <a:t>Part I. Qualitative and mixed methods techniques in multilevel research</a:t>
            </a:r>
            <a:endParaRPr lang="en-US" sz="2400" b="1" dirty="0">
              <a:solidFill>
                <a:schemeClr val="tx1"/>
              </a:solidFill>
            </a:endParaRPr>
          </a:p>
          <a:p>
            <a:pPr algn="ctr"/>
            <a:endParaRPr lang="en-US" sz="3600" dirty="0">
              <a:solidFill>
                <a:schemeClr val="tx1"/>
              </a:solidFill>
            </a:endParaRPr>
          </a:p>
        </p:txBody>
      </p:sp>
      <p:graphicFrame>
        <p:nvGraphicFramePr>
          <p:cNvPr id="9" name="Table 8">
            <a:extLst>
              <a:ext uri="{FF2B5EF4-FFF2-40B4-BE49-F238E27FC236}">
                <a16:creationId xmlns:a16="http://schemas.microsoft.com/office/drawing/2014/main" id="{23283396-D838-4949-B43D-A206877A2484}"/>
              </a:ext>
            </a:extLst>
          </p:cNvPr>
          <p:cNvGraphicFramePr>
            <a:graphicFrameLocks noGrp="1"/>
          </p:cNvGraphicFramePr>
          <p:nvPr>
            <p:extLst>
              <p:ext uri="{D42A27DB-BD31-4B8C-83A1-F6EECF244321}">
                <p14:modId xmlns:p14="http://schemas.microsoft.com/office/powerpoint/2010/main" val="1561623534"/>
              </p:ext>
            </p:extLst>
          </p:nvPr>
        </p:nvGraphicFramePr>
        <p:xfrm>
          <a:off x="1976582" y="1770744"/>
          <a:ext cx="10132290" cy="2892187"/>
        </p:xfrm>
        <a:graphic>
          <a:graphicData uri="http://schemas.openxmlformats.org/drawingml/2006/table">
            <a:tbl>
              <a:tblPr/>
              <a:tblGrid>
                <a:gridCol w="1743461">
                  <a:extLst>
                    <a:ext uri="{9D8B030D-6E8A-4147-A177-3AD203B41FA5}">
                      <a16:colId xmlns:a16="http://schemas.microsoft.com/office/drawing/2014/main" val="3644031112"/>
                    </a:ext>
                  </a:extLst>
                </a:gridCol>
                <a:gridCol w="5811884">
                  <a:extLst>
                    <a:ext uri="{9D8B030D-6E8A-4147-A177-3AD203B41FA5}">
                      <a16:colId xmlns:a16="http://schemas.microsoft.com/office/drawing/2014/main" val="3952402554"/>
                    </a:ext>
                  </a:extLst>
                </a:gridCol>
                <a:gridCol w="2576945">
                  <a:extLst>
                    <a:ext uri="{9D8B030D-6E8A-4147-A177-3AD203B41FA5}">
                      <a16:colId xmlns:a16="http://schemas.microsoft.com/office/drawing/2014/main" val="1606133444"/>
                    </a:ext>
                  </a:extLst>
                </a:gridCol>
              </a:tblGrid>
              <a:tr h="1663209">
                <a:tc>
                  <a:txBody>
                    <a:bodyPr/>
                    <a:lstStyle/>
                    <a:p>
                      <a:endParaRPr lang="en-US" dirty="0"/>
                    </a:p>
                    <a:p>
                      <a:endParaRPr lang="en-US" dirty="0"/>
                    </a:p>
                    <a:p>
                      <a:r>
                        <a:rPr lang="en-US" dirty="0"/>
                        <a:t>12:05-12:15pm</a:t>
                      </a:r>
                    </a:p>
                    <a:p>
                      <a:endParaRPr lang="en-US" dirty="0"/>
                    </a:p>
                    <a:p>
                      <a:endParaRPr lang="en-US" dirty="0"/>
                    </a:p>
                    <a:p>
                      <a:r>
                        <a:rPr lang="en-US" dirty="0"/>
                        <a:t>12:15-12:30pm</a:t>
                      </a:r>
                    </a:p>
                  </a:txBody>
                  <a:tcPr anchor="ctr">
                    <a:lnL>
                      <a:noFill/>
                    </a:lnL>
                    <a:lnR>
                      <a:noFill/>
                    </a:lnR>
                    <a:lnT>
                      <a:noFill/>
                    </a:lnT>
                    <a:lnB>
                      <a:noFill/>
                    </a:lnB>
                  </a:tcPr>
                </a:tc>
                <a:tc>
                  <a:txBody>
                    <a:bodyPr/>
                    <a:lstStyle/>
                    <a:p>
                      <a:endParaRPr lang="en-US" i="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Principles and practice of qualitative methods</a:t>
                      </a:r>
                    </a:p>
                    <a:p>
                      <a:pPr>
                        <a:buFont typeface="Arial" panose="020B0604020202020204" pitchFamily="34" charset="0"/>
                        <a:buNone/>
                      </a:pPr>
                      <a:endParaRPr lang="en-US" dirty="0"/>
                    </a:p>
                    <a:p>
                      <a:pPr>
                        <a:buFont typeface="Arial" panose="020B0604020202020204" pitchFamily="34" charset="0"/>
                        <a:buNone/>
                      </a:pPr>
                      <a:endParaRPr lang="en-US" dirty="0"/>
                    </a:p>
                    <a:p>
                      <a:pPr marL="285750" indent="-285750">
                        <a:buFont typeface="Arial" panose="020B0604020202020204" pitchFamily="34" charset="0"/>
                        <a:buChar char="•"/>
                      </a:pPr>
                      <a:r>
                        <a:rPr lang="en-US" dirty="0"/>
                        <a:t>Application of qualitative methods to research</a:t>
                      </a:r>
                    </a:p>
                    <a:p>
                      <a:pPr>
                        <a:buFont typeface="Arial" panose="020B0604020202020204" pitchFamily="34" charset="0"/>
                        <a:buChar char="•"/>
                      </a:pPr>
                      <a:endParaRPr lang="en-US" dirty="0"/>
                    </a:p>
                  </a:txBody>
                  <a:tcPr anchor="ctr">
                    <a:lnL>
                      <a:noFill/>
                    </a:lnL>
                    <a:lnR>
                      <a:noFill/>
                    </a:lnR>
                    <a:lnT>
                      <a:noFill/>
                    </a:lnT>
                    <a:lnB>
                      <a:noFill/>
                    </a:lnB>
                  </a:tcPr>
                </a:tc>
                <a:tc>
                  <a:txBody>
                    <a:bodyPr/>
                    <a:lstStyle/>
                    <a:p>
                      <a:endParaRPr lang="en-US" dirty="0"/>
                    </a:p>
                    <a:p>
                      <a:endParaRPr lang="en-US" dirty="0"/>
                    </a:p>
                    <a:p>
                      <a:endParaRPr lang="en-US" dirty="0"/>
                    </a:p>
                    <a:p>
                      <a:r>
                        <a:rPr lang="en-US" dirty="0"/>
                        <a:t>Deborah Cohen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Deborah Cohen</a:t>
                      </a:r>
                    </a:p>
                    <a:p>
                      <a:endParaRPr lang="en-US" dirty="0"/>
                    </a:p>
                  </a:txBody>
                  <a:tcPr anchor="ctr">
                    <a:lnL>
                      <a:noFill/>
                    </a:lnL>
                    <a:lnR>
                      <a:noFill/>
                    </a:lnR>
                    <a:lnT>
                      <a:noFill/>
                    </a:lnT>
                    <a:lnB>
                      <a:noFill/>
                    </a:lnB>
                  </a:tcPr>
                </a:tc>
                <a:extLst>
                  <a:ext uri="{0D108BD9-81ED-4DB2-BD59-A6C34878D82A}">
                    <a16:rowId xmlns:a16="http://schemas.microsoft.com/office/drawing/2014/main" val="1240430530"/>
                  </a:ext>
                </a:extLst>
              </a:tr>
              <a:tr h="606187">
                <a:tc>
                  <a:txBody>
                    <a:bodyPr/>
                    <a:lstStyle/>
                    <a:p>
                      <a:endParaRPr lang="en-US" dirty="0"/>
                    </a:p>
                  </a:txBody>
                  <a:tcPr anchor="ctr">
                    <a:lnL>
                      <a:noFill/>
                    </a:lnL>
                    <a:lnR>
                      <a:noFill/>
                    </a:lnR>
                    <a:lnT>
                      <a:noFill/>
                    </a:lnT>
                    <a:lnB>
                      <a:noFill/>
                    </a:lnB>
                  </a:tcPr>
                </a:tc>
                <a:tc>
                  <a:txBody>
                    <a:bodyPr/>
                    <a:lstStyle/>
                    <a:p>
                      <a:pPr marL="234950" indent="-234950">
                        <a:buFont typeface="Arial" panose="020B0604020202020204" pitchFamily="34" charset="0"/>
                        <a:buChar char="•"/>
                      </a:pPr>
                      <a:endParaRPr lang="en-US" dirty="0"/>
                    </a:p>
                  </a:txBody>
                  <a:tcPr anchor="ctr">
                    <a:lnL>
                      <a:noFill/>
                    </a:lnL>
                    <a:lnR>
                      <a:noFill/>
                    </a:lnR>
                    <a:lnT>
                      <a:noFill/>
                    </a:lnT>
                    <a:lnB>
                      <a:noFill/>
                    </a:lnB>
                  </a:tcPr>
                </a:tc>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2772455916"/>
                  </a:ext>
                </a:extLst>
              </a:tr>
            </a:tbl>
          </a:graphicData>
        </a:graphic>
      </p:graphicFrame>
      <p:graphicFrame>
        <p:nvGraphicFramePr>
          <p:cNvPr id="10" name="Table 9">
            <a:extLst>
              <a:ext uri="{FF2B5EF4-FFF2-40B4-BE49-F238E27FC236}">
                <a16:creationId xmlns:a16="http://schemas.microsoft.com/office/drawing/2014/main" id="{D9ED528D-0B01-4924-8165-A15A6EC93999}"/>
              </a:ext>
            </a:extLst>
          </p:cNvPr>
          <p:cNvGraphicFramePr>
            <a:graphicFrameLocks noGrp="1"/>
          </p:cNvGraphicFramePr>
          <p:nvPr>
            <p:extLst>
              <p:ext uri="{D42A27DB-BD31-4B8C-83A1-F6EECF244321}">
                <p14:modId xmlns:p14="http://schemas.microsoft.com/office/powerpoint/2010/main" val="105866306"/>
              </p:ext>
            </p:extLst>
          </p:nvPr>
        </p:nvGraphicFramePr>
        <p:xfrm>
          <a:off x="2018146" y="4127609"/>
          <a:ext cx="10132292" cy="1614194"/>
        </p:xfrm>
        <a:graphic>
          <a:graphicData uri="http://schemas.openxmlformats.org/drawingml/2006/table">
            <a:tbl>
              <a:tblPr/>
              <a:tblGrid>
                <a:gridCol w="1736436">
                  <a:extLst>
                    <a:ext uri="{9D8B030D-6E8A-4147-A177-3AD203B41FA5}">
                      <a16:colId xmlns:a16="http://schemas.microsoft.com/office/drawing/2014/main" val="3722981109"/>
                    </a:ext>
                  </a:extLst>
                </a:gridCol>
                <a:gridCol w="5888182">
                  <a:extLst>
                    <a:ext uri="{9D8B030D-6E8A-4147-A177-3AD203B41FA5}">
                      <a16:colId xmlns:a16="http://schemas.microsoft.com/office/drawing/2014/main" val="231950509"/>
                    </a:ext>
                  </a:extLst>
                </a:gridCol>
                <a:gridCol w="2507674">
                  <a:extLst>
                    <a:ext uri="{9D8B030D-6E8A-4147-A177-3AD203B41FA5}">
                      <a16:colId xmlns:a16="http://schemas.microsoft.com/office/drawing/2014/main" val="3241296854"/>
                    </a:ext>
                  </a:extLst>
                </a:gridCol>
              </a:tblGrid>
              <a:tr h="1152996">
                <a:tc>
                  <a:txBody>
                    <a:bodyPr/>
                    <a:lstStyle/>
                    <a:p>
                      <a:r>
                        <a:rPr lang="en-US" dirty="0"/>
                        <a:t>12:30-12:45pm</a:t>
                      </a:r>
                    </a:p>
                  </a:txBody>
                  <a:tcPr anchor="ctr">
                    <a:lnL>
                      <a:noFill/>
                    </a:lnL>
                    <a:lnR>
                      <a:noFill/>
                    </a:lnR>
                    <a:lnT>
                      <a:noFill/>
                    </a:lnT>
                    <a:lnB>
                      <a:noFill/>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Principles and practice of mixed methods</a:t>
                      </a:r>
                    </a:p>
                  </a:txBody>
                  <a:tcPr anchor="ctr">
                    <a:lnL>
                      <a:noFill/>
                    </a:lnL>
                    <a:lnR>
                      <a:noFill/>
                    </a:lnR>
                    <a:lnT>
                      <a:noFill/>
                    </a:lnT>
                    <a:lnB>
                      <a:noFill/>
                    </a:lnB>
                  </a:tcPr>
                </a:tc>
                <a:tc>
                  <a:txBody>
                    <a:bodyPr/>
                    <a:lstStyle/>
                    <a:p>
                      <a:r>
                        <a:rPr lang="en-US" dirty="0"/>
                        <a:t>                                                         </a:t>
                      </a:r>
                    </a:p>
                    <a:p>
                      <a:r>
                        <a:rPr lang="en-US" dirty="0"/>
                        <a:t>Lawrence Palinkas</a:t>
                      </a:r>
                    </a:p>
                    <a:p>
                      <a:r>
                        <a:rPr lang="en-US" dirty="0"/>
                        <a:t> </a:t>
                      </a:r>
                    </a:p>
                  </a:txBody>
                  <a:tcPr anchor="ctr">
                    <a:lnL>
                      <a:noFill/>
                    </a:lnL>
                    <a:lnR>
                      <a:noFill/>
                    </a:lnR>
                    <a:lnT>
                      <a:noFill/>
                    </a:lnT>
                    <a:lnB>
                      <a:noFill/>
                    </a:lnB>
                  </a:tcPr>
                </a:tc>
                <a:extLst>
                  <a:ext uri="{0D108BD9-81ED-4DB2-BD59-A6C34878D82A}">
                    <a16:rowId xmlns:a16="http://schemas.microsoft.com/office/drawing/2014/main" val="4013746136"/>
                  </a:ext>
                </a:extLst>
              </a:tr>
              <a:tr h="461198">
                <a:tc>
                  <a:txBody>
                    <a:bodyPr/>
                    <a:lstStyle/>
                    <a:p>
                      <a:r>
                        <a:rPr lang="en-US" dirty="0"/>
                        <a:t>12:45-1:00pm</a:t>
                      </a:r>
                    </a:p>
                  </a:txBody>
                  <a:tcPr anchor="ctr">
                    <a:lnL>
                      <a:noFill/>
                    </a:lnL>
                    <a:lnR>
                      <a:noFill/>
                    </a:lnR>
                    <a:lnT>
                      <a:noFill/>
                    </a:lnT>
                    <a:lnB>
                      <a:noFill/>
                    </a:lnB>
                  </a:tcPr>
                </a:tc>
                <a:tc>
                  <a:txBody>
                    <a:bodyPr/>
                    <a:lstStyle/>
                    <a:p>
                      <a:pPr marL="285750" indent="-285750">
                        <a:buFont typeface="Arial" panose="020B0604020202020204" pitchFamily="34" charset="0"/>
                        <a:buChar char="•"/>
                      </a:pPr>
                      <a:r>
                        <a:rPr lang="en-US" dirty="0"/>
                        <a:t>Application of mixed methods to research</a:t>
                      </a:r>
                    </a:p>
                  </a:txBody>
                  <a:tcPr anchor="ctr">
                    <a:lnL>
                      <a:noFill/>
                    </a:lnL>
                    <a:lnR>
                      <a:noFill/>
                    </a:lnR>
                    <a:lnT>
                      <a:noFill/>
                    </a:lnT>
                    <a:lnB>
                      <a:noFill/>
                    </a:lnB>
                  </a:tcPr>
                </a:tc>
                <a:tc>
                  <a:txBody>
                    <a:bodyPr/>
                    <a:lstStyle/>
                    <a:p>
                      <a:r>
                        <a:rPr lang="en-US" dirty="0"/>
                        <a:t>Lawrence Palinkas</a:t>
                      </a:r>
                    </a:p>
                  </a:txBody>
                  <a:tcPr anchor="ctr">
                    <a:lnL>
                      <a:noFill/>
                    </a:lnL>
                    <a:lnR>
                      <a:noFill/>
                    </a:lnR>
                    <a:lnT>
                      <a:noFill/>
                    </a:lnT>
                    <a:lnB>
                      <a:noFill/>
                    </a:lnB>
                  </a:tcPr>
                </a:tc>
                <a:extLst>
                  <a:ext uri="{0D108BD9-81ED-4DB2-BD59-A6C34878D82A}">
                    <a16:rowId xmlns:a16="http://schemas.microsoft.com/office/drawing/2014/main" val="1409030666"/>
                  </a:ext>
                </a:extLst>
              </a:tr>
            </a:tbl>
          </a:graphicData>
        </a:graphic>
      </p:graphicFrame>
    </p:spTree>
    <p:extLst>
      <p:ext uri="{BB962C8B-B14F-4D97-AF65-F5344CB8AC3E}">
        <p14:creationId xmlns:p14="http://schemas.microsoft.com/office/powerpoint/2010/main" val="3752011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8" name="Google Shape;138;p18"/>
          <p:cNvCxnSpPr/>
          <p:nvPr/>
        </p:nvCxnSpPr>
        <p:spPr>
          <a:xfrm>
            <a:off x="-8033" y="2408389"/>
            <a:ext cx="12216000" cy="0"/>
          </a:xfrm>
          <a:prstGeom prst="straightConnector1">
            <a:avLst/>
          </a:prstGeom>
          <a:noFill/>
          <a:ln w="9525" cap="flat" cmpd="sng">
            <a:solidFill>
              <a:srgbClr val="CCCCCC"/>
            </a:solidFill>
            <a:prstDash val="solid"/>
            <a:round/>
            <a:headEnd type="none" w="med" len="med"/>
            <a:tailEnd type="none" w="med" len="med"/>
          </a:ln>
        </p:spPr>
      </p:cxnSp>
      <p:sp>
        <p:nvSpPr>
          <p:cNvPr id="20" name="Google Shape;139;p18">
            <a:extLst>
              <a:ext uri="{FF2B5EF4-FFF2-40B4-BE49-F238E27FC236}">
                <a16:creationId xmlns:a16="http://schemas.microsoft.com/office/drawing/2014/main" id="{2F501FEF-C80D-4040-BBCD-BC8E5DB7BC58}"/>
              </a:ext>
            </a:extLst>
          </p:cNvPr>
          <p:cNvSpPr/>
          <p:nvPr/>
        </p:nvSpPr>
        <p:spPr>
          <a:xfrm>
            <a:off x="8648188"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33" name="Google Shape;139;p18">
            <a:extLst>
              <a:ext uri="{FF2B5EF4-FFF2-40B4-BE49-F238E27FC236}">
                <a16:creationId xmlns:a16="http://schemas.microsoft.com/office/drawing/2014/main" id="{BD4DE1D6-1EE0-2E47-ADB4-92770DFB8464}"/>
              </a:ext>
            </a:extLst>
          </p:cNvPr>
          <p:cNvSpPr/>
          <p:nvPr/>
        </p:nvSpPr>
        <p:spPr>
          <a:xfrm>
            <a:off x="4676516"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9" name="TextBox 28">
            <a:extLst>
              <a:ext uri="{FF2B5EF4-FFF2-40B4-BE49-F238E27FC236}">
                <a16:creationId xmlns:a16="http://schemas.microsoft.com/office/drawing/2014/main" id="{BFCD9830-A016-1547-82F6-CC09A30270D7}"/>
              </a:ext>
            </a:extLst>
          </p:cNvPr>
          <p:cNvSpPr txBox="1"/>
          <p:nvPr/>
        </p:nvSpPr>
        <p:spPr>
          <a:xfrm>
            <a:off x="597909" y="4127583"/>
            <a:ext cx="2954207" cy="666786"/>
          </a:xfrm>
          <a:prstGeom prst="rect">
            <a:avLst/>
          </a:prstGeom>
          <a:noFill/>
        </p:spPr>
        <p:txBody>
          <a:bodyPr wrap="none" rtlCol="0">
            <a:spAutoFit/>
          </a:bodyPr>
          <a:lstStyle/>
          <a:p>
            <a:pPr algn="ctr"/>
            <a:r>
              <a:rPr lang="en-US" sz="3733" b="1" dirty="0">
                <a:latin typeface="Lora" panose="02000503000000020004" pitchFamily="2" charset="77"/>
              </a:rPr>
              <a:t>Observation</a:t>
            </a:r>
          </a:p>
        </p:txBody>
      </p:sp>
      <p:sp>
        <p:nvSpPr>
          <p:cNvPr id="139" name="Google Shape;139;p18"/>
          <p:cNvSpPr/>
          <p:nvPr/>
        </p:nvSpPr>
        <p:spPr>
          <a:xfrm>
            <a:off x="606012"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052F0910-04AD-0047-9F9C-18B71B08A91E}"/>
              </a:ext>
            </a:extLst>
          </p:cNvPr>
          <p:cNvSpPr txBox="1"/>
          <p:nvPr/>
        </p:nvSpPr>
        <p:spPr>
          <a:xfrm>
            <a:off x="4617811" y="4113657"/>
            <a:ext cx="2956579" cy="666786"/>
          </a:xfrm>
          <a:prstGeom prst="rect">
            <a:avLst/>
          </a:prstGeom>
          <a:noFill/>
        </p:spPr>
        <p:txBody>
          <a:bodyPr wrap="none" rtlCol="0">
            <a:spAutoFit/>
          </a:bodyPr>
          <a:lstStyle/>
          <a:p>
            <a:pPr algn="ctr"/>
            <a:r>
              <a:rPr lang="en-US" sz="3733" b="1" dirty="0">
                <a:latin typeface="Lora" panose="02000503000000020004" pitchFamily="2" charset="77"/>
              </a:rPr>
              <a:t>Interviewing</a:t>
            </a:r>
          </a:p>
        </p:txBody>
      </p:sp>
      <p:sp>
        <p:nvSpPr>
          <p:cNvPr id="22" name="TextBox 21">
            <a:extLst>
              <a:ext uri="{FF2B5EF4-FFF2-40B4-BE49-F238E27FC236}">
                <a16:creationId xmlns:a16="http://schemas.microsoft.com/office/drawing/2014/main" id="{48D43D71-542E-BB41-ABA9-7266CAFF2181}"/>
              </a:ext>
            </a:extLst>
          </p:cNvPr>
          <p:cNvSpPr txBox="1"/>
          <p:nvPr/>
        </p:nvSpPr>
        <p:spPr>
          <a:xfrm>
            <a:off x="8474614" y="4040343"/>
            <a:ext cx="3285149" cy="1815690"/>
          </a:xfrm>
          <a:prstGeom prst="rect">
            <a:avLst/>
          </a:prstGeom>
          <a:noFill/>
        </p:spPr>
        <p:txBody>
          <a:bodyPr wrap="square" rtlCol="0">
            <a:spAutoFit/>
          </a:bodyPr>
          <a:lstStyle/>
          <a:p>
            <a:pPr algn="ctr"/>
            <a:r>
              <a:rPr lang="en-US" sz="3733" b="1" dirty="0">
                <a:latin typeface="Lora" panose="02000503000000020004" pitchFamily="2" charset="77"/>
              </a:rPr>
              <a:t>Collecting texts and artifacts</a:t>
            </a:r>
          </a:p>
        </p:txBody>
      </p:sp>
      <p:pic>
        <p:nvPicPr>
          <p:cNvPr id="4" name="Picture 3">
            <a:extLst>
              <a:ext uri="{FF2B5EF4-FFF2-40B4-BE49-F238E27FC236}">
                <a16:creationId xmlns:a16="http://schemas.microsoft.com/office/drawing/2014/main" id="{562E0FA4-9598-DB4D-A532-19E50B8680BF}"/>
              </a:ext>
            </a:extLst>
          </p:cNvPr>
          <p:cNvPicPr>
            <a:picLocks noChangeAspect="1"/>
          </p:cNvPicPr>
          <p:nvPr/>
        </p:nvPicPr>
        <p:blipFill rotWithShape="1">
          <a:blip r:embed="rId5"/>
          <a:srcRect b="22925"/>
          <a:stretch/>
        </p:blipFill>
        <p:spPr>
          <a:xfrm>
            <a:off x="507180" y="1111310"/>
            <a:ext cx="3135664" cy="2416820"/>
          </a:xfrm>
          <a:prstGeom prst="rect">
            <a:avLst/>
          </a:prstGeom>
        </p:spPr>
      </p:pic>
      <p:pic>
        <p:nvPicPr>
          <p:cNvPr id="6" name="Picture 5">
            <a:extLst>
              <a:ext uri="{FF2B5EF4-FFF2-40B4-BE49-F238E27FC236}">
                <a16:creationId xmlns:a16="http://schemas.microsoft.com/office/drawing/2014/main" id="{E06EF0E7-38A1-8B44-89B1-CC31AD5594F4}"/>
              </a:ext>
            </a:extLst>
          </p:cNvPr>
          <p:cNvPicPr>
            <a:picLocks noChangeAspect="1"/>
          </p:cNvPicPr>
          <p:nvPr/>
        </p:nvPicPr>
        <p:blipFill rotWithShape="1">
          <a:blip r:embed="rId6"/>
          <a:srcRect b="27729"/>
          <a:stretch/>
        </p:blipFill>
        <p:spPr>
          <a:xfrm>
            <a:off x="4725932" y="1204397"/>
            <a:ext cx="2692789" cy="1946104"/>
          </a:xfrm>
          <a:prstGeom prst="rect">
            <a:avLst/>
          </a:prstGeom>
        </p:spPr>
      </p:pic>
      <p:pic>
        <p:nvPicPr>
          <p:cNvPr id="8" name="Picture 7">
            <a:extLst>
              <a:ext uri="{FF2B5EF4-FFF2-40B4-BE49-F238E27FC236}">
                <a16:creationId xmlns:a16="http://schemas.microsoft.com/office/drawing/2014/main" id="{CFF97DDC-FAE6-7F4A-9BCC-5301A2B5B2B2}"/>
              </a:ext>
            </a:extLst>
          </p:cNvPr>
          <p:cNvPicPr>
            <a:picLocks noChangeAspect="1"/>
          </p:cNvPicPr>
          <p:nvPr/>
        </p:nvPicPr>
        <p:blipFill rotWithShape="1">
          <a:blip r:embed="rId7"/>
          <a:srcRect t="10068" b="18821"/>
          <a:stretch/>
        </p:blipFill>
        <p:spPr>
          <a:xfrm>
            <a:off x="8865452" y="1518265"/>
            <a:ext cx="2503473" cy="1780248"/>
          </a:xfrm>
          <a:prstGeom prst="rect">
            <a:avLst/>
          </a:prstGeom>
        </p:spPr>
      </p:pic>
      <p:pic>
        <p:nvPicPr>
          <p:cNvPr id="5" name="Audio 4">
            <a:hlinkClick r:id="" action="ppaction://media"/>
            <a:extLst>
              <a:ext uri="{FF2B5EF4-FFF2-40B4-BE49-F238E27FC236}">
                <a16:creationId xmlns:a16="http://schemas.microsoft.com/office/drawing/2014/main" id="{2DB528CA-641F-CA43-AB3D-8820558374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1157078421"/>
      </p:ext>
    </p:extLst>
  </p:cSld>
  <p:clrMapOvr>
    <a:masterClrMapping/>
  </p:clrMapOvr>
  <p:transition advTm="669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8" name="Google Shape;138;p18"/>
          <p:cNvCxnSpPr/>
          <p:nvPr/>
        </p:nvCxnSpPr>
        <p:spPr>
          <a:xfrm>
            <a:off x="-8033" y="2408389"/>
            <a:ext cx="12216000" cy="0"/>
          </a:xfrm>
          <a:prstGeom prst="straightConnector1">
            <a:avLst/>
          </a:prstGeom>
          <a:noFill/>
          <a:ln w="9525" cap="flat" cmpd="sng">
            <a:solidFill>
              <a:srgbClr val="CCCCCC"/>
            </a:solidFill>
            <a:prstDash val="solid"/>
            <a:round/>
            <a:headEnd type="none" w="med" len="med"/>
            <a:tailEnd type="none" w="med" len="med"/>
          </a:ln>
        </p:spPr>
      </p:cxnSp>
      <p:sp>
        <p:nvSpPr>
          <p:cNvPr id="20" name="Google Shape;139;p18">
            <a:extLst>
              <a:ext uri="{FF2B5EF4-FFF2-40B4-BE49-F238E27FC236}">
                <a16:creationId xmlns:a16="http://schemas.microsoft.com/office/drawing/2014/main" id="{2F501FEF-C80D-4040-BBCD-BC8E5DB7BC58}"/>
              </a:ext>
            </a:extLst>
          </p:cNvPr>
          <p:cNvSpPr/>
          <p:nvPr/>
        </p:nvSpPr>
        <p:spPr>
          <a:xfrm>
            <a:off x="8648188"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33" name="Google Shape;139;p18">
            <a:extLst>
              <a:ext uri="{FF2B5EF4-FFF2-40B4-BE49-F238E27FC236}">
                <a16:creationId xmlns:a16="http://schemas.microsoft.com/office/drawing/2014/main" id="{BD4DE1D6-1EE0-2E47-ADB4-92770DFB8464}"/>
              </a:ext>
            </a:extLst>
          </p:cNvPr>
          <p:cNvSpPr/>
          <p:nvPr/>
        </p:nvSpPr>
        <p:spPr>
          <a:xfrm>
            <a:off x="4676516"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9" name="TextBox 28">
            <a:extLst>
              <a:ext uri="{FF2B5EF4-FFF2-40B4-BE49-F238E27FC236}">
                <a16:creationId xmlns:a16="http://schemas.microsoft.com/office/drawing/2014/main" id="{BFCD9830-A016-1547-82F6-CC09A30270D7}"/>
              </a:ext>
            </a:extLst>
          </p:cNvPr>
          <p:cNvSpPr txBox="1"/>
          <p:nvPr/>
        </p:nvSpPr>
        <p:spPr>
          <a:xfrm>
            <a:off x="597909" y="4127583"/>
            <a:ext cx="2954207" cy="666786"/>
          </a:xfrm>
          <a:prstGeom prst="rect">
            <a:avLst/>
          </a:prstGeom>
          <a:noFill/>
        </p:spPr>
        <p:txBody>
          <a:bodyPr wrap="none" rtlCol="0">
            <a:spAutoFit/>
          </a:bodyPr>
          <a:lstStyle/>
          <a:p>
            <a:pPr algn="ctr"/>
            <a:r>
              <a:rPr lang="en-US" sz="3733" b="1" dirty="0">
                <a:highlight>
                  <a:srgbClr val="FFCE31"/>
                </a:highlight>
                <a:latin typeface="Lora" panose="02000503000000020004" pitchFamily="2" charset="77"/>
              </a:rPr>
              <a:t>Observation</a:t>
            </a:r>
          </a:p>
        </p:txBody>
      </p:sp>
      <p:sp>
        <p:nvSpPr>
          <p:cNvPr id="139" name="Google Shape;139;p18"/>
          <p:cNvSpPr/>
          <p:nvPr/>
        </p:nvSpPr>
        <p:spPr>
          <a:xfrm>
            <a:off x="606012"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052F0910-04AD-0047-9F9C-18B71B08A91E}"/>
              </a:ext>
            </a:extLst>
          </p:cNvPr>
          <p:cNvSpPr txBox="1"/>
          <p:nvPr/>
        </p:nvSpPr>
        <p:spPr>
          <a:xfrm>
            <a:off x="4617811" y="4113657"/>
            <a:ext cx="2956579" cy="666786"/>
          </a:xfrm>
          <a:prstGeom prst="rect">
            <a:avLst/>
          </a:prstGeom>
          <a:noFill/>
        </p:spPr>
        <p:txBody>
          <a:bodyPr wrap="none" rtlCol="0">
            <a:spAutoFit/>
          </a:bodyPr>
          <a:lstStyle/>
          <a:p>
            <a:pPr algn="ctr"/>
            <a:r>
              <a:rPr lang="en-US" sz="3733" b="1" dirty="0">
                <a:latin typeface="Lora" panose="02000503000000020004" pitchFamily="2" charset="77"/>
              </a:rPr>
              <a:t>Interviewing</a:t>
            </a:r>
          </a:p>
        </p:txBody>
      </p:sp>
      <p:sp>
        <p:nvSpPr>
          <p:cNvPr id="22" name="TextBox 21">
            <a:extLst>
              <a:ext uri="{FF2B5EF4-FFF2-40B4-BE49-F238E27FC236}">
                <a16:creationId xmlns:a16="http://schemas.microsoft.com/office/drawing/2014/main" id="{48D43D71-542E-BB41-ABA9-7266CAFF2181}"/>
              </a:ext>
            </a:extLst>
          </p:cNvPr>
          <p:cNvSpPr txBox="1"/>
          <p:nvPr/>
        </p:nvSpPr>
        <p:spPr>
          <a:xfrm>
            <a:off x="8474614" y="4040343"/>
            <a:ext cx="3285149" cy="1815690"/>
          </a:xfrm>
          <a:prstGeom prst="rect">
            <a:avLst/>
          </a:prstGeom>
          <a:noFill/>
        </p:spPr>
        <p:txBody>
          <a:bodyPr wrap="square" rtlCol="0">
            <a:spAutoFit/>
          </a:bodyPr>
          <a:lstStyle/>
          <a:p>
            <a:pPr algn="ctr"/>
            <a:r>
              <a:rPr lang="en-US" sz="3733" b="1" dirty="0">
                <a:latin typeface="Lora" panose="02000503000000020004" pitchFamily="2" charset="77"/>
              </a:rPr>
              <a:t>Collecting texts and artifacts</a:t>
            </a:r>
          </a:p>
        </p:txBody>
      </p:sp>
      <p:pic>
        <p:nvPicPr>
          <p:cNvPr id="4" name="Picture 3">
            <a:extLst>
              <a:ext uri="{FF2B5EF4-FFF2-40B4-BE49-F238E27FC236}">
                <a16:creationId xmlns:a16="http://schemas.microsoft.com/office/drawing/2014/main" id="{562E0FA4-9598-DB4D-A532-19E50B8680BF}"/>
              </a:ext>
            </a:extLst>
          </p:cNvPr>
          <p:cNvPicPr>
            <a:picLocks noChangeAspect="1"/>
          </p:cNvPicPr>
          <p:nvPr/>
        </p:nvPicPr>
        <p:blipFill rotWithShape="1">
          <a:blip r:embed="rId5"/>
          <a:srcRect b="22925"/>
          <a:stretch/>
        </p:blipFill>
        <p:spPr>
          <a:xfrm>
            <a:off x="507180" y="1111310"/>
            <a:ext cx="3135664" cy="2416820"/>
          </a:xfrm>
          <a:prstGeom prst="rect">
            <a:avLst/>
          </a:prstGeom>
        </p:spPr>
      </p:pic>
      <p:pic>
        <p:nvPicPr>
          <p:cNvPr id="6" name="Picture 5">
            <a:extLst>
              <a:ext uri="{FF2B5EF4-FFF2-40B4-BE49-F238E27FC236}">
                <a16:creationId xmlns:a16="http://schemas.microsoft.com/office/drawing/2014/main" id="{E06EF0E7-38A1-8B44-89B1-CC31AD5594F4}"/>
              </a:ext>
            </a:extLst>
          </p:cNvPr>
          <p:cNvPicPr>
            <a:picLocks noChangeAspect="1"/>
          </p:cNvPicPr>
          <p:nvPr/>
        </p:nvPicPr>
        <p:blipFill rotWithShape="1">
          <a:blip r:embed="rId6"/>
          <a:srcRect b="27729"/>
          <a:stretch/>
        </p:blipFill>
        <p:spPr>
          <a:xfrm>
            <a:off x="4725932" y="1204397"/>
            <a:ext cx="2692789" cy="1946104"/>
          </a:xfrm>
          <a:prstGeom prst="rect">
            <a:avLst/>
          </a:prstGeom>
        </p:spPr>
      </p:pic>
      <p:pic>
        <p:nvPicPr>
          <p:cNvPr id="8" name="Picture 7">
            <a:extLst>
              <a:ext uri="{FF2B5EF4-FFF2-40B4-BE49-F238E27FC236}">
                <a16:creationId xmlns:a16="http://schemas.microsoft.com/office/drawing/2014/main" id="{CFF97DDC-FAE6-7F4A-9BCC-5301A2B5B2B2}"/>
              </a:ext>
            </a:extLst>
          </p:cNvPr>
          <p:cNvPicPr>
            <a:picLocks noChangeAspect="1"/>
          </p:cNvPicPr>
          <p:nvPr/>
        </p:nvPicPr>
        <p:blipFill rotWithShape="1">
          <a:blip r:embed="rId7"/>
          <a:srcRect t="10068" b="18821"/>
          <a:stretch/>
        </p:blipFill>
        <p:spPr>
          <a:xfrm>
            <a:off x="8865452" y="1518265"/>
            <a:ext cx="2503473" cy="1780248"/>
          </a:xfrm>
          <a:prstGeom prst="rect">
            <a:avLst/>
          </a:prstGeom>
        </p:spPr>
      </p:pic>
      <p:pic>
        <p:nvPicPr>
          <p:cNvPr id="5" name="Audio 4">
            <a:hlinkClick r:id="" action="ppaction://media"/>
            <a:extLst>
              <a:ext uri="{FF2B5EF4-FFF2-40B4-BE49-F238E27FC236}">
                <a16:creationId xmlns:a16="http://schemas.microsoft.com/office/drawing/2014/main" id="{8E73B9A7-D974-5C4C-828A-054C8DC988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602008731"/>
      </p:ext>
    </p:extLst>
  </p:cSld>
  <p:clrMapOvr>
    <a:masterClrMapping/>
  </p:clrMapOvr>
  <p:transition advTm="29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2007639" y="809206"/>
            <a:ext cx="8176723" cy="3526941"/>
          </a:xfrm>
          <a:prstGeom prst="rect">
            <a:avLst/>
          </a:prstGeom>
        </p:spPr>
        <p:txBody>
          <a:bodyPr spcFirstLastPara="1" vert="horz" wrap="square" lIns="121900" tIns="121900" rIns="121900" bIns="121900" rtlCol="0" anchor="b" anchorCtr="0">
            <a:noAutofit/>
          </a:bodyPr>
          <a:lstStyle/>
          <a:p>
            <a:pPr marL="0" indent="0">
              <a:buNone/>
            </a:pPr>
            <a:r>
              <a:rPr lang="en-US" sz="3733" dirty="0"/>
              <a:t>Observation is a </a:t>
            </a:r>
            <a:r>
              <a:rPr lang="en" sz="3733" dirty="0">
                <a:highlight>
                  <a:srgbClr val="FFCD00"/>
                </a:highlight>
              </a:rPr>
              <a:t>systematic data collection</a:t>
            </a:r>
            <a:r>
              <a:rPr lang="en-US" sz="3733" dirty="0"/>
              <a:t> approach. Researchers use all of their senses to examine people in natural settings or naturally occurring situations.</a:t>
            </a:r>
            <a:endParaRPr sz="3733" dirty="0"/>
          </a:p>
        </p:txBody>
      </p:sp>
      <p:grpSp>
        <p:nvGrpSpPr>
          <p:cNvPr id="2" name="Group 1">
            <a:extLst>
              <a:ext uri="{FF2B5EF4-FFF2-40B4-BE49-F238E27FC236}">
                <a16:creationId xmlns:a16="http://schemas.microsoft.com/office/drawing/2014/main" id="{F0D9D165-3A1E-2E41-8156-D697BFBF784E}"/>
              </a:ext>
            </a:extLst>
          </p:cNvPr>
          <p:cNvGrpSpPr/>
          <p:nvPr/>
        </p:nvGrpSpPr>
        <p:grpSpPr>
          <a:xfrm>
            <a:off x="5534992" y="4510675"/>
            <a:ext cx="1122016" cy="1051287"/>
            <a:chOff x="380385" y="704542"/>
            <a:chExt cx="2351748" cy="2203500"/>
          </a:xfrm>
        </p:grpSpPr>
        <p:sp>
          <p:nvSpPr>
            <p:cNvPr id="4" name="Google Shape;139;p18">
              <a:extLst>
                <a:ext uri="{FF2B5EF4-FFF2-40B4-BE49-F238E27FC236}">
                  <a16:creationId xmlns:a16="http://schemas.microsoft.com/office/drawing/2014/main" id="{6ED5A340-7472-0945-8565-275AAFC70781}"/>
                </a:ext>
              </a:extLst>
            </p:cNvPr>
            <p:cNvSpPr/>
            <p:nvPr/>
          </p:nvSpPr>
          <p:spPr>
            <a:xfrm>
              <a:off x="454509" y="704542"/>
              <a:ext cx="2203500" cy="22035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pic>
          <p:nvPicPr>
            <p:cNvPr id="5" name="Picture 4">
              <a:extLst>
                <a:ext uri="{FF2B5EF4-FFF2-40B4-BE49-F238E27FC236}">
                  <a16:creationId xmlns:a16="http://schemas.microsoft.com/office/drawing/2014/main" id="{FCC22DBB-749A-AB41-8CB3-FF2AC0214F59}"/>
                </a:ext>
              </a:extLst>
            </p:cNvPr>
            <p:cNvPicPr>
              <a:picLocks noChangeAspect="1"/>
            </p:cNvPicPr>
            <p:nvPr/>
          </p:nvPicPr>
          <p:blipFill rotWithShape="1">
            <a:blip r:embed="rId5"/>
            <a:srcRect b="22925"/>
            <a:stretch/>
          </p:blipFill>
          <p:spPr>
            <a:xfrm>
              <a:off x="380385" y="833482"/>
              <a:ext cx="2351748" cy="1812615"/>
            </a:xfrm>
            <a:prstGeom prst="rect">
              <a:avLst/>
            </a:prstGeom>
          </p:spPr>
        </p:pic>
      </p:grpSp>
      <p:pic>
        <p:nvPicPr>
          <p:cNvPr id="6" name="Audio 5">
            <a:hlinkClick r:id="" action="ppaction://media"/>
            <a:extLst>
              <a:ext uri="{FF2B5EF4-FFF2-40B4-BE49-F238E27FC236}">
                <a16:creationId xmlns:a16="http://schemas.microsoft.com/office/drawing/2014/main" id="{5CEA4537-338D-B144-8036-3162396FC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199398174"/>
      </p:ext>
    </p:extLst>
  </p:cSld>
  <p:clrMapOvr>
    <a:masterClrMapping/>
  </p:clrMapOvr>
  <p:transition advTm="995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654168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Observation of a </a:t>
            </a:r>
            <a:r>
              <a:rPr lang="en-US" dirty="0">
                <a:highlight>
                  <a:srgbClr val="FFCD00"/>
                </a:highlight>
              </a:rPr>
              <a:t>field setting</a:t>
            </a:r>
            <a:r>
              <a:rPr lang="en-US" dirty="0"/>
              <a:t> involves:</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lvl="0"/>
            <a:r>
              <a:rPr lang="en-US" dirty="0"/>
              <a:t>Prolonged engagement in a setting or social situation</a:t>
            </a:r>
          </a:p>
          <a:p>
            <a:pPr lvl="0"/>
            <a:r>
              <a:rPr lang="en-US" dirty="0"/>
              <a:t>Methodical and tactical improvisation in order to develop a full understanding of the setting of interest</a:t>
            </a:r>
          </a:p>
          <a:p>
            <a:pPr lvl="0"/>
            <a:r>
              <a:rPr lang="en-US" dirty="0"/>
              <a:t>Imparting attention in ways that is in some sense 'standardized’</a:t>
            </a:r>
          </a:p>
          <a:p>
            <a:pPr lvl="0"/>
            <a:r>
              <a:rPr lang="en-US" dirty="0"/>
              <a:t>Recording one's observations</a:t>
            </a:r>
          </a:p>
        </p:txBody>
      </p:sp>
      <p:pic>
        <p:nvPicPr>
          <p:cNvPr id="9" name="Picture 8">
            <a:extLst>
              <a:ext uri="{FF2B5EF4-FFF2-40B4-BE49-F238E27FC236}">
                <a16:creationId xmlns:a16="http://schemas.microsoft.com/office/drawing/2014/main" id="{FB6607A7-9B96-684C-8A49-16A1DAF9231F}"/>
              </a:ext>
            </a:extLst>
          </p:cNvPr>
          <p:cNvPicPr>
            <a:picLocks noChangeAspect="1"/>
          </p:cNvPicPr>
          <p:nvPr/>
        </p:nvPicPr>
        <p:blipFill rotWithShape="1">
          <a:blip r:embed="rId6"/>
          <a:srcRect b="22925"/>
          <a:stretch/>
        </p:blipFill>
        <p:spPr>
          <a:xfrm>
            <a:off x="1079019" y="1284171"/>
            <a:ext cx="550179" cy="424052"/>
          </a:xfrm>
          <a:prstGeom prst="rect">
            <a:avLst/>
          </a:prstGeom>
        </p:spPr>
      </p:pic>
      <p:pic>
        <p:nvPicPr>
          <p:cNvPr id="3" name="Audio 2">
            <a:hlinkClick r:id="" action="ppaction://media"/>
            <a:extLst>
              <a:ext uri="{FF2B5EF4-FFF2-40B4-BE49-F238E27FC236}">
                <a16:creationId xmlns:a16="http://schemas.microsoft.com/office/drawing/2014/main" id="{16CBA37A-F17E-C141-A019-162733452A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438248246"/>
      </p:ext>
    </p:extLst>
  </p:cSld>
  <p:clrMapOvr>
    <a:masterClrMapping/>
  </p:clrMapOvr>
  <p:transition advTm="271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055430-3CD5-C746-A828-2F5CA4F3DC7B}"/>
              </a:ext>
            </a:extLst>
          </p:cNvPr>
          <p:cNvPicPr>
            <a:picLocks noChangeAspect="1"/>
          </p:cNvPicPr>
          <p:nvPr/>
        </p:nvPicPr>
        <p:blipFill>
          <a:blip r:embed="rId6">
            <a:duotone>
              <a:schemeClr val="bg2">
                <a:shade val="45000"/>
                <a:satMod val="135000"/>
              </a:schemeClr>
              <a:prstClr val="white"/>
            </a:duotone>
          </a:blip>
          <a:stretch>
            <a:fillRect/>
          </a:stretch>
        </p:blipFill>
        <p:spPr>
          <a:xfrm>
            <a:off x="-188330" y="-1373836"/>
            <a:ext cx="12741292" cy="8490781"/>
          </a:xfrm>
          <a:prstGeom prst="rect">
            <a:avLst/>
          </a:prstGeom>
        </p:spPr>
      </p:pic>
      <p:sp>
        <p:nvSpPr>
          <p:cNvPr id="5" name="Oval 4">
            <a:extLst>
              <a:ext uri="{FF2B5EF4-FFF2-40B4-BE49-F238E27FC236}">
                <a16:creationId xmlns:a16="http://schemas.microsoft.com/office/drawing/2014/main" id="{C3425168-3091-654A-8188-EA8988CA4EC9}"/>
              </a:ext>
            </a:extLst>
          </p:cNvPr>
          <p:cNvSpPr/>
          <p:nvPr/>
        </p:nvSpPr>
        <p:spPr>
          <a:xfrm>
            <a:off x="169931" y="1515669"/>
            <a:ext cx="5267916" cy="3663232"/>
          </a:xfrm>
          <a:prstGeom prst="ellipse">
            <a:avLst/>
          </a:prstGeom>
          <a:solidFill>
            <a:srgbClr val="FFCE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Lora" panose="02000503000000020004" pitchFamily="2" charset="77"/>
              </a:rPr>
              <a:t>Participant</a:t>
            </a:r>
          </a:p>
          <a:p>
            <a:pPr algn="ctr"/>
            <a:r>
              <a:rPr lang="en-US" sz="4800" dirty="0">
                <a:solidFill>
                  <a:schemeClr val="tx1"/>
                </a:solidFill>
                <a:latin typeface="Lora" panose="02000503000000020004" pitchFamily="2" charset="77"/>
              </a:rPr>
              <a:t>Observation</a:t>
            </a:r>
          </a:p>
        </p:txBody>
      </p:sp>
      <p:sp>
        <p:nvSpPr>
          <p:cNvPr id="6" name="Oval 5">
            <a:extLst>
              <a:ext uri="{FF2B5EF4-FFF2-40B4-BE49-F238E27FC236}">
                <a16:creationId xmlns:a16="http://schemas.microsoft.com/office/drawing/2014/main" id="{8E338BAD-D4C9-014D-9196-CA284138BF79}"/>
              </a:ext>
            </a:extLst>
          </p:cNvPr>
          <p:cNvSpPr/>
          <p:nvPr/>
        </p:nvSpPr>
        <p:spPr>
          <a:xfrm>
            <a:off x="6670534" y="1515669"/>
            <a:ext cx="5267916" cy="3663232"/>
          </a:xfrm>
          <a:prstGeom prst="ellipse">
            <a:avLst/>
          </a:prstGeom>
          <a:solidFill>
            <a:srgbClr val="FFCE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Lora" panose="02000503000000020004" pitchFamily="2" charset="77"/>
              </a:rPr>
              <a:t>Non-Participant</a:t>
            </a:r>
          </a:p>
          <a:p>
            <a:pPr algn="ctr"/>
            <a:r>
              <a:rPr lang="en-US" sz="4800" dirty="0">
                <a:solidFill>
                  <a:schemeClr val="tx1"/>
                </a:solidFill>
                <a:latin typeface="Lora" panose="02000503000000020004" pitchFamily="2" charset="77"/>
              </a:rPr>
              <a:t>Observation</a:t>
            </a:r>
          </a:p>
        </p:txBody>
      </p:sp>
      <p:pic>
        <p:nvPicPr>
          <p:cNvPr id="3" name="Audio 2">
            <a:hlinkClick r:id="" action="ppaction://media"/>
            <a:extLst>
              <a:ext uri="{FF2B5EF4-FFF2-40B4-BE49-F238E27FC236}">
                <a16:creationId xmlns:a16="http://schemas.microsoft.com/office/drawing/2014/main" id="{646A6A8E-B273-714D-8015-B0E6F6533F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774924830"/>
      </p:ext>
    </p:extLst>
  </p:cSld>
  <p:clrMapOvr>
    <a:masterClrMapping/>
  </p:clrMapOvr>
  <p:transition advTm="75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303565-D8FC-4D4F-9FBD-09C3812EE402}"/>
              </a:ext>
            </a:extLst>
          </p:cNvPr>
          <p:cNvSpPr>
            <a:spLocks noGrp="1"/>
          </p:cNvSpPr>
          <p:nvPr>
            <p:ph type="body" idx="1"/>
          </p:nvPr>
        </p:nvSpPr>
        <p:spPr>
          <a:xfrm>
            <a:off x="2806733" y="1370253"/>
            <a:ext cx="6578400" cy="3084577"/>
          </a:xfrm>
        </p:spPr>
        <p:txBody>
          <a:bodyPr/>
          <a:lstStyle/>
          <a:p>
            <a:pPr marL="101597" indent="0">
              <a:buNone/>
            </a:pPr>
            <a:r>
              <a:rPr lang="en-US" dirty="0"/>
              <a:t>combines </a:t>
            </a:r>
            <a:r>
              <a:rPr lang="en" dirty="0">
                <a:highlight>
                  <a:srgbClr val="FFCD00"/>
                </a:highlight>
              </a:rPr>
              <a:t>participation</a:t>
            </a:r>
            <a:r>
              <a:rPr lang="en-US" dirty="0"/>
              <a:t> in the lives of the people being studied with maintenance of a </a:t>
            </a:r>
            <a:r>
              <a:rPr lang="en" dirty="0">
                <a:highlight>
                  <a:srgbClr val="FFCD00"/>
                </a:highlight>
              </a:rPr>
              <a:t>professional distance</a:t>
            </a:r>
            <a:r>
              <a:rPr lang="en-US" dirty="0"/>
              <a:t> that allows adequate observation and recording of data. </a:t>
            </a:r>
          </a:p>
        </p:txBody>
      </p:sp>
      <p:sp>
        <p:nvSpPr>
          <p:cNvPr id="4" name="TextBox 3">
            <a:extLst>
              <a:ext uri="{FF2B5EF4-FFF2-40B4-BE49-F238E27FC236}">
                <a16:creationId xmlns:a16="http://schemas.microsoft.com/office/drawing/2014/main" id="{5EA391AC-13EE-F040-A070-AD192305E804}"/>
              </a:ext>
            </a:extLst>
          </p:cNvPr>
          <p:cNvSpPr txBox="1"/>
          <p:nvPr/>
        </p:nvSpPr>
        <p:spPr>
          <a:xfrm>
            <a:off x="4192421" y="877810"/>
            <a:ext cx="3658053" cy="461665"/>
          </a:xfrm>
          <a:prstGeom prst="rect">
            <a:avLst/>
          </a:prstGeom>
          <a:noFill/>
        </p:spPr>
        <p:txBody>
          <a:bodyPr wrap="none" rtlCol="0">
            <a:spAutoFit/>
          </a:bodyPr>
          <a:lstStyle/>
          <a:p>
            <a:r>
              <a:rPr lang="en-US" sz="2400" b="1" dirty="0">
                <a:latin typeface="Lora" panose="02000503000000020004" pitchFamily="2" charset="77"/>
              </a:rPr>
              <a:t>Participant observation </a:t>
            </a:r>
          </a:p>
        </p:txBody>
      </p:sp>
      <p:sp>
        <p:nvSpPr>
          <p:cNvPr id="5" name="TextBox 4">
            <a:extLst>
              <a:ext uri="{FF2B5EF4-FFF2-40B4-BE49-F238E27FC236}">
                <a16:creationId xmlns:a16="http://schemas.microsoft.com/office/drawing/2014/main" id="{24164C1D-019C-CA42-9EEB-B80198A9481B}"/>
              </a:ext>
            </a:extLst>
          </p:cNvPr>
          <p:cNvSpPr txBox="1"/>
          <p:nvPr/>
        </p:nvSpPr>
        <p:spPr>
          <a:xfrm>
            <a:off x="4560041" y="5308377"/>
            <a:ext cx="3971472" cy="461665"/>
          </a:xfrm>
          <a:prstGeom prst="rect">
            <a:avLst/>
          </a:prstGeom>
          <a:solidFill>
            <a:schemeClr val="bg1"/>
          </a:solidFill>
        </p:spPr>
        <p:txBody>
          <a:bodyPr wrap="none" rtlCol="0">
            <a:spAutoFit/>
          </a:bodyPr>
          <a:lstStyle/>
          <a:p>
            <a:r>
              <a:rPr lang="en-US" sz="2400" dirty="0">
                <a:latin typeface="Quattrocento Sans" panose="020B0502050000020003" pitchFamily="34" charset="0"/>
              </a:rPr>
              <a:t>Fetterman, 1998, pp. 34-35 </a:t>
            </a:r>
          </a:p>
        </p:txBody>
      </p:sp>
      <p:pic>
        <p:nvPicPr>
          <p:cNvPr id="6" name="Audio 5">
            <a:hlinkClick r:id="" action="ppaction://media"/>
            <a:extLst>
              <a:ext uri="{FF2B5EF4-FFF2-40B4-BE49-F238E27FC236}">
                <a16:creationId xmlns:a16="http://schemas.microsoft.com/office/drawing/2014/main" id="{88E72CF7-E84B-EE48-9ED3-B64741514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2238853343"/>
      </p:ext>
    </p:extLst>
  </p:cSld>
  <p:clrMapOvr>
    <a:masterClrMapping/>
  </p:clrMapOvr>
  <p:transition advTm="1175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6962469"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Recording field observations - </a:t>
            </a:r>
            <a:r>
              <a:rPr lang="en-US" dirty="0">
                <a:highlight>
                  <a:srgbClr val="FFCD00"/>
                </a:highlight>
              </a:rPr>
              <a:t>fieldnotes</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r>
              <a:rPr lang="en-US" dirty="0"/>
              <a:t>Participant observers may use multiple methods to gather data. </a:t>
            </a:r>
          </a:p>
          <a:p>
            <a:r>
              <a:rPr lang="en-US" dirty="0"/>
              <a:t>One primary approach involves writing fieldnotes. There are several guides for learning how to prepare </a:t>
            </a:r>
            <a:r>
              <a:rPr lang="en-US" dirty="0" err="1"/>
              <a:t>fieldnotes</a:t>
            </a:r>
            <a:r>
              <a:rPr lang="en-US" dirty="0"/>
              <a:t>. </a:t>
            </a:r>
          </a:p>
          <a:p>
            <a:r>
              <a:rPr lang="en-US" dirty="0"/>
              <a:t>Researchers may be interested in creating or using a template to guide observations. </a:t>
            </a:r>
          </a:p>
        </p:txBody>
      </p:sp>
      <p:pic>
        <p:nvPicPr>
          <p:cNvPr id="9" name="Picture 8">
            <a:extLst>
              <a:ext uri="{FF2B5EF4-FFF2-40B4-BE49-F238E27FC236}">
                <a16:creationId xmlns:a16="http://schemas.microsoft.com/office/drawing/2014/main" id="{FB6607A7-9B96-684C-8A49-16A1DAF9231F}"/>
              </a:ext>
            </a:extLst>
          </p:cNvPr>
          <p:cNvPicPr>
            <a:picLocks noChangeAspect="1"/>
          </p:cNvPicPr>
          <p:nvPr/>
        </p:nvPicPr>
        <p:blipFill rotWithShape="1">
          <a:blip r:embed="rId6"/>
          <a:srcRect b="22925"/>
          <a:stretch/>
        </p:blipFill>
        <p:spPr>
          <a:xfrm>
            <a:off x="1079019" y="1284171"/>
            <a:ext cx="550179" cy="424052"/>
          </a:xfrm>
          <a:prstGeom prst="rect">
            <a:avLst/>
          </a:prstGeom>
        </p:spPr>
      </p:pic>
      <p:pic>
        <p:nvPicPr>
          <p:cNvPr id="3" name="Audio 2">
            <a:hlinkClick r:id="" action="ppaction://media"/>
            <a:extLst>
              <a:ext uri="{FF2B5EF4-FFF2-40B4-BE49-F238E27FC236}">
                <a16:creationId xmlns:a16="http://schemas.microsoft.com/office/drawing/2014/main" id="{A375838F-DB74-6F43-8172-9547BDC7ED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115206107"/>
      </p:ext>
    </p:extLst>
  </p:cSld>
  <p:clrMapOvr>
    <a:masterClrMapping/>
  </p:clrMapOvr>
  <p:transition advTm="275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6962469"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Recording field observations - </a:t>
            </a:r>
            <a:r>
              <a:rPr lang="en-US" dirty="0">
                <a:highlight>
                  <a:srgbClr val="FFCD00"/>
                </a:highlight>
              </a:rPr>
              <a:t>fieldnotes</a:t>
            </a:r>
            <a:endParaRPr dirty="0">
              <a:highlight>
                <a:srgbClr val="FFCD00"/>
              </a:highlight>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r>
              <a:rPr lang="en-US" dirty="0"/>
              <a:t>Context </a:t>
            </a:r>
          </a:p>
          <a:p>
            <a:r>
              <a:rPr lang="en-US" dirty="0"/>
              <a:t>Content</a:t>
            </a:r>
          </a:p>
          <a:p>
            <a:r>
              <a:rPr lang="en-US" dirty="0"/>
              <a:t>Conceptual ideas </a:t>
            </a:r>
          </a:p>
        </p:txBody>
      </p:sp>
      <p:pic>
        <p:nvPicPr>
          <p:cNvPr id="9" name="Picture 8">
            <a:extLst>
              <a:ext uri="{FF2B5EF4-FFF2-40B4-BE49-F238E27FC236}">
                <a16:creationId xmlns:a16="http://schemas.microsoft.com/office/drawing/2014/main" id="{FB6607A7-9B96-684C-8A49-16A1DAF9231F}"/>
              </a:ext>
            </a:extLst>
          </p:cNvPr>
          <p:cNvPicPr>
            <a:picLocks noChangeAspect="1"/>
          </p:cNvPicPr>
          <p:nvPr/>
        </p:nvPicPr>
        <p:blipFill rotWithShape="1">
          <a:blip r:embed="rId6"/>
          <a:srcRect b="22925"/>
          <a:stretch/>
        </p:blipFill>
        <p:spPr>
          <a:xfrm>
            <a:off x="1079019" y="1284171"/>
            <a:ext cx="550179" cy="424052"/>
          </a:xfrm>
          <a:prstGeom prst="rect">
            <a:avLst/>
          </a:prstGeom>
        </p:spPr>
      </p:pic>
      <p:sp>
        <p:nvSpPr>
          <p:cNvPr id="5" name="TextBox 4">
            <a:extLst>
              <a:ext uri="{FF2B5EF4-FFF2-40B4-BE49-F238E27FC236}">
                <a16:creationId xmlns:a16="http://schemas.microsoft.com/office/drawing/2014/main" id="{33B60C33-7BE0-4142-B4B4-AE807401D85E}"/>
              </a:ext>
            </a:extLst>
          </p:cNvPr>
          <p:cNvSpPr txBox="1"/>
          <p:nvPr/>
        </p:nvSpPr>
        <p:spPr>
          <a:xfrm>
            <a:off x="938676" y="5951669"/>
            <a:ext cx="10160000" cy="666977"/>
          </a:xfrm>
          <a:prstGeom prst="rect">
            <a:avLst/>
          </a:prstGeom>
          <a:noFill/>
        </p:spPr>
        <p:txBody>
          <a:bodyPr wrap="square" rtlCol="0">
            <a:spAutoFit/>
          </a:bodyPr>
          <a:lstStyle/>
          <a:p>
            <a:r>
              <a:rPr lang="en-US" sz="1867" dirty="0">
                <a:solidFill>
                  <a:prstClr val="black"/>
                </a:solidFill>
                <a:latin typeface="Quattrocento Sans" panose="020B0502050000020003" pitchFamily="34" charset="0"/>
                <a:cs typeface="Arial" panose="020B0604020202020204" pitchFamily="34" charset="0"/>
              </a:rPr>
              <a:t>Fetters MD, Rubinstein EB. (2019). The 3 Cs of content, context, and concepts: A practical approach to recording unstructured field observations. Annals of Family Medicine, 17,554-560</a:t>
            </a:r>
          </a:p>
        </p:txBody>
      </p:sp>
      <p:pic>
        <p:nvPicPr>
          <p:cNvPr id="3" name="Audio 2">
            <a:hlinkClick r:id="" action="ppaction://media"/>
            <a:extLst>
              <a:ext uri="{FF2B5EF4-FFF2-40B4-BE49-F238E27FC236}">
                <a16:creationId xmlns:a16="http://schemas.microsoft.com/office/drawing/2014/main" id="{3003E96A-1785-984A-9575-1CF12DF34F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4122918616"/>
      </p:ext>
    </p:extLst>
  </p:cSld>
  <p:clrMapOvr>
    <a:masterClrMapping/>
  </p:clrMapOvr>
  <p:transition advTm="3051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303565-D8FC-4D4F-9FBD-09C3812EE402}"/>
              </a:ext>
            </a:extLst>
          </p:cNvPr>
          <p:cNvSpPr>
            <a:spLocks noGrp="1"/>
          </p:cNvSpPr>
          <p:nvPr>
            <p:ph type="body" idx="1"/>
          </p:nvPr>
        </p:nvSpPr>
        <p:spPr>
          <a:xfrm>
            <a:off x="2806733" y="2762082"/>
            <a:ext cx="6578400" cy="1692748"/>
          </a:xfrm>
        </p:spPr>
        <p:txBody>
          <a:bodyPr/>
          <a:lstStyle/>
          <a:p>
            <a:pPr marL="101597" indent="0">
              <a:buNone/>
            </a:pPr>
            <a:r>
              <a:rPr lang="en-US" dirty="0"/>
              <a:t>is observation with limited interaction with the people one observes.</a:t>
            </a:r>
          </a:p>
        </p:txBody>
      </p:sp>
      <p:sp>
        <p:nvSpPr>
          <p:cNvPr id="4" name="TextBox 3">
            <a:extLst>
              <a:ext uri="{FF2B5EF4-FFF2-40B4-BE49-F238E27FC236}">
                <a16:creationId xmlns:a16="http://schemas.microsoft.com/office/drawing/2014/main" id="{5EA391AC-13EE-F040-A070-AD192305E804}"/>
              </a:ext>
            </a:extLst>
          </p:cNvPr>
          <p:cNvSpPr txBox="1"/>
          <p:nvPr/>
        </p:nvSpPr>
        <p:spPr>
          <a:xfrm>
            <a:off x="3816249" y="2377534"/>
            <a:ext cx="4353243" cy="461665"/>
          </a:xfrm>
          <a:prstGeom prst="rect">
            <a:avLst/>
          </a:prstGeom>
          <a:noFill/>
        </p:spPr>
        <p:txBody>
          <a:bodyPr wrap="none" rtlCol="0">
            <a:spAutoFit/>
          </a:bodyPr>
          <a:lstStyle/>
          <a:p>
            <a:r>
              <a:rPr lang="en-US" sz="2400" b="1" dirty="0">
                <a:latin typeface="Lora" panose="02000503000000020004" pitchFamily="2" charset="77"/>
              </a:rPr>
              <a:t>Non-participant observation </a:t>
            </a:r>
          </a:p>
        </p:txBody>
      </p:sp>
      <p:grpSp>
        <p:nvGrpSpPr>
          <p:cNvPr id="6" name="Group 5">
            <a:extLst>
              <a:ext uri="{FF2B5EF4-FFF2-40B4-BE49-F238E27FC236}">
                <a16:creationId xmlns:a16="http://schemas.microsoft.com/office/drawing/2014/main" id="{203BE7DB-FBA3-EF4A-AAA4-02ECD8338CB7}"/>
              </a:ext>
            </a:extLst>
          </p:cNvPr>
          <p:cNvGrpSpPr/>
          <p:nvPr/>
        </p:nvGrpSpPr>
        <p:grpSpPr>
          <a:xfrm>
            <a:off x="5701964" y="4535264"/>
            <a:ext cx="779269" cy="730147"/>
            <a:chOff x="380385" y="704542"/>
            <a:chExt cx="2351748" cy="2203500"/>
          </a:xfrm>
        </p:grpSpPr>
        <p:sp>
          <p:nvSpPr>
            <p:cNvPr id="7" name="Google Shape;139;p18">
              <a:extLst>
                <a:ext uri="{FF2B5EF4-FFF2-40B4-BE49-F238E27FC236}">
                  <a16:creationId xmlns:a16="http://schemas.microsoft.com/office/drawing/2014/main" id="{4E844D95-035E-1B4D-8CD5-27847809D46A}"/>
                </a:ext>
              </a:extLst>
            </p:cNvPr>
            <p:cNvSpPr/>
            <p:nvPr/>
          </p:nvSpPr>
          <p:spPr>
            <a:xfrm>
              <a:off x="454509" y="704542"/>
              <a:ext cx="2203500" cy="22035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pic>
          <p:nvPicPr>
            <p:cNvPr id="8" name="Picture 7">
              <a:extLst>
                <a:ext uri="{FF2B5EF4-FFF2-40B4-BE49-F238E27FC236}">
                  <a16:creationId xmlns:a16="http://schemas.microsoft.com/office/drawing/2014/main" id="{81C47EA3-5EA7-1C40-8748-EED91FFA15D8}"/>
                </a:ext>
              </a:extLst>
            </p:cNvPr>
            <p:cNvPicPr>
              <a:picLocks noChangeAspect="1"/>
            </p:cNvPicPr>
            <p:nvPr/>
          </p:nvPicPr>
          <p:blipFill rotWithShape="1">
            <a:blip r:embed="rId5"/>
            <a:srcRect b="22925"/>
            <a:stretch/>
          </p:blipFill>
          <p:spPr>
            <a:xfrm>
              <a:off x="380385" y="833482"/>
              <a:ext cx="2351748" cy="1812615"/>
            </a:xfrm>
            <a:prstGeom prst="rect">
              <a:avLst/>
            </a:prstGeom>
            <a:ln>
              <a:noFill/>
            </a:ln>
          </p:spPr>
        </p:pic>
      </p:grpSp>
      <p:pic>
        <p:nvPicPr>
          <p:cNvPr id="9" name="Audio 8">
            <a:hlinkClick r:id="" action="ppaction://media"/>
            <a:extLst>
              <a:ext uri="{FF2B5EF4-FFF2-40B4-BE49-F238E27FC236}">
                <a16:creationId xmlns:a16="http://schemas.microsoft.com/office/drawing/2014/main" id="{C8D77A49-B2B5-9240-AF63-3ED315C3D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663277873"/>
      </p:ext>
    </p:extLst>
  </p:cSld>
  <p:clrMapOvr>
    <a:masterClrMapping/>
  </p:clrMapOvr>
  <p:transition advTm="503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5" y="1230224"/>
            <a:ext cx="5797216"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When might </a:t>
            </a:r>
            <a:r>
              <a:rPr lang="en-US" dirty="0">
                <a:highlight>
                  <a:srgbClr val="FFCD00"/>
                </a:highlight>
              </a:rPr>
              <a:t>observation</a:t>
            </a:r>
            <a:r>
              <a:rPr lang="en-US" dirty="0"/>
              <a:t> be used?</a:t>
            </a:r>
            <a:endParaRPr dirty="0">
              <a:highlight>
                <a:srgbClr val="FFCD00"/>
              </a:highlight>
            </a:endParaRPr>
          </a:p>
        </p:txBody>
      </p:sp>
      <p:sp>
        <p:nvSpPr>
          <p:cNvPr id="125" name="Google Shape;125;p17"/>
          <p:cNvSpPr txBox="1">
            <a:spLocks noGrp="1"/>
          </p:cNvSpPr>
          <p:nvPr>
            <p:ph type="body" idx="1"/>
          </p:nvPr>
        </p:nvSpPr>
        <p:spPr>
          <a:xfrm>
            <a:off x="960255" y="1811024"/>
            <a:ext cx="10498068" cy="4759709"/>
          </a:xfrm>
          <a:prstGeom prst="rect">
            <a:avLst/>
          </a:prstGeom>
        </p:spPr>
        <p:txBody>
          <a:bodyPr spcFirstLastPara="1" vert="horz" wrap="square" lIns="121900" tIns="121900" rIns="121900" bIns="121900" rtlCol="0" anchor="t" anchorCtr="0">
            <a:noAutofit/>
          </a:bodyPr>
          <a:lstStyle/>
          <a:p>
            <a:pPr lvl="0"/>
            <a:endParaRPr lang="en-US" sz="2133" dirty="0"/>
          </a:p>
          <a:p>
            <a:pPr lvl="0"/>
            <a:r>
              <a:rPr lang="en-US" sz="2133" dirty="0"/>
              <a:t>When the topic is relatively unexplored and little is known to explain the behavior of people in a particular setting</a:t>
            </a:r>
          </a:p>
          <a:p>
            <a:pPr lvl="0"/>
            <a:r>
              <a:rPr lang="en-US" sz="2133" dirty="0"/>
              <a:t>When understanding the meaning of a setting in a detailed way is valuable</a:t>
            </a:r>
          </a:p>
          <a:p>
            <a:pPr lvl="0"/>
            <a:r>
              <a:rPr lang="en-US" sz="2133" dirty="0"/>
              <a:t>When it is important to study a phenomenon in its natural setting</a:t>
            </a:r>
          </a:p>
          <a:p>
            <a:pPr lvl="0"/>
            <a:r>
              <a:rPr lang="en-US" sz="2133" dirty="0"/>
              <a:t>When self-report data (asking people what they do) is likely to be different from actual behavior (what people actually do)</a:t>
            </a:r>
          </a:p>
          <a:p>
            <a:pPr marL="101597" indent="0">
              <a:buNone/>
            </a:pPr>
            <a:endParaRPr lang="en-US" sz="2133" dirty="0"/>
          </a:p>
          <a:p>
            <a:pPr lvl="0"/>
            <a:r>
              <a:rPr lang="en-US" sz="2133" dirty="0"/>
              <a:t>Observation can also help researchers evaluate the fidelity of an intervention across settings and identify when 'stasis' has been achieved</a:t>
            </a:r>
          </a:p>
        </p:txBody>
      </p:sp>
      <p:pic>
        <p:nvPicPr>
          <p:cNvPr id="9" name="Picture 8">
            <a:extLst>
              <a:ext uri="{FF2B5EF4-FFF2-40B4-BE49-F238E27FC236}">
                <a16:creationId xmlns:a16="http://schemas.microsoft.com/office/drawing/2014/main" id="{FB6607A7-9B96-684C-8A49-16A1DAF9231F}"/>
              </a:ext>
            </a:extLst>
          </p:cNvPr>
          <p:cNvPicPr>
            <a:picLocks noChangeAspect="1"/>
          </p:cNvPicPr>
          <p:nvPr/>
        </p:nvPicPr>
        <p:blipFill rotWithShape="1">
          <a:blip r:embed="rId6"/>
          <a:srcRect b="22925"/>
          <a:stretch/>
        </p:blipFill>
        <p:spPr>
          <a:xfrm>
            <a:off x="1079019" y="1284171"/>
            <a:ext cx="550179" cy="424052"/>
          </a:xfrm>
          <a:prstGeom prst="rect">
            <a:avLst/>
          </a:prstGeom>
        </p:spPr>
      </p:pic>
      <p:pic>
        <p:nvPicPr>
          <p:cNvPr id="3" name="Audio 2">
            <a:hlinkClick r:id="" action="ppaction://media"/>
            <a:extLst>
              <a:ext uri="{FF2B5EF4-FFF2-40B4-BE49-F238E27FC236}">
                <a16:creationId xmlns:a16="http://schemas.microsoft.com/office/drawing/2014/main" id="{47312E03-2153-5443-B956-2560C4525D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1606079342"/>
      </p:ext>
    </p:extLst>
  </p:cSld>
  <p:clrMapOvr>
    <a:masterClrMapping/>
  </p:clrMapOvr>
  <p:transition advTm="5216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391358" y="1881650"/>
            <a:ext cx="8052496" cy="2058669"/>
          </a:xfrm>
          <a:noFill/>
        </p:spPr>
        <p:txBody>
          <a:bodyPr/>
          <a:lstStyle/>
          <a:p>
            <a:r>
              <a:rPr lang="en-US" sz="4800" b="0" i="1" dirty="0"/>
              <a:t>Principles and practice of Qualitative methods</a:t>
            </a:r>
            <a:br>
              <a:rPr lang="en-US" sz="4800" b="0" i="1" dirty="0"/>
            </a:br>
            <a:r>
              <a:rPr lang="en-US" sz="2000" b="0" i="1" dirty="0"/>
              <a:t>Two-part lecture: Part I</a:t>
            </a: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96837" y="4136509"/>
            <a:ext cx="408694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Deborah J. Cohen Ph.D.</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Oregon Health &amp; Science University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Portland, OR</a:t>
            </a:r>
          </a:p>
        </p:txBody>
      </p:sp>
      <p:sp>
        <p:nvSpPr>
          <p:cNvPr id="3" name="AutoShape 2">
            <a:extLst>
              <a:ext uri="{FF2B5EF4-FFF2-40B4-BE49-F238E27FC236}">
                <a16:creationId xmlns:a16="http://schemas.microsoft.com/office/drawing/2014/main" id="{2D506165-D175-42C1-896B-39360A1698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BE3760F-B5E8-4882-89AE-B61FE00EA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98" y="1892444"/>
            <a:ext cx="2047875" cy="2047875"/>
          </a:xfrm>
          <a:prstGeom prst="rect">
            <a:avLst/>
          </a:prstGeom>
          <a:ln>
            <a:solidFill>
              <a:schemeClr val="bg1"/>
            </a:solidFill>
          </a:ln>
        </p:spPr>
      </p:pic>
    </p:spTree>
    <p:extLst>
      <p:ext uri="{BB962C8B-B14F-4D97-AF65-F5344CB8AC3E}">
        <p14:creationId xmlns:p14="http://schemas.microsoft.com/office/powerpoint/2010/main" val="3965165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4BECF-8CEB-EF4B-BC5A-316AF3A7F1D5}"/>
              </a:ext>
            </a:extLst>
          </p:cNvPr>
          <p:cNvPicPr>
            <a:picLocks noChangeAspect="1"/>
          </p:cNvPicPr>
          <p:nvPr/>
        </p:nvPicPr>
        <p:blipFill>
          <a:blip r:embed="rId5"/>
          <a:stretch>
            <a:fillRect/>
          </a:stretch>
        </p:blipFill>
        <p:spPr>
          <a:xfrm>
            <a:off x="0" y="1"/>
            <a:ext cx="12192000" cy="8451273"/>
          </a:xfrm>
          <a:prstGeom prst="rect">
            <a:avLst/>
          </a:prstGeom>
        </p:spPr>
      </p:pic>
      <p:sp>
        <p:nvSpPr>
          <p:cNvPr id="9" name="Rectangle 8">
            <a:extLst>
              <a:ext uri="{FF2B5EF4-FFF2-40B4-BE49-F238E27FC236}">
                <a16:creationId xmlns:a16="http://schemas.microsoft.com/office/drawing/2014/main" id="{1E485407-3145-1649-B9DE-3F13D7523504}"/>
              </a:ext>
            </a:extLst>
          </p:cNvPr>
          <p:cNvSpPr/>
          <p:nvPr/>
        </p:nvSpPr>
        <p:spPr>
          <a:xfrm>
            <a:off x="306377" y="386210"/>
            <a:ext cx="7001468" cy="830997"/>
          </a:xfrm>
          <a:prstGeom prst="rect">
            <a:avLst/>
          </a:prstGeom>
        </p:spPr>
        <p:txBody>
          <a:bodyPr wrap="none">
            <a:spAutoFit/>
          </a:bodyPr>
          <a:lstStyle/>
          <a:p>
            <a:r>
              <a:rPr lang="en-US" sz="4800" b="1" dirty="0">
                <a:solidFill>
                  <a:schemeClr val="bg1"/>
                </a:solidFill>
                <a:latin typeface="Lora" panose="02000503000000020004" pitchFamily="2" charset="77"/>
              </a:rPr>
              <a:t>Benefits of </a:t>
            </a:r>
            <a:r>
              <a:rPr lang="en-US" sz="4800" b="1" dirty="0">
                <a:solidFill>
                  <a:schemeClr val="bg1"/>
                </a:solidFill>
                <a:highlight>
                  <a:srgbClr val="FFCD00"/>
                </a:highlight>
                <a:latin typeface="Lora" panose="02000503000000020004" pitchFamily="2" charset="77"/>
              </a:rPr>
              <a:t>observation</a:t>
            </a:r>
            <a:endParaRPr lang="en-US" sz="4800" b="1" dirty="0">
              <a:solidFill>
                <a:schemeClr val="bg1"/>
              </a:solidFill>
              <a:latin typeface="Lora" panose="02000503000000020004" pitchFamily="2" charset="77"/>
            </a:endParaRPr>
          </a:p>
        </p:txBody>
      </p:sp>
      <p:pic>
        <p:nvPicPr>
          <p:cNvPr id="3" name="Audio 2">
            <a:hlinkClick r:id="" action="ppaction://media"/>
            <a:extLst>
              <a:ext uri="{FF2B5EF4-FFF2-40B4-BE49-F238E27FC236}">
                <a16:creationId xmlns:a16="http://schemas.microsoft.com/office/drawing/2014/main" id="{91D156B9-04FE-4145-A852-A33AC3F1BD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4212188140"/>
      </p:ext>
    </p:extLst>
  </p:cSld>
  <p:clrMapOvr>
    <a:masterClrMapping/>
  </p:clrMapOvr>
  <p:transition advTm="3158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8" name="Google Shape;138;p18"/>
          <p:cNvCxnSpPr/>
          <p:nvPr/>
        </p:nvCxnSpPr>
        <p:spPr>
          <a:xfrm>
            <a:off x="-8033" y="2408389"/>
            <a:ext cx="12216000" cy="0"/>
          </a:xfrm>
          <a:prstGeom prst="straightConnector1">
            <a:avLst/>
          </a:prstGeom>
          <a:noFill/>
          <a:ln w="9525" cap="flat" cmpd="sng">
            <a:solidFill>
              <a:srgbClr val="CCCCCC"/>
            </a:solidFill>
            <a:prstDash val="solid"/>
            <a:round/>
            <a:headEnd type="none" w="med" len="med"/>
            <a:tailEnd type="none" w="med" len="med"/>
          </a:ln>
        </p:spPr>
      </p:cxnSp>
      <p:sp>
        <p:nvSpPr>
          <p:cNvPr id="20" name="Google Shape;139;p18">
            <a:extLst>
              <a:ext uri="{FF2B5EF4-FFF2-40B4-BE49-F238E27FC236}">
                <a16:creationId xmlns:a16="http://schemas.microsoft.com/office/drawing/2014/main" id="{2F501FEF-C80D-4040-BBCD-BC8E5DB7BC58}"/>
              </a:ext>
            </a:extLst>
          </p:cNvPr>
          <p:cNvSpPr/>
          <p:nvPr/>
        </p:nvSpPr>
        <p:spPr>
          <a:xfrm>
            <a:off x="8648188"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33" name="Google Shape;139;p18">
            <a:extLst>
              <a:ext uri="{FF2B5EF4-FFF2-40B4-BE49-F238E27FC236}">
                <a16:creationId xmlns:a16="http://schemas.microsoft.com/office/drawing/2014/main" id="{BD4DE1D6-1EE0-2E47-ADB4-92770DFB8464}"/>
              </a:ext>
            </a:extLst>
          </p:cNvPr>
          <p:cNvSpPr/>
          <p:nvPr/>
        </p:nvSpPr>
        <p:spPr>
          <a:xfrm>
            <a:off x="4676516"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9" name="TextBox 28">
            <a:extLst>
              <a:ext uri="{FF2B5EF4-FFF2-40B4-BE49-F238E27FC236}">
                <a16:creationId xmlns:a16="http://schemas.microsoft.com/office/drawing/2014/main" id="{BFCD9830-A016-1547-82F6-CC09A30270D7}"/>
              </a:ext>
            </a:extLst>
          </p:cNvPr>
          <p:cNvSpPr txBox="1"/>
          <p:nvPr/>
        </p:nvSpPr>
        <p:spPr>
          <a:xfrm>
            <a:off x="597909" y="4127583"/>
            <a:ext cx="2954207" cy="666786"/>
          </a:xfrm>
          <a:prstGeom prst="rect">
            <a:avLst/>
          </a:prstGeom>
          <a:noFill/>
        </p:spPr>
        <p:txBody>
          <a:bodyPr wrap="none" rtlCol="0">
            <a:spAutoFit/>
          </a:bodyPr>
          <a:lstStyle/>
          <a:p>
            <a:pPr algn="ctr"/>
            <a:r>
              <a:rPr lang="en-US" sz="3733" b="1" dirty="0">
                <a:latin typeface="Lora" panose="02000503000000020004" pitchFamily="2" charset="77"/>
              </a:rPr>
              <a:t>Observation</a:t>
            </a:r>
          </a:p>
        </p:txBody>
      </p:sp>
      <p:sp>
        <p:nvSpPr>
          <p:cNvPr id="139" name="Google Shape;139;p18"/>
          <p:cNvSpPr/>
          <p:nvPr/>
        </p:nvSpPr>
        <p:spPr>
          <a:xfrm>
            <a:off x="606012"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052F0910-04AD-0047-9F9C-18B71B08A91E}"/>
              </a:ext>
            </a:extLst>
          </p:cNvPr>
          <p:cNvSpPr txBox="1"/>
          <p:nvPr/>
        </p:nvSpPr>
        <p:spPr>
          <a:xfrm>
            <a:off x="4617811" y="4113657"/>
            <a:ext cx="2956579" cy="666786"/>
          </a:xfrm>
          <a:prstGeom prst="rect">
            <a:avLst/>
          </a:prstGeom>
          <a:noFill/>
        </p:spPr>
        <p:txBody>
          <a:bodyPr wrap="none" rtlCol="0">
            <a:spAutoFit/>
          </a:bodyPr>
          <a:lstStyle/>
          <a:p>
            <a:pPr algn="ctr"/>
            <a:r>
              <a:rPr lang="en-US" sz="3733" b="1" dirty="0">
                <a:highlight>
                  <a:srgbClr val="FFCE31"/>
                </a:highlight>
                <a:latin typeface="Lora" panose="02000503000000020004" pitchFamily="2" charset="77"/>
              </a:rPr>
              <a:t>Interviewing</a:t>
            </a:r>
          </a:p>
        </p:txBody>
      </p:sp>
      <p:sp>
        <p:nvSpPr>
          <p:cNvPr id="22" name="TextBox 21">
            <a:extLst>
              <a:ext uri="{FF2B5EF4-FFF2-40B4-BE49-F238E27FC236}">
                <a16:creationId xmlns:a16="http://schemas.microsoft.com/office/drawing/2014/main" id="{48D43D71-542E-BB41-ABA9-7266CAFF2181}"/>
              </a:ext>
            </a:extLst>
          </p:cNvPr>
          <p:cNvSpPr txBox="1"/>
          <p:nvPr/>
        </p:nvSpPr>
        <p:spPr>
          <a:xfrm>
            <a:off x="8474614" y="4040343"/>
            <a:ext cx="3285149" cy="1815690"/>
          </a:xfrm>
          <a:prstGeom prst="rect">
            <a:avLst/>
          </a:prstGeom>
          <a:noFill/>
        </p:spPr>
        <p:txBody>
          <a:bodyPr wrap="square" rtlCol="0">
            <a:spAutoFit/>
          </a:bodyPr>
          <a:lstStyle/>
          <a:p>
            <a:pPr algn="ctr"/>
            <a:r>
              <a:rPr lang="en-US" sz="3733" b="1" dirty="0">
                <a:latin typeface="Lora" panose="02000503000000020004" pitchFamily="2" charset="77"/>
              </a:rPr>
              <a:t>Collecting texts and artifacts</a:t>
            </a:r>
          </a:p>
        </p:txBody>
      </p:sp>
      <p:pic>
        <p:nvPicPr>
          <p:cNvPr id="4" name="Picture 3">
            <a:extLst>
              <a:ext uri="{FF2B5EF4-FFF2-40B4-BE49-F238E27FC236}">
                <a16:creationId xmlns:a16="http://schemas.microsoft.com/office/drawing/2014/main" id="{562E0FA4-9598-DB4D-A532-19E50B8680BF}"/>
              </a:ext>
            </a:extLst>
          </p:cNvPr>
          <p:cNvPicPr>
            <a:picLocks noChangeAspect="1"/>
          </p:cNvPicPr>
          <p:nvPr/>
        </p:nvPicPr>
        <p:blipFill rotWithShape="1">
          <a:blip r:embed="rId5"/>
          <a:srcRect b="22925"/>
          <a:stretch/>
        </p:blipFill>
        <p:spPr>
          <a:xfrm>
            <a:off x="507180" y="1111310"/>
            <a:ext cx="3135664" cy="2416820"/>
          </a:xfrm>
          <a:prstGeom prst="rect">
            <a:avLst/>
          </a:prstGeom>
        </p:spPr>
      </p:pic>
      <p:pic>
        <p:nvPicPr>
          <p:cNvPr id="6" name="Picture 5">
            <a:extLst>
              <a:ext uri="{FF2B5EF4-FFF2-40B4-BE49-F238E27FC236}">
                <a16:creationId xmlns:a16="http://schemas.microsoft.com/office/drawing/2014/main" id="{E06EF0E7-38A1-8B44-89B1-CC31AD5594F4}"/>
              </a:ext>
            </a:extLst>
          </p:cNvPr>
          <p:cNvPicPr>
            <a:picLocks noChangeAspect="1"/>
          </p:cNvPicPr>
          <p:nvPr/>
        </p:nvPicPr>
        <p:blipFill rotWithShape="1">
          <a:blip r:embed="rId6"/>
          <a:srcRect b="27729"/>
          <a:stretch/>
        </p:blipFill>
        <p:spPr>
          <a:xfrm>
            <a:off x="4725932" y="1204397"/>
            <a:ext cx="2692789" cy="1946104"/>
          </a:xfrm>
          <a:prstGeom prst="rect">
            <a:avLst/>
          </a:prstGeom>
        </p:spPr>
      </p:pic>
      <p:pic>
        <p:nvPicPr>
          <p:cNvPr id="8" name="Picture 7">
            <a:extLst>
              <a:ext uri="{FF2B5EF4-FFF2-40B4-BE49-F238E27FC236}">
                <a16:creationId xmlns:a16="http://schemas.microsoft.com/office/drawing/2014/main" id="{CFF97DDC-FAE6-7F4A-9BCC-5301A2B5B2B2}"/>
              </a:ext>
            </a:extLst>
          </p:cNvPr>
          <p:cNvPicPr>
            <a:picLocks noChangeAspect="1"/>
          </p:cNvPicPr>
          <p:nvPr/>
        </p:nvPicPr>
        <p:blipFill rotWithShape="1">
          <a:blip r:embed="rId7"/>
          <a:srcRect t="10068" b="18821"/>
          <a:stretch/>
        </p:blipFill>
        <p:spPr>
          <a:xfrm>
            <a:off x="8865452" y="1518265"/>
            <a:ext cx="2503473" cy="1780248"/>
          </a:xfrm>
          <a:prstGeom prst="rect">
            <a:avLst/>
          </a:prstGeom>
        </p:spPr>
      </p:pic>
      <p:pic>
        <p:nvPicPr>
          <p:cNvPr id="5" name="Audio 4">
            <a:hlinkClick r:id="" action="ppaction://media"/>
            <a:extLst>
              <a:ext uri="{FF2B5EF4-FFF2-40B4-BE49-F238E27FC236}">
                <a16:creationId xmlns:a16="http://schemas.microsoft.com/office/drawing/2014/main" id="{587275AF-48CB-374E-9690-19412E3BC9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55476906"/>
      </p:ext>
    </p:extLst>
  </p:cSld>
  <p:clrMapOvr>
    <a:masterClrMapping/>
  </p:clrMapOvr>
  <p:transition advTm="33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Rectangle 2">
            <a:extLst>
              <a:ext uri="{FF2B5EF4-FFF2-40B4-BE49-F238E27FC236}">
                <a16:creationId xmlns:a16="http://schemas.microsoft.com/office/drawing/2014/main" id="{AAEA6EA9-7E49-A147-BF2F-C2F4D566C9DC}"/>
              </a:ext>
            </a:extLst>
          </p:cNvPr>
          <p:cNvSpPr/>
          <p:nvPr/>
        </p:nvSpPr>
        <p:spPr>
          <a:xfrm>
            <a:off x="5254428" y="4358910"/>
            <a:ext cx="1737091" cy="110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8" name="Google Shape;118;p16"/>
          <p:cNvSpPr txBox="1">
            <a:spLocks noGrp="1"/>
          </p:cNvSpPr>
          <p:nvPr>
            <p:ph type="body" idx="1"/>
          </p:nvPr>
        </p:nvSpPr>
        <p:spPr>
          <a:xfrm>
            <a:off x="1061642" y="1310039"/>
            <a:ext cx="10054889" cy="3526941"/>
          </a:xfrm>
          <a:prstGeom prst="rect">
            <a:avLst/>
          </a:prstGeom>
        </p:spPr>
        <p:txBody>
          <a:bodyPr spcFirstLastPara="1" vert="horz" wrap="square" lIns="121900" tIns="121900" rIns="121900" bIns="121900" rtlCol="0" anchor="b" anchorCtr="0">
            <a:noAutofit/>
          </a:bodyPr>
          <a:lstStyle/>
          <a:p>
            <a:pPr marL="0" indent="0">
              <a:buNone/>
            </a:pPr>
            <a:r>
              <a:rPr lang="en-US" dirty="0"/>
              <a:t>Interviewing involves </a:t>
            </a:r>
            <a:r>
              <a:rPr lang="en" dirty="0">
                <a:highlight>
                  <a:srgbClr val="FFCD00"/>
                </a:highlight>
              </a:rPr>
              <a:t>asking questions and </a:t>
            </a:r>
          </a:p>
          <a:p>
            <a:pPr marL="0" indent="0">
              <a:buNone/>
            </a:pPr>
            <a:r>
              <a:rPr lang="en" dirty="0">
                <a:highlight>
                  <a:srgbClr val="FFCD00"/>
                </a:highlight>
              </a:rPr>
              <a:t>getting answers</a:t>
            </a:r>
            <a:r>
              <a:rPr lang="en-US" dirty="0"/>
              <a:t> from participants in a study. Interviewing has a variety of forms including: individual, face-to-face interviews and face-to-face group interviewing. The asking and answering of questions can be mediated by the telephone or other electronic devices (e.g. computers). Interviews can be structured, semi-structured or unstructured.</a:t>
            </a:r>
            <a:endParaRPr sz="3733" dirty="0"/>
          </a:p>
        </p:txBody>
      </p:sp>
      <p:sp>
        <p:nvSpPr>
          <p:cNvPr id="4" name="Google Shape;139;p18">
            <a:extLst>
              <a:ext uri="{FF2B5EF4-FFF2-40B4-BE49-F238E27FC236}">
                <a16:creationId xmlns:a16="http://schemas.microsoft.com/office/drawing/2014/main" id="{6ED5A340-7472-0945-8565-275AAFC70781}"/>
              </a:ext>
            </a:extLst>
          </p:cNvPr>
          <p:cNvSpPr/>
          <p:nvPr/>
        </p:nvSpPr>
        <p:spPr>
          <a:xfrm>
            <a:off x="5570357" y="5082510"/>
            <a:ext cx="1051287" cy="1051287"/>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pic>
        <p:nvPicPr>
          <p:cNvPr id="6" name="Picture 5">
            <a:extLst>
              <a:ext uri="{FF2B5EF4-FFF2-40B4-BE49-F238E27FC236}">
                <a16:creationId xmlns:a16="http://schemas.microsoft.com/office/drawing/2014/main" id="{8381F505-4A98-DF49-B737-75FFFB0435A1}"/>
              </a:ext>
            </a:extLst>
          </p:cNvPr>
          <p:cNvPicPr>
            <a:picLocks noChangeAspect="1"/>
          </p:cNvPicPr>
          <p:nvPr/>
        </p:nvPicPr>
        <p:blipFill rotWithShape="1">
          <a:blip r:embed="rId5"/>
          <a:srcRect b="27729"/>
          <a:stretch/>
        </p:blipFill>
        <p:spPr>
          <a:xfrm>
            <a:off x="5621267" y="5212071"/>
            <a:ext cx="935640" cy="676196"/>
          </a:xfrm>
          <a:prstGeom prst="rect">
            <a:avLst/>
          </a:prstGeom>
        </p:spPr>
      </p:pic>
      <p:pic>
        <p:nvPicPr>
          <p:cNvPr id="5" name="Audio 4">
            <a:hlinkClick r:id="" action="ppaction://media"/>
            <a:extLst>
              <a:ext uri="{FF2B5EF4-FFF2-40B4-BE49-F238E27FC236}">
                <a16:creationId xmlns:a16="http://schemas.microsoft.com/office/drawing/2014/main" id="{95456005-AEC2-DD45-BC18-93E9AC9DAE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2556554406"/>
      </p:ext>
    </p:extLst>
  </p:cSld>
  <p:clrMapOvr>
    <a:masterClrMapping/>
  </p:clrMapOvr>
  <p:transition advTm="224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2959EB35-D817-EB4F-A495-C723537C98B7}"/>
              </a:ext>
            </a:extLst>
          </p:cNvPr>
          <p:cNvGrpSpPr/>
          <p:nvPr/>
        </p:nvGrpSpPr>
        <p:grpSpPr>
          <a:xfrm>
            <a:off x="-1250338" y="-142309"/>
            <a:ext cx="14873735" cy="7472263"/>
            <a:chOff x="-937754" y="-106732"/>
            <a:chExt cx="11155301" cy="5604197"/>
          </a:xfrm>
        </p:grpSpPr>
        <p:pic>
          <p:nvPicPr>
            <p:cNvPr id="5" name="Picture 4">
              <a:extLst>
                <a:ext uri="{FF2B5EF4-FFF2-40B4-BE49-F238E27FC236}">
                  <a16:creationId xmlns:a16="http://schemas.microsoft.com/office/drawing/2014/main" id="{1417AC03-CF23-A64F-8A81-CB594039B39E}"/>
                </a:ext>
              </a:extLst>
            </p:cNvPr>
            <p:cNvPicPr>
              <a:picLocks noChangeAspect="1"/>
            </p:cNvPicPr>
            <p:nvPr/>
          </p:nvPicPr>
          <p:blipFill rotWithShape="1">
            <a:blip r:embed="rId6"/>
            <a:srcRect t="8811" b="22439"/>
            <a:stretch/>
          </p:blipFill>
          <p:spPr>
            <a:xfrm>
              <a:off x="-203011" y="-97103"/>
              <a:ext cx="1271161" cy="873939"/>
            </a:xfrm>
            <a:prstGeom prst="rect">
              <a:avLst/>
            </a:prstGeom>
          </p:spPr>
        </p:pic>
        <p:pic>
          <p:nvPicPr>
            <p:cNvPr id="6" name="Picture 5">
              <a:extLst>
                <a:ext uri="{FF2B5EF4-FFF2-40B4-BE49-F238E27FC236}">
                  <a16:creationId xmlns:a16="http://schemas.microsoft.com/office/drawing/2014/main" id="{70B197E1-CE87-F94B-B059-E7D77AC2C1B2}"/>
                </a:ext>
              </a:extLst>
            </p:cNvPr>
            <p:cNvPicPr>
              <a:picLocks noChangeAspect="1"/>
            </p:cNvPicPr>
            <p:nvPr/>
          </p:nvPicPr>
          <p:blipFill rotWithShape="1">
            <a:blip r:embed="rId6"/>
            <a:srcRect t="8811" b="22439"/>
            <a:stretch/>
          </p:blipFill>
          <p:spPr>
            <a:xfrm>
              <a:off x="831421" y="-97104"/>
              <a:ext cx="1271161" cy="873939"/>
            </a:xfrm>
            <a:prstGeom prst="rect">
              <a:avLst/>
            </a:prstGeom>
          </p:spPr>
        </p:pic>
        <p:pic>
          <p:nvPicPr>
            <p:cNvPr id="8" name="Picture 7">
              <a:extLst>
                <a:ext uri="{FF2B5EF4-FFF2-40B4-BE49-F238E27FC236}">
                  <a16:creationId xmlns:a16="http://schemas.microsoft.com/office/drawing/2014/main" id="{4DF40D8F-AC3B-7942-85ED-D5E2237B6502}"/>
                </a:ext>
              </a:extLst>
            </p:cNvPr>
            <p:cNvPicPr>
              <a:picLocks noChangeAspect="1"/>
            </p:cNvPicPr>
            <p:nvPr/>
          </p:nvPicPr>
          <p:blipFill rotWithShape="1">
            <a:blip r:embed="rId6"/>
            <a:srcRect t="8811" b="22439"/>
            <a:stretch/>
          </p:blipFill>
          <p:spPr>
            <a:xfrm>
              <a:off x="1865853" y="-97104"/>
              <a:ext cx="1271161" cy="873939"/>
            </a:xfrm>
            <a:prstGeom prst="rect">
              <a:avLst/>
            </a:prstGeom>
          </p:spPr>
        </p:pic>
        <p:pic>
          <p:nvPicPr>
            <p:cNvPr id="10" name="Picture 9">
              <a:extLst>
                <a:ext uri="{FF2B5EF4-FFF2-40B4-BE49-F238E27FC236}">
                  <a16:creationId xmlns:a16="http://schemas.microsoft.com/office/drawing/2014/main" id="{DA15D2FB-B7B8-7E4A-B1D6-3C15E813FB08}"/>
                </a:ext>
              </a:extLst>
            </p:cNvPr>
            <p:cNvPicPr>
              <a:picLocks noChangeAspect="1"/>
            </p:cNvPicPr>
            <p:nvPr/>
          </p:nvPicPr>
          <p:blipFill rotWithShape="1">
            <a:blip r:embed="rId6"/>
            <a:srcRect t="8811" b="22439"/>
            <a:stretch/>
          </p:blipFill>
          <p:spPr>
            <a:xfrm>
              <a:off x="2900285" y="-97106"/>
              <a:ext cx="1271161" cy="873939"/>
            </a:xfrm>
            <a:prstGeom prst="rect">
              <a:avLst/>
            </a:prstGeom>
          </p:spPr>
        </p:pic>
        <p:pic>
          <p:nvPicPr>
            <p:cNvPr id="11" name="Picture 10">
              <a:extLst>
                <a:ext uri="{FF2B5EF4-FFF2-40B4-BE49-F238E27FC236}">
                  <a16:creationId xmlns:a16="http://schemas.microsoft.com/office/drawing/2014/main" id="{21DEAA29-B68F-4A42-BE7C-FEDB5946A895}"/>
                </a:ext>
              </a:extLst>
            </p:cNvPr>
            <p:cNvPicPr>
              <a:picLocks noChangeAspect="1"/>
            </p:cNvPicPr>
            <p:nvPr/>
          </p:nvPicPr>
          <p:blipFill rotWithShape="1">
            <a:blip r:embed="rId6"/>
            <a:srcRect t="8811" b="22439"/>
            <a:stretch/>
          </p:blipFill>
          <p:spPr>
            <a:xfrm>
              <a:off x="3934717" y="-97106"/>
              <a:ext cx="1271161" cy="873939"/>
            </a:xfrm>
            <a:prstGeom prst="rect">
              <a:avLst/>
            </a:prstGeom>
          </p:spPr>
        </p:pic>
        <p:pic>
          <p:nvPicPr>
            <p:cNvPr id="13" name="Picture 12">
              <a:extLst>
                <a:ext uri="{FF2B5EF4-FFF2-40B4-BE49-F238E27FC236}">
                  <a16:creationId xmlns:a16="http://schemas.microsoft.com/office/drawing/2014/main" id="{0AB43007-7CE1-824F-A00A-CD76C6C2232B}"/>
                </a:ext>
              </a:extLst>
            </p:cNvPr>
            <p:cNvPicPr>
              <a:picLocks noChangeAspect="1"/>
            </p:cNvPicPr>
            <p:nvPr/>
          </p:nvPicPr>
          <p:blipFill rotWithShape="1">
            <a:blip r:embed="rId6"/>
            <a:srcRect t="8811" b="22439"/>
            <a:stretch/>
          </p:blipFill>
          <p:spPr>
            <a:xfrm>
              <a:off x="4969149" y="-106730"/>
              <a:ext cx="1271161" cy="873939"/>
            </a:xfrm>
            <a:prstGeom prst="rect">
              <a:avLst/>
            </a:prstGeom>
          </p:spPr>
        </p:pic>
        <p:pic>
          <p:nvPicPr>
            <p:cNvPr id="14" name="Picture 13">
              <a:extLst>
                <a:ext uri="{FF2B5EF4-FFF2-40B4-BE49-F238E27FC236}">
                  <a16:creationId xmlns:a16="http://schemas.microsoft.com/office/drawing/2014/main" id="{8FFE9ECB-2FF9-D749-8F57-91F3047282E9}"/>
                </a:ext>
              </a:extLst>
            </p:cNvPr>
            <p:cNvPicPr>
              <a:picLocks noChangeAspect="1"/>
            </p:cNvPicPr>
            <p:nvPr/>
          </p:nvPicPr>
          <p:blipFill rotWithShape="1">
            <a:blip r:embed="rId6"/>
            <a:srcRect t="8811" b="22439"/>
            <a:stretch/>
          </p:blipFill>
          <p:spPr>
            <a:xfrm>
              <a:off x="6003581" y="-106730"/>
              <a:ext cx="1271161" cy="873939"/>
            </a:xfrm>
            <a:prstGeom prst="rect">
              <a:avLst/>
            </a:prstGeom>
          </p:spPr>
        </p:pic>
        <p:pic>
          <p:nvPicPr>
            <p:cNvPr id="15" name="Picture 14">
              <a:extLst>
                <a:ext uri="{FF2B5EF4-FFF2-40B4-BE49-F238E27FC236}">
                  <a16:creationId xmlns:a16="http://schemas.microsoft.com/office/drawing/2014/main" id="{543BB2A5-84B5-D140-919C-BB21A73C5768}"/>
                </a:ext>
              </a:extLst>
            </p:cNvPr>
            <p:cNvPicPr>
              <a:picLocks noChangeAspect="1"/>
            </p:cNvPicPr>
            <p:nvPr/>
          </p:nvPicPr>
          <p:blipFill rotWithShape="1">
            <a:blip r:embed="rId6"/>
            <a:srcRect t="8811" b="22439"/>
            <a:stretch/>
          </p:blipFill>
          <p:spPr>
            <a:xfrm>
              <a:off x="7038013" y="-106732"/>
              <a:ext cx="1271161" cy="873939"/>
            </a:xfrm>
            <a:prstGeom prst="rect">
              <a:avLst/>
            </a:prstGeom>
          </p:spPr>
        </p:pic>
        <p:pic>
          <p:nvPicPr>
            <p:cNvPr id="16" name="Picture 15">
              <a:extLst>
                <a:ext uri="{FF2B5EF4-FFF2-40B4-BE49-F238E27FC236}">
                  <a16:creationId xmlns:a16="http://schemas.microsoft.com/office/drawing/2014/main" id="{5972E97B-4DA0-A84A-AA4E-65E07487862B}"/>
                </a:ext>
              </a:extLst>
            </p:cNvPr>
            <p:cNvPicPr>
              <a:picLocks noChangeAspect="1"/>
            </p:cNvPicPr>
            <p:nvPr/>
          </p:nvPicPr>
          <p:blipFill rotWithShape="1">
            <a:blip r:embed="rId6"/>
            <a:srcRect t="8811" b="22439"/>
            <a:stretch/>
          </p:blipFill>
          <p:spPr>
            <a:xfrm>
              <a:off x="8072445" y="-106732"/>
              <a:ext cx="1271161" cy="873939"/>
            </a:xfrm>
            <a:prstGeom prst="rect">
              <a:avLst/>
            </a:prstGeom>
          </p:spPr>
        </p:pic>
        <p:pic>
          <p:nvPicPr>
            <p:cNvPr id="17" name="Picture 16">
              <a:extLst>
                <a:ext uri="{FF2B5EF4-FFF2-40B4-BE49-F238E27FC236}">
                  <a16:creationId xmlns:a16="http://schemas.microsoft.com/office/drawing/2014/main" id="{55DEA672-255A-4049-964C-3691D35BD770}"/>
                </a:ext>
              </a:extLst>
            </p:cNvPr>
            <p:cNvPicPr>
              <a:picLocks noChangeAspect="1"/>
            </p:cNvPicPr>
            <p:nvPr/>
          </p:nvPicPr>
          <p:blipFill rotWithShape="1">
            <a:blip r:embed="rId6"/>
            <a:srcRect t="8811" b="22439"/>
            <a:stretch/>
          </p:blipFill>
          <p:spPr>
            <a:xfrm>
              <a:off x="95046" y="686476"/>
              <a:ext cx="1271161" cy="873939"/>
            </a:xfrm>
            <a:prstGeom prst="rect">
              <a:avLst/>
            </a:prstGeom>
          </p:spPr>
        </p:pic>
        <p:pic>
          <p:nvPicPr>
            <p:cNvPr id="18" name="Picture 17">
              <a:extLst>
                <a:ext uri="{FF2B5EF4-FFF2-40B4-BE49-F238E27FC236}">
                  <a16:creationId xmlns:a16="http://schemas.microsoft.com/office/drawing/2014/main" id="{56B7AE45-412F-DC41-A9B9-35760BAEA733}"/>
                </a:ext>
              </a:extLst>
            </p:cNvPr>
            <p:cNvPicPr>
              <a:picLocks noChangeAspect="1"/>
            </p:cNvPicPr>
            <p:nvPr/>
          </p:nvPicPr>
          <p:blipFill rotWithShape="1">
            <a:blip r:embed="rId6"/>
            <a:srcRect t="8811" b="22439"/>
            <a:stretch/>
          </p:blipFill>
          <p:spPr>
            <a:xfrm>
              <a:off x="1129478" y="686475"/>
              <a:ext cx="1271161" cy="873939"/>
            </a:xfrm>
            <a:prstGeom prst="rect">
              <a:avLst/>
            </a:prstGeom>
          </p:spPr>
        </p:pic>
        <p:pic>
          <p:nvPicPr>
            <p:cNvPr id="19" name="Picture 18">
              <a:extLst>
                <a:ext uri="{FF2B5EF4-FFF2-40B4-BE49-F238E27FC236}">
                  <a16:creationId xmlns:a16="http://schemas.microsoft.com/office/drawing/2014/main" id="{797BEAD1-F0A3-1645-B9DA-29119E06DC2E}"/>
                </a:ext>
              </a:extLst>
            </p:cNvPr>
            <p:cNvPicPr>
              <a:picLocks noChangeAspect="1"/>
            </p:cNvPicPr>
            <p:nvPr/>
          </p:nvPicPr>
          <p:blipFill rotWithShape="1">
            <a:blip r:embed="rId6"/>
            <a:srcRect t="8811" b="22439"/>
            <a:stretch/>
          </p:blipFill>
          <p:spPr>
            <a:xfrm>
              <a:off x="2163910" y="686475"/>
              <a:ext cx="1271161" cy="873939"/>
            </a:xfrm>
            <a:prstGeom prst="rect">
              <a:avLst/>
            </a:prstGeom>
          </p:spPr>
        </p:pic>
        <p:pic>
          <p:nvPicPr>
            <p:cNvPr id="20" name="Picture 19">
              <a:extLst>
                <a:ext uri="{FF2B5EF4-FFF2-40B4-BE49-F238E27FC236}">
                  <a16:creationId xmlns:a16="http://schemas.microsoft.com/office/drawing/2014/main" id="{8D6C9B6C-3C35-F84F-B948-15E78557846D}"/>
                </a:ext>
              </a:extLst>
            </p:cNvPr>
            <p:cNvPicPr>
              <a:picLocks noChangeAspect="1"/>
            </p:cNvPicPr>
            <p:nvPr/>
          </p:nvPicPr>
          <p:blipFill rotWithShape="1">
            <a:blip r:embed="rId6"/>
            <a:srcRect t="8811" b="22439"/>
            <a:stretch/>
          </p:blipFill>
          <p:spPr>
            <a:xfrm>
              <a:off x="3198342" y="686473"/>
              <a:ext cx="1271161" cy="873939"/>
            </a:xfrm>
            <a:prstGeom prst="rect">
              <a:avLst/>
            </a:prstGeom>
          </p:spPr>
        </p:pic>
        <p:pic>
          <p:nvPicPr>
            <p:cNvPr id="21" name="Picture 20">
              <a:extLst>
                <a:ext uri="{FF2B5EF4-FFF2-40B4-BE49-F238E27FC236}">
                  <a16:creationId xmlns:a16="http://schemas.microsoft.com/office/drawing/2014/main" id="{C969B4CF-8D4C-1848-AD51-F12964BCA154}"/>
                </a:ext>
              </a:extLst>
            </p:cNvPr>
            <p:cNvPicPr>
              <a:picLocks noChangeAspect="1"/>
            </p:cNvPicPr>
            <p:nvPr/>
          </p:nvPicPr>
          <p:blipFill rotWithShape="1">
            <a:blip r:embed="rId6"/>
            <a:srcRect t="8811" b="22439"/>
            <a:stretch/>
          </p:blipFill>
          <p:spPr>
            <a:xfrm>
              <a:off x="4232774" y="686473"/>
              <a:ext cx="1271161" cy="873939"/>
            </a:xfrm>
            <a:prstGeom prst="rect">
              <a:avLst/>
            </a:prstGeom>
          </p:spPr>
        </p:pic>
        <p:pic>
          <p:nvPicPr>
            <p:cNvPr id="22" name="Picture 21">
              <a:extLst>
                <a:ext uri="{FF2B5EF4-FFF2-40B4-BE49-F238E27FC236}">
                  <a16:creationId xmlns:a16="http://schemas.microsoft.com/office/drawing/2014/main" id="{DDD67D8D-3406-0A42-BF19-4E150E00A193}"/>
                </a:ext>
              </a:extLst>
            </p:cNvPr>
            <p:cNvPicPr>
              <a:picLocks noChangeAspect="1"/>
            </p:cNvPicPr>
            <p:nvPr/>
          </p:nvPicPr>
          <p:blipFill rotWithShape="1">
            <a:blip r:embed="rId6"/>
            <a:srcRect t="8811" b="22439"/>
            <a:stretch/>
          </p:blipFill>
          <p:spPr>
            <a:xfrm>
              <a:off x="5267206" y="676849"/>
              <a:ext cx="1271161" cy="873939"/>
            </a:xfrm>
            <a:prstGeom prst="rect">
              <a:avLst/>
            </a:prstGeom>
          </p:spPr>
        </p:pic>
        <p:pic>
          <p:nvPicPr>
            <p:cNvPr id="23" name="Picture 22">
              <a:extLst>
                <a:ext uri="{FF2B5EF4-FFF2-40B4-BE49-F238E27FC236}">
                  <a16:creationId xmlns:a16="http://schemas.microsoft.com/office/drawing/2014/main" id="{5E5A2B52-57B4-204B-9C3B-823C9FCDA80E}"/>
                </a:ext>
              </a:extLst>
            </p:cNvPr>
            <p:cNvPicPr>
              <a:picLocks noChangeAspect="1"/>
            </p:cNvPicPr>
            <p:nvPr/>
          </p:nvPicPr>
          <p:blipFill rotWithShape="1">
            <a:blip r:embed="rId6"/>
            <a:srcRect t="8811" b="22439"/>
            <a:stretch/>
          </p:blipFill>
          <p:spPr>
            <a:xfrm>
              <a:off x="6301638" y="676849"/>
              <a:ext cx="1271161" cy="873939"/>
            </a:xfrm>
            <a:prstGeom prst="rect">
              <a:avLst/>
            </a:prstGeom>
          </p:spPr>
        </p:pic>
        <p:pic>
          <p:nvPicPr>
            <p:cNvPr id="24" name="Picture 23">
              <a:extLst>
                <a:ext uri="{FF2B5EF4-FFF2-40B4-BE49-F238E27FC236}">
                  <a16:creationId xmlns:a16="http://schemas.microsoft.com/office/drawing/2014/main" id="{7C25A850-2998-AE41-B430-F2411E1B8CBE}"/>
                </a:ext>
              </a:extLst>
            </p:cNvPr>
            <p:cNvPicPr>
              <a:picLocks noChangeAspect="1"/>
            </p:cNvPicPr>
            <p:nvPr/>
          </p:nvPicPr>
          <p:blipFill rotWithShape="1">
            <a:blip r:embed="rId6"/>
            <a:srcRect t="8811" b="22439"/>
            <a:stretch/>
          </p:blipFill>
          <p:spPr>
            <a:xfrm>
              <a:off x="7336070" y="676847"/>
              <a:ext cx="1271161" cy="873939"/>
            </a:xfrm>
            <a:prstGeom prst="rect">
              <a:avLst/>
            </a:prstGeom>
          </p:spPr>
        </p:pic>
        <p:pic>
          <p:nvPicPr>
            <p:cNvPr id="25" name="Picture 24">
              <a:extLst>
                <a:ext uri="{FF2B5EF4-FFF2-40B4-BE49-F238E27FC236}">
                  <a16:creationId xmlns:a16="http://schemas.microsoft.com/office/drawing/2014/main" id="{E307067D-016D-114F-B616-0CD48D48C659}"/>
                </a:ext>
              </a:extLst>
            </p:cNvPr>
            <p:cNvPicPr>
              <a:picLocks noChangeAspect="1"/>
            </p:cNvPicPr>
            <p:nvPr/>
          </p:nvPicPr>
          <p:blipFill rotWithShape="1">
            <a:blip r:embed="rId6"/>
            <a:srcRect t="8811" b="22439"/>
            <a:stretch/>
          </p:blipFill>
          <p:spPr>
            <a:xfrm>
              <a:off x="8370502" y="676847"/>
              <a:ext cx="1271161" cy="873939"/>
            </a:xfrm>
            <a:prstGeom prst="rect">
              <a:avLst/>
            </a:prstGeom>
          </p:spPr>
        </p:pic>
        <p:pic>
          <p:nvPicPr>
            <p:cNvPr id="26" name="Picture 25">
              <a:extLst>
                <a:ext uri="{FF2B5EF4-FFF2-40B4-BE49-F238E27FC236}">
                  <a16:creationId xmlns:a16="http://schemas.microsoft.com/office/drawing/2014/main" id="{E19E447A-C516-7145-BD09-E5565C572EE1}"/>
                </a:ext>
              </a:extLst>
            </p:cNvPr>
            <p:cNvPicPr>
              <a:picLocks noChangeAspect="1"/>
            </p:cNvPicPr>
            <p:nvPr/>
          </p:nvPicPr>
          <p:blipFill rotWithShape="1">
            <a:blip r:embed="rId6"/>
            <a:srcRect t="8811" b="22439"/>
            <a:stretch/>
          </p:blipFill>
          <p:spPr>
            <a:xfrm>
              <a:off x="-937754" y="686473"/>
              <a:ext cx="1271161" cy="873939"/>
            </a:xfrm>
            <a:prstGeom prst="rect">
              <a:avLst/>
            </a:prstGeom>
          </p:spPr>
        </p:pic>
        <p:pic>
          <p:nvPicPr>
            <p:cNvPr id="28" name="Picture 27">
              <a:extLst>
                <a:ext uri="{FF2B5EF4-FFF2-40B4-BE49-F238E27FC236}">
                  <a16:creationId xmlns:a16="http://schemas.microsoft.com/office/drawing/2014/main" id="{8FB7B516-B5B1-524D-B729-C5DCDBFD5634}"/>
                </a:ext>
              </a:extLst>
            </p:cNvPr>
            <p:cNvPicPr>
              <a:picLocks noChangeAspect="1"/>
            </p:cNvPicPr>
            <p:nvPr/>
          </p:nvPicPr>
          <p:blipFill rotWithShape="1">
            <a:blip r:embed="rId6"/>
            <a:srcRect t="8811" b="22439"/>
            <a:stretch/>
          </p:blipFill>
          <p:spPr>
            <a:xfrm>
              <a:off x="-600231" y="1469427"/>
              <a:ext cx="1271161" cy="873939"/>
            </a:xfrm>
            <a:prstGeom prst="rect">
              <a:avLst/>
            </a:prstGeom>
          </p:spPr>
        </p:pic>
        <p:pic>
          <p:nvPicPr>
            <p:cNvPr id="29" name="Picture 28">
              <a:extLst>
                <a:ext uri="{FF2B5EF4-FFF2-40B4-BE49-F238E27FC236}">
                  <a16:creationId xmlns:a16="http://schemas.microsoft.com/office/drawing/2014/main" id="{B64A15B7-8FF6-4F4C-8533-2C1C3742794D}"/>
                </a:ext>
              </a:extLst>
            </p:cNvPr>
            <p:cNvPicPr>
              <a:picLocks noChangeAspect="1"/>
            </p:cNvPicPr>
            <p:nvPr/>
          </p:nvPicPr>
          <p:blipFill rotWithShape="1">
            <a:blip r:embed="rId6"/>
            <a:srcRect t="8811" b="22439"/>
            <a:stretch/>
          </p:blipFill>
          <p:spPr>
            <a:xfrm>
              <a:off x="434201" y="1469426"/>
              <a:ext cx="1271161" cy="873939"/>
            </a:xfrm>
            <a:prstGeom prst="rect">
              <a:avLst/>
            </a:prstGeom>
          </p:spPr>
        </p:pic>
        <p:pic>
          <p:nvPicPr>
            <p:cNvPr id="30" name="Picture 29">
              <a:extLst>
                <a:ext uri="{FF2B5EF4-FFF2-40B4-BE49-F238E27FC236}">
                  <a16:creationId xmlns:a16="http://schemas.microsoft.com/office/drawing/2014/main" id="{FE832FAF-9BEA-BE4C-A53E-62CDF719D5F1}"/>
                </a:ext>
              </a:extLst>
            </p:cNvPr>
            <p:cNvPicPr>
              <a:picLocks noChangeAspect="1"/>
            </p:cNvPicPr>
            <p:nvPr/>
          </p:nvPicPr>
          <p:blipFill rotWithShape="1">
            <a:blip r:embed="rId6"/>
            <a:srcRect t="8811" b="22439"/>
            <a:stretch/>
          </p:blipFill>
          <p:spPr>
            <a:xfrm>
              <a:off x="1468633" y="1469426"/>
              <a:ext cx="1271161" cy="873939"/>
            </a:xfrm>
            <a:prstGeom prst="rect">
              <a:avLst/>
            </a:prstGeom>
          </p:spPr>
        </p:pic>
        <p:pic>
          <p:nvPicPr>
            <p:cNvPr id="31" name="Picture 30">
              <a:extLst>
                <a:ext uri="{FF2B5EF4-FFF2-40B4-BE49-F238E27FC236}">
                  <a16:creationId xmlns:a16="http://schemas.microsoft.com/office/drawing/2014/main" id="{B31A951F-2607-F14E-9683-77A57711F609}"/>
                </a:ext>
              </a:extLst>
            </p:cNvPr>
            <p:cNvPicPr>
              <a:picLocks noChangeAspect="1"/>
            </p:cNvPicPr>
            <p:nvPr/>
          </p:nvPicPr>
          <p:blipFill rotWithShape="1">
            <a:blip r:embed="rId6"/>
            <a:srcRect t="8811" b="22439"/>
            <a:stretch/>
          </p:blipFill>
          <p:spPr>
            <a:xfrm>
              <a:off x="2503065" y="1469424"/>
              <a:ext cx="1271161" cy="873939"/>
            </a:xfrm>
            <a:prstGeom prst="rect">
              <a:avLst/>
            </a:prstGeom>
          </p:spPr>
        </p:pic>
        <p:pic>
          <p:nvPicPr>
            <p:cNvPr id="32" name="Picture 31">
              <a:extLst>
                <a:ext uri="{FF2B5EF4-FFF2-40B4-BE49-F238E27FC236}">
                  <a16:creationId xmlns:a16="http://schemas.microsoft.com/office/drawing/2014/main" id="{3AD0C767-342B-9048-9589-B4337D58B81E}"/>
                </a:ext>
              </a:extLst>
            </p:cNvPr>
            <p:cNvPicPr>
              <a:picLocks noChangeAspect="1"/>
            </p:cNvPicPr>
            <p:nvPr/>
          </p:nvPicPr>
          <p:blipFill rotWithShape="1">
            <a:blip r:embed="rId6"/>
            <a:srcRect t="8811" b="22439"/>
            <a:stretch/>
          </p:blipFill>
          <p:spPr>
            <a:xfrm>
              <a:off x="3537497" y="1469424"/>
              <a:ext cx="1271161" cy="873939"/>
            </a:xfrm>
            <a:prstGeom prst="rect">
              <a:avLst/>
            </a:prstGeom>
          </p:spPr>
        </p:pic>
        <p:pic>
          <p:nvPicPr>
            <p:cNvPr id="33" name="Picture 32">
              <a:extLst>
                <a:ext uri="{FF2B5EF4-FFF2-40B4-BE49-F238E27FC236}">
                  <a16:creationId xmlns:a16="http://schemas.microsoft.com/office/drawing/2014/main" id="{33D62FB1-9E13-7144-9DE0-9FA8E94AA948}"/>
                </a:ext>
              </a:extLst>
            </p:cNvPr>
            <p:cNvPicPr>
              <a:picLocks noChangeAspect="1"/>
            </p:cNvPicPr>
            <p:nvPr/>
          </p:nvPicPr>
          <p:blipFill rotWithShape="1">
            <a:blip r:embed="rId6"/>
            <a:srcRect t="8811" b="22439"/>
            <a:stretch/>
          </p:blipFill>
          <p:spPr>
            <a:xfrm>
              <a:off x="4571929" y="1459800"/>
              <a:ext cx="1271161" cy="873939"/>
            </a:xfrm>
            <a:prstGeom prst="rect">
              <a:avLst/>
            </a:prstGeom>
          </p:spPr>
        </p:pic>
        <p:pic>
          <p:nvPicPr>
            <p:cNvPr id="34" name="Picture 33">
              <a:extLst>
                <a:ext uri="{FF2B5EF4-FFF2-40B4-BE49-F238E27FC236}">
                  <a16:creationId xmlns:a16="http://schemas.microsoft.com/office/drawing/2014/main" id="{8A84A91A-8189-984B-B172-158503EBB147}"/>
                </a:ext>
              </a:extLst>
            </p:cNvPr>
            <p:cNvPicPr>
              <a:picLocks noChangeAspect="1"/>
            </p:cNvPicPr>
            <p:nvPr/>
          </p:nvPicPr>
          <p:blipFill rotWithShape="1">
            <a:blip r:embed="rId6"/>
            <a:srcRect t="8811" b="22439"/>
            <a:stretch/>
          </p:blipFill>
          <p:spPr>
            <a:xfrm>
              <a:off x="5606361" y="1459800"/>
              <a:ext cx="1271161" cy="873939"/>
            </a:xfrm>
            <a:prstGeom prst="rect">
              <a:avLst/>
            </a:prstGeom>
          </p:spPr>
        </p:pic>
        <p:pic>
          <p:nvPicPr>
            <p:cNvPr id="35" name="Picture 34">
              <a:extLst>
                <a:ext uri="{FF2B5EF4-FFF2-40B4-BE49-F238E27FC236}">
                  <a16:creationId xmlns:a16="http://schemas.microsoft.com/office/drawing/2014/main" id="{4C794738-C479-3B48-8296-0CD13ED444D8}"/>
                </a:ext>
              </a:extLst>
            </p:cNvPr>
            <p:cNvPicPr>
              <a:picLocks noChangeAspect="1"/>
            </p:cNvPicPr>
            <p:nvPr/>
          </p:nvPicPr>
          <p:blipFill rotWithShape="1">
            <a:blip r:embed="rId6"/>
            <a:srcRect t="8811" b="22439"/>
            <a:stretch/>
          </p:blipFill>
          <p:spPr>
            <a:xfrm>
              <a:off x="6640793" y="1459798"/>
              <a:ext cx="1271161" cy="873939"/>
            </a:xfrm>
            <a:prstGeom prst="rect">
              <a:avLst/>
            </a:prstGeom>
          </p:spPr>
        </p:pic>
        <p:pic>
          <p:nvPicPr>
            <p:cNvPr id="36" name="Picture 35">
              <a:extLst>
                <a:ext uri="{FF2B5EF4-FFF2-40B4-BE49-F238E27FC236}">
                  <a16:creationId xmlns:a16="http://schemas.microsoft.com/office/drawing/2014/main" id="{835EC8C0-CB28-CB49-A513-5B6C41C8FA03}"/>
                </a:ext>
              </a:extLst>
            </p:cNvPr>
            <p:cNvPicPr>
              <a:picLocks noChangeAspect="1"/>
            </p:cNvPicPr>
            <p:nvPr/>
          </p:nvPicPr>
          <p:blipFill rotWithShape="1">
            <a:blip r:embed="rId6"/>
            <a:srcRect t="8811" b="22439"/>
            <a:stretch/>
          </p:blipFill>
          <p:spPr>
            <a:xfrm>
              <a:off x="7675225" y="1459798"/>
              <a:ext cx="1271161" cy="873939"/>
            </a:xfrm>
            <a:prstGeom prst="rect">
              <a:avLst/>
            </a:prstGeom>
          </p:spPr>
        </p:pic>
        <p:pic>
          <p:nvPicPr>
            <p:cNvPr id="37" name="Picture 36">
              <a:extLst>
                <a:ext uri="{FF2B5EF4-FFF2-40B4-BE49-F238E27FC236}">
                  <a16:creationId xmlns:a16="http://schemas.microsoft.com/office/drawing/2014/main" id="{6991A863-EF30-4B47-9EC0-69863F475A38}"/>
                </a:ext>
              </a:extLst>
            </p:cNvPr>
            <p:cNvPicPr>
              <a:picLocks noChangeAspect="1"/>
            </p:cNvPicPr>
            <p:nvPr/>
          </p:nvPicPr>
          <p:blipFill rotWithShape="1">
            <a:blip r:embed="rId6"/>
            <a:srcRect t="8811" b="22439"/>
            <a:stretch/>
          </p:blipFill>
          <p:spPr>
            <a:xfrm>
              <a:off x="-302174" y="2253006"/>
              <a:ext cx="1271161" cy="873939"/>
            </a:xfrm>
            <a:prstGeom prst="rect">
              <a:avLst/>
            </a:prstGeom>
          </p:spPr>
        </p:pic>
        <p:pic>
          <p:nvPicPr>
            <p:cNvPr id="38" name="Picture 37">
              <a:extLst>
                <a:ext uri="{FF2B5EF4-FFF2-40B4-BE49-F238E27FC236}">
                  <a16:creationId xmlns:a16="http://schemas.microsoft.com/office/drawing/2014/main" id="{0A8284E4-71F0-EB49-A264-E85B22C9505E}"/>
                </a:ext>
              </a:extLst>
            </p:cNvPr>
            <p:cNvPicPr>
              <a:picLocks noChangeAspect="1"/>
            </p:cNvPicPr>
            <p:nvPr/>
          </p:nvPicPr>
          <p:blipFill rotWithShape="1">
            <a:blip r:embed="rId6"/>
            <a:srcRect t="8811" b="22439"/>
            <a:stretch/>
          </p:blipFill>
          <p:spPr>
            <a:xfrm>
              <a:off x="732258" y="2253005"/>
              <a:ext cx="1271161" cy="873939"/>
            </a:xfrm>
            <a:prstGeom prst="rect">
              <a:avLst/>
            </a:prstGeom>
          </p:spPr>
        </p:pic>
        <p:pic>
          <p:nvPicPr>
            <p:cNvPr id="39" name="Picture 38">
              <a:extLst>
                <a:ext uri="{FF2B5EF4-FFF2-40B4-BE49-F238E27FC236}">
                  <a16:creationId xmlns:a16="http://schemas.microsoft.com/office/drawing/2014/main" id="{A00FB750-5CB5-C64C-88EF-537ADD140FE9}"/>
                </a:ext>
              </a:extLst>
            </p:cNvPr>
            <p:cNvPicPr>
              <a:picLocks noChangeAspect="1"/>
            </p:cNvPicPr>
            <p:nvPr/>
          </p:nvPicPr>
          <p:blipFill rotWithShape="1">
            <a:blip r:embed="rId6"/>
            <a:srcRect t="8811" b="22439"/>
            <a:stretch/>
          </p:blipFill>
          <p:spPr>
            <a:xfrm>
              <a:off x="1766690" y="2253005"/>
              <a:ext cx="1271161" cy="873939"/>
            </a:xfrm>
            <a:prstGeom prst="rect">
              <a:avLst/>
            </a:prstGeom>
          </p:spPr>
        </p:pic>
        <p:pic>
          <p:nvPicPr>
            <p:cNvPr id="40" name="Picture 39">
              <a:extLst>
                <a:ext uri="{FF2B5EF4-FFF2-40B4-BE49-F238E27FC236}">
                  <a16:creationId xmlns:a16="http://schemas.microsoft.com/office/drawing/2014/main" id="{26886107-49C2-4E4B-9F33-2DA9A5568D1F}"/>
                </a:ext>
              </a:extLst>
            </p:cNvPr>
            <p:cNvPicPr>
              <a:picLocks noChangeAspect="1"/>
            </p:cNvPicPr>
            <p:nvPr/>
          </p:nvPicPr>
          <p:blipFill rotWithShape="1">
            <a:blip r:embed="rId6"/>
            <a:srcRect t="8811" b="22439"/>
            <a:stretch/>
          </p:blipFill>
          <p:spPr>
            <a:xfrm>
              <a:off x="2801122" y="2253003"/>
              <a:ext cx="1271161" cy="873939"/>
            </a:xfrm>
            <a:prstGeom prst="rect">
              <a:avLst/>
            </a:prstGeom>
          </p:spPr>
        </p:pic>
        <p:pic>
          <p:nvPicPr>
            <p:cNvPr id="41" name="Picture 40">
              <a:extLst>
                <a:ext uri="{FF2B5EF4-FFF2-40B4-BE49-F238E27FC236}">
                  <a16:creationId xmlns:a16="http://schemas.microsoft.com/office/drawing/2014/main" id="{FC8627EB-BF18-BD44-9861-CE9932C97899}"/>
                </a:ext>
              </a:extLst>
            </p:cNvPr>
            <p:cNvPicPr>
              <a:picLocks noChangeAspect="1"/>
            </p:cNvPicPr>
            <p:nvPr/>
          </p:nvPicPr>
          <p:blipFill rotWithShape="1">
            <a:blip r:embed="rId6"/>
            <a:srcRect t="8811" b="22439"/>
            <a:stretch/>
          </p:blipFill>
          <p:spPr>
            <a:xfrm>
              <a:off x="3835554" y="2253003"/>
              <a:ext cx="1271161" cy="873939"/>
            </a:xfrm>
            <a:prstGeom prst="rect">
              <a:avLst/>
            </a:prstGeom>
          </p:spPr>
        </p:pic>
        <p:pic>
          <p:nvPicPr>
            <p:cNvPr id="42" name="Picture 41">
              <a:extLst>
                <a:ext uri="{FF2B5EF4-FFF2-40B4-BE49-F238E27FC236}">
                  <a16:creationId xmlns:a16="http://schemas.microsoft.com/office/drawing/2014/main" id="{EFE23F0E-27CB-C649-B5F6-BB15B8A01394}"/>
                </a:ext>
              </a:extLst>
            </p:cNvPr>
            <p:cNvPicPr>
              <a:picLocks noChangeAspect="1"/>
            </p:cNvPicPr>
            <p:nvPr/>
          </p:nvPicPr>
          <p:blipFill rotWithShape="1">
            <a:blip r:embed="rId6"/>
            <a:srcRect t="8811" b="22439"/>
            <a:stretch/>
          </p:blipFill>
          <p:spPr>
            <a:xfrm>
              <a:off x="4869986" y="2243379"/>
              <a:ext cx="1271161" cy="873939"/>
            </a:xfrm>
            <a:prstGeom prst="rect">
              <a:avLst/>
            </a:prstGeom>
          </p:spPr>
        </p:pic>
        <p:pic>
          <p:nvPicPr>
            <p:cNvPr id="43" name="Picture 42">
              <a:extLst>
                <a:ext uri="{FF2B5EF4-FFF2-40B4-BE49-F238E27FC236}">
                  <a16:creationId xmlns:a16="http://schemas.microsoft.com/office/drawing/2014/main" id="{95BFA55E-B36F-DF44-842C-AB29D5BB950E}"/>
                </a:ext>
              </a:extLst>
            </p:cNvPr>
            <p:cNvPicPr>
              <a:picLocks noChangeAspect="1"/>
            </p:cNvPicPr>
            <p:nvPr/>
          </p:nvPicPr>
          <p:blipFill rotWithShape="1">
            <a:blip r:embed="rId6"/>
            <a:srcRect t="8811" b="22439"/>
            <a:stretch/>
          </p:blipFill>
          <p:spPr>
            <a:xfrm>
              <a:off x="5904418" y="2243379"/>
              <a:ext cx="1271161" cy="873939"/>
            </a:xfrm>
            <a:prstGeom prst="rect">
              <a:avLst/>
            </a:prstGeom>
          </p:spPr>
        </p:pic>
        <p:pic>
          <p:nvPicPr>
            <p:cNvPr id="44" name="Picture 43">
              <a:extLst>
                <a:ext uri="{FF2B5EF4-FFF2-40B4-BE49-F238E27FC236}">
                  <a16:creationId xmlns:a16="http://schemas.microsoft.com/office/drawing/2014/main" id="{AD073FAD-A0C0-A346-913A-6F613289E92C}"/>
                </a:ext>
              </a:extLst>
            </p:cNvPr>
            <p:cNvPicPr>
              <a:picLocks noChangeAspect="1"/>
            </p:cNvPicPr>
            <p:nvPr/>
          </p:nvPicPr>
          <p:blipFill rotWithShape="1">
            <a:blip r:embed="rId6"/>
            <a:srcRect t="8811" b="22439"/>
            <a:stretch/>
          </p:blipFill>
          <p:spPr>
            <a:xfrm>
              <a:off x="6938850" y="2243377"/>
              <a:ext cx="1271161" cy="873939"/>
            </a:xfrm>
            <a:prstGeom prst="rect">
              <a:avLst/>
            </a:prstGeom>
          </p:spPr>
        </p:pic>
        <p:pic>
          <p:nvPicPr>
            <p:cNvPr id="45" name="Picture 44">
              <a:extLst>
                <a:ext uri="{FF2B5EF4-FFF2-40B4-BE49-F238E27FC236}">
                  <a16:creationId xmlns:a16="http://schemas.microsoft.com/office/drawing/2014/main" id="{6E843DF7-15BB-1E44-BBF3-258175EE32FA}"/>
                </a:ext>
              </a:extLst>
            </p:cNvPr>
            <p:cNvPicPr>
              <a:picLocks noChangeAspect="1"/>
            </p:cNvPicPr>
            <p:nvPr/>
          </p:nvPicPr>
          <p:blipFill rotWithShape="1">
            <a:blip r:embed="rId6"/>
            <a:srcRect t="8811" b="22439"/>
            <a:stretch/>
          </p:blipFill>
          <p:spPr>
            <a:xfrm>
              <a:off x="7973282" y="2243377"/>
              <a:ext cx="1271161" cy="873939"/>
            </a:xfrm>
            <a:prstGeom prst="rect">
              <a:avLst/>
            </a:prstGeom>
          </p:spPr>
        </p:pic>
        <p:pic>
          <p:nvPicPr>
            <p:cNvPr id="48" name="Picture 47">
              <a:extLst>
                <a:ext uri="{FF2B5EF4-FFF2-40B4-BE49-F238E27FC236}">
                  <a16:creationId xmlns:a16="http://schemas.microsoft.com/office/drawing/2014/main" id="{E31A91B5-1A5C-2047-9FFC-C768F2C4A0B2}"/>
                </a:ext>
              </a:extLst>
            </p:cNvPr>
            <p:cNvPicPr>
              <a:picLocks noChangeAspect="1"/>
            </p:cNvPicPr>
            <p:nvPr/>
          </p:nvPicPr>
          <p:blipFill rotWithShape="1">
            <a:blip r:embed="rId6"/>
            <a:srcRect t="8811" b="22439"/>
            <a:stretch/>
          </p:blipFill>
          <p:spPr>
            <a:xfrm>
              <a:off x="8708025" y="1448064"/>
              <a:ext cx="1271161" cy="873939"/>
            </a:xfrm>
            <a:prstGeom prst="rect">
              <a:avLst/>
            </a:prstGeom>
          </p:spPr>
        </p:pic>
        <p:pic>
          <p:nvPicPr>
            <p:cNvPr id="51" name="Picture 50">
              <a:extLst>
                <a:ext uri="{FF2B5EF4-FFF2-40B4-BE49-F238E27FC236}">
                  <a16:creationId xmlns:a16="http://schemas.microsoft.com/office/drawing/2014/main" id="{E759B62F-0351-284B-8198-5472386BC4D9}"/>
                </a:ext>
              </a:extLst>
            </p:cNvPr>
            <p:cNvPicPr>
              <a:picLocks noChangeAspect="1"/>
            </p:cNvPicPr>
            <p:nvPr/>
          </p:nvPicPr>
          <p:blipFill rotWithShape="1">
            <a:blip r:embed="rId6"/>
            <a:srcRect t="8811" b="22439"/>
            <a:stretch/>
          </p:blipFill>
          <p:spPr>
            <a:xfrm>
              <a:off x="35350" y="3056996"/>
              <a:ext cx="1271161" cy="873939"/>
            </a:xfrm>
            <a:prstGeom prst="rect">
              <a:avLst/>
            </a:prstGeom>
          </p:spPr>
        </p:pic>
        <p:pic>
          <p:nvPicPr>
            <p:cNvPr id="52" name="Picture 51">
              <a:extLst>
                <a:ext uri="{FF2B5EF4-FFF2-40B4-BE49-F238E27FC236}">
                  <a16:creationId xmlns:a16="http://schemas.microsoft.com/office/drawing/2014/main" id="{4F0DD44B-6A0D-8F47-855A-D022C58FC026}"/>
                </a:ext>
              </a:extLst>
            </p:cNvPr>
            <p:cNvPicPr>
              <a:picLocks noChangeAspect="1"/>
            </p:cNvPicPr>
            <p:nvPr/>
          </p:nvPicPr>
          <p:blipFill rotWithShape="1">
            <a:blip r:embed="rId6"/>
            <a:srcRect t="8811" b="22439"/>
            <a:stretch/>
          </p:blipFill>
          <p:spPr>
            <a:xfrm>
              <a:off x="1069782" y="3056995"/>
              <a:ext cx="1271161" cy="873939"/>
            </a:xfrm>
            <a:prstGeom prst="rect">
              <a:avLst/>
            </a:prstGeom>
          </p:spPr>
        </p:pic>
        <p:pic>
          <p:nvPicPr>
            <p:cNvPr id="53" name="Picture 52">
              <a:extLst>
                <a:ext uri="{FF2B5EF4-FFF2-40B4-BE49-F238E27FC236}">
                  <a16:creationId xmlns:a16="http://schemas.microsoft.com/office/drawing/2014/main" id="{BBD3146B-5ABF-B54F-83BD-2CC303B2127B}"/>
                </a:ext>
              </a:extLst>
            </p:cNvPr>
            <p:cNvPicPr>
              <a:picLocks noChangeAspect="1"/>
            </p:cNvPicPr>
            <p:nvPr/>
          </p:nvPicPr>
          <p:blipFill rotWithShape="1">
            <a:blip r:embed="rId6"/>
            <a:srcRect t="8811" b="22439"/>
            <a:stretch/>
          </p:blipFill>
          <p:spPr>
            <a:xfrm>
              <a:off x="2104214" y="3056995"/>
              <a:ext cx="1271161" cy="873939"/>
            </a:xfrm>
            <a:prstGeom prst="rect">
              <a:avLst/>
            </a:prstGeom>
          </p:spPr>
        </p:pic>
        <p:pic>
          <p:nvPicPr>
            <p:cNvPr id="54" name="Picture 53">
              <a:extLst>
                <a:ext uri="{FF2B5EF4-FFF2-40B4-BE49-F238E27FC236}">
                  <a16:creationId xmlns:a16="http://schemas.microsoft.com/office/drawing/2014/main" id="{2EE1E686-AB21-7642-94D7-800B2B9B506D}"/>
                </a:ext>
              </a:extLst>
            </p:cNvPr>
            <p:cNvPicPr>
              <a:picLocks noChangeAspect="1"/>
            </p:cNvPicPr>
            <p:nvPr/>
          </p:nvPicPr>
          <p:blipFill rotWithShape="1">
            <a:blip r:embed="rId6"/>
            <a:srcRect t="8811" b="22439"/>
            <a:stretch/>
          </p:blipFill>
          <p:spPr>
            <a:xfrm>
              <a:off x="3138646" y="3056993"/>
              <a:ext cx="1271161" cy="873939"/>
            </a:xfrm>
            <a:prstGeom prst="rect">
              <a:avLst/>
            </a:prstGeom>
          </p:spPr>
        </p:pic>
        <p:pic>
          <p:nvPicPr>
            <p:cNvPr id="55" name="Picture 54">
              <a:extLst>
                <a:ext uri="{FF2B5EF4-FFF2-40B4-BE49-F238E27FC236}">
                  <a16:creationId xmlns:a16="http://schemas.microsoft.com/office/drawing/2014/main" id="{537EC0A8-0DBE-1D4C-81E3-4CA3A5CE6767}"/>
                </a:ext>
              </a:extLst>
            </p:cNvPr>
            <p:cNvPicPr>
              <a:picLocks noChangeAspect="1"/>
            </p:cNvPicPr>
            <p:nvPr/>
          </p:nvPicPr>
          <p:blipFill rotWithShape="1">
            <a:blip r:embed="rId6"/>
            <a:srcRect t="8811" b="22439"/>
            <a:stretch/>
          </p:blipFill>
          <p:spPr>
            <a:xfrm>
              <a:off x="4173078" y="3056993"/>
              <a:ext cx="1271161" cy="873939"/>
            </a:xfrm>
            <a:prstGeom prst="rect">
              <a:avLst/>
            </a:prstGeom>
          </p:spPr>
        </p:pic>
        <p:pic>
          <p:nvPicPr>
            <p:cNvPr id="56" name="Picture 55">
              <a:extLst>
                <a:ext uri="{FF2B5EF4-FFF2-40B4-BE49-F238E27FC236}">
                  <a16:creationId xmlns:a16="http://schemas.microsoft.com/office/drawing/2014/main" id="{3C28B225-4080-8D4A-9D6F-F30131955049}"/>
                </a:ext>
              </a:extLst>
            </p:cNvPr>
            <p:cNvPicPr>
              <a:picLocks noChangeAspect="1"/>
            </p:cNvPicPr>
            <p:nvPr/>
          </p:nvPicPr>
          <p:blipFill rotWithShape="1">
            <a:blip r:embed="rId6"/>
            <a:srcRect t="8811" b="22439"/>
            <a:stretch/>
          </p:blipFill>
          <p:spPr>
            <a:xfrm>
              <a:off x="5207510" y="3047369"/>
              <a:ext cx="1271161" cy="873939"/>
            </a:xfrm>
            <a:prstGeom prst="rect">
              <a:avLst/>
            </a:prstGeom>
          </p:spPr>
        </p:pic>
        <p:pic>
          <p:nvPicPr>
            <p:cNvPr id="57" name="Picture 56">
              <a:extLst>
                <a:ext uri="{FF2B5EF4-FFF2-40B4-BE49-F238E27FC236}">
                  <a16:creationId xmlns:a16="http://schemas.microsoft.com/office/drawing/2014/main" id="{D6E43C74-C534-8C4D-B1A8-33A140E3EF5B}"/>
                </a:ext>
              </a:extLst>
            </p:cNvPr>
            <p:cNvPicPr>
              <a:picLocks noChangeAspect="1"/>
            </p:cNvPicPr>
            <p:nvPr/>
          </p:nvPicPr>
          <p:blipFill rotWithShape="1">
            <a:blip r:embed="rId6"/>
            <a:srcRect t="8811" b="22439"/>
            <a:stretch/>
          </p:blipFill>
          <p:spPr>
            <a:xfrm>
              <a:off x="6241942" y="3047369"/>
              <a:ext cx="1271161" cy="873939"/>
            </a:xfrm>
            <a:prstGeom prst="rect">
              <a:avLst/>
            </a:prstGeom>
          </p:spPr>
        </p:pic>
        <p:pic>
          <p:nvPicPr>
            <p:cNvPr id="58" name="Picture 57">
              <a:extLst>
                <a:ext uri="{FF2B5EF4-FFF2-40B4-BE49-F238E27FC236}">
                  <a16:creationId xmlns:a16="http://schemas.microsoft.com/office/drawing/2014/main" id="{A7E88FD3-A84D-9B40-8FB4-F51AA3675FE5}"/>
                </a:ext>
              </a:extLst>
            </p:cNvPr>
            <p:cNvPicPr>
              <a:picLocks noChangeAspect="1"/>
            </p:cNvPicPr>
            <p:nvPr/>
          </p:nvPicPr>
          <p:blipFill rotWithShape="1">
            <a:blip r:embed="rId6"/>
            <a:srcRect t="8811" b="22439"/>
            <a:stretch/>
          </p:blipFill>
          <p:spPr>
            <a:xfrm>
              <a:off x="7276374" y="3047367"/>
              <a:ext cx="1271161" cy="873939"/>
            </a:xfrm>
            <a:prstGeom prst="rect">
              <a:avLst/>
            </a:prstGeom>
          </p:spPr>
        </p:pic>
        <p:pic>
          <p:nvPicPr>
            <p:cNvPr id="59" name="Picture 58">
              <a:extLst>
                <a:ext uri="{FF2B5EF4-FFF2-40B4-BE49-F238E27FC236}">
                  <a16:creationId xmlns:a16="http://schemas.microsoft.com/office/drawing/2014/main" id="{4A67383C-2EA6-6748-8948-1E76E730C1BD}"/>
                </a:ext>
              </a:extLst>
            </p:cNvPr>
            <p:cNvPicPr>
              <a:picLocks noChangeAspect="1"/>
            </p:cNvPicPr>
            <p:nvPr/>
          </p:nvPicPr>
          <p:blipFill rotWithShape="1">
            <a:blip r:embed="rId6"/>
            <a:srcRect t="8811" b="22439"/>
            <a:stretch/>
          </p:blipFill>
          <p:spPr>
            <a:xfrm>
              <a:off x="8310806" y="3047367"/>
              <a:ext cx="1271161" cy="873939"/>
            </a:xfrm>
            <a:prstGeom prst="rect">
              <a:avLst/>
            </a:prstGeom>
          </p:spPr>
        </p:pic>
        <p:pic>
          <p:nvPicPr>
            <p:cNvPr id="60" name="Picture 59">
              <a:extLst>
                <a:ext uri="{FF2B5EF4-FFF2-40B4-BE49-F238E27FC236}">
                  <a16:creationId xmlns:a16="http://schemas.microsoft.com/office/drawing/2014/main" id="{32924BBD-0F06-2742-8AB6-99828306CD1D}"/>
                </a:ext>
              </a:extLst>
            </p:cNvPr>
            <p:cNvPicPr>
              <a:picLocks noChangeAspect="1"/>
            </p:cNvPicPr>
            <p:nvPr/>
          </p:nvPicPr>
          <p:blipFill rotWithShape="1">
            <a:blip r:embed="rId6"/>
            <a:srcRect t="8811" b="22439"/>
            <a:stretch/>
          </p:blipFill>
          <p:spPr>
            <a:xfrm>
              <a:off x="333407" y="3840575"/>
              <a:ext cx="1271161" cy="873939"/>
            </a:xfrm>
            <a:prstGeom prst="rect">
              <a:avLst/>
            </a:prstGeom>
          </p:spPr>
        </p:pic>
        <p:pic>
          <p:nvPicPr>
            <p:cNvPr id="61" name="Picture 60">
              <a:extLst>
                <a:ext uri="{FF2B5EF4-FFF2-40B4-BE49-F238E27FC236}">
                  <a16:creationId xmlns:a16="http://schemas.microsoft.com/office/drawing/2014/main" id="{DBCD6C23-4B7B-734B-85F0-261121246822}"/>
                </a:ext>
              </a:extLst>
            </p:cNvPr>
            <p:cNvPicPr>
              <a:picLocks noChangeAspect="1"/>
            </p:cNvPicPr>
            <p:nvPr/>
          </p:nvPicPr>
          <p:blipFill rotWithShape="1">
            <a:blip r:embed="rId6"/>
            <a:srcRect t="8811" b="22439"/>
            <a:stretch/>
          </p:blipFill>
          <p:spPr>
            <a:xfrm>
              <a:off x="1367839" y="3840574"/>
              <a:ext cx="1271161" cy="873939"/>
            </a:xfrm>
            <a:prstGeom prst="rect">
              <a:avLst/>
            </a:prstGeom>
          </p:spPr>
        </p:pic>
        <p:pic>
          <p:nvPicPr>
            <p:cNvPr id="62" name="Picture 61">
              <a:extLst>
                <a:ext uri="{FF2B5EF4-FFF2-40B4-BE49-F238E27FC236}">
                  <a16:creationId xmlns:a16="http://schemas.microsoft.com/office/drawing/2014/main" id="{7D43C7D8-3203-9049-899D-842B0E7FEBAE}"/>
                </a:ext>
              </a:extLst>
            </p:cNvPr>
            <p:cNvPicPr>
              <a:picLocks noChangeAspect="1"/>
            </p:cNvPicPr>
            <p:nvPr/>
          </p:nvPicPr>
          <p:blipFill rotWithShape="1">
            <a:blip r:embed="rId6"/>
            <a:srcRect t="8811" b="22439"/>
            <a:stretch/>
          </p:blipFill>
          <p:spPr>
            <a:xfrm>
              <a:off x="2402271" y="3840574"/>
              <a:ext cx="1271161" cy="873939"/>
            </a:xfrm>
            <a:prstGeom prst="rect">
              <a:avLst/>
            </a:prstGeom>
          </p:spPr>
        </p:pic>
        <p:pic>
          <p:nvPicPr>
            <p:cNvPr id="63" name="Picture 62">
              <a:extLst>
                <a:ext uri="{FF2B5EF4-FFF2-40B4-BE49-F238E27FC236}">
                  <a16:creationId xmlns:a16="http://schemas.microsoft.com/office/drawing/2014/main" id="{078E840D-2BC9-FC41-B690-507551EECC9B}"/>
                </a:ext>
              </a:extLst>
            </p:cNvPr>
            <p:cNvPicPr>
              <a:picLocks noChangeAspect="1"/>
            </p:cNvPicPr>
            <p:nvPr/>
          </p:nvPicPr>
          <p:blipFill rotWithShape="1">
            <a:blip r:embed="rId6"/>
            <a:srcRect t="8811" b="22439"/>
            <a:stretch/>
          </p:blipFill>
          <p:spPr>
            <a:xfrm>
              <a:off x="3436703" y="3840572"/>
              <a:ext cx="1271161" cy="873939"/>
            </a:xfrm>
            <a:prstGeom prst="rect">
              <a:avLst/>
            </a:prstGeom>
          </p:spPr>
        </p:pic>
        <p:pic>
          <p:nvPicPr>
            <p:cNvPr id="64" name="Picture 63">
              <a:extLst>
                <a:ext uri="{FF2B5EF4-FFF2-40B4-BE49-F238E27FC236}">
                  <a16:creationId xmlns:a16="http://schemas.microsoft.com/office/drawing/2014/main" id="{F3406200-DA42-AB49-A553-B3366E70D8DA}"/>
                </a:ext>
              </a:extLst>
            </p:cNvPr>
            <p:cNvPicPr>
              <a:picLocks noChangeAspect="1"/>
            </p:cNvPicPr>
            <p:nvPr/>
          </p:nvPicPr>
          <p:blipFill rotWithShape="1">
            <a:blip r:embed="rId6"/>
            <a:srcRect t="8811" b="22439"/>
            <a:stretch/>
          </p:blipFill>
          <p:spPr>
            <a:xfrm>
              <a:off x="4471135" y="3840572"/>
              <a:ext cx="1271161" cy="873939"/>
            </a:xfrm>
            <a:prstGeom prst="rect">
              <a:avLst/>
            </a:prstGeom>
          </p:spPr>
        </p:pic>
        <p:pic>
          <p:nvPicPr>
            <p:cNvPr id="65" name="Picture 64">
              <a:extLst>
                <a:ext uri="{FF2B5EF4-FFF2-40B4-BE49-F238E27FC236}">
                  <a16:creationId xmlns:a16="http://schemas.microsoft.com/office/drawing/2014/main" id="{F5D5ED48-4B6A-974F-9A86-524A994B48D8}"/>
                </a:ext>
              </a:extLst>
            </p:cNvPr>
            <p:cNvPicPr>
              <a:picLocks noChangeAspect="1"/>
            </p:cNvPicPr>
            <p:nvPr/>
          </p:nvPicPr>
          <p:blipFill rotWithShape="1">
            <a:blip r:embed="rId6"/>
            <a:srcRect t="8811" b="22439"/>
            <a:stretch/>
          </p:blipFill>
          <p:spPr>
            <a:xfrm>
              <a:off x="5505567" y="3830948"/>
              <a:ext cx="1271161" cy="873939"/>
            </a:xfrm>
            <a:prstGeom prst="rect">
              <a:avLst/>
            </a:prstGeom>
          </p:spPr>
        </p:pic>
        <p:pic>
          <p:nvPicPr>
            <p:cNvPr id="66" name="Picture 65">
              <a:extLst>
                <a:ext uri="{FF2B5EF4-FFF2-40B4-BE49-F238E27FC236}">
                  <a16:creationId xmlns:a16="http://schemas.microsoft.com/office/drawing/2014/main" id="{6DB52DA7-5B4C-9E47-BBEB-89F7C2D19419}"/>
                </a:ext>
              </a:extLst>
            </p:cNvPr>
            <p:cNvPicPr>
              <a:picLocks noChangeAspect="1"/>
            </p:cNvPicPr>
            <p:nvPr/>
          </p:nvPicPr>
          <p:blipFill rotWithShape="1">
            <a:blip r:embed="rId6"/>
            <a:srcRect t="8811" b="22439"/>
            <a:stretch/>
          </p:blipFill>
          <p:spPr>
            <a:xfrm>
              <a:off x="6539999" y="3830948"/>
              <a:ext cx="1271161" cy="873939"/>
            </a:xfrm>
            <a:prstGeom prst="rect">
              <a:avLst/>
            </a:prstGeom>
          </p:spPr>
        </p:pic>
        <p:pic>
          <p:nvPicPr>
            <p:cNvPr id="67" name="Picture 66">
              <a:extLst>
                <a:ext uri="{FF2B5EF4-FFF2-40B4-BE49-F238E27FC236}">
                  <a16:creationId xmlns:a16="http://schemas.microsoft.com/office/drawing/2014/main" id="{D4A85212-84BD-7A42-8D9B-CA33B62E5546}"/>
                </a:ext>
              </a:extLst>
            </p:cNvPr>
            <p:cNvPicPr>
              <a:picLocks noChangeAspect="1"/>
            </p:cNvPicPr>
            <p:nvPr/>
          </p:nvPicPr>
          <p:blipFill rotWithShape="1">
            <a:blip r:embed="rId6"/>
            <a:srcRect t="8811" b="22439"/>
            <a:stretch/>
          </p:blipFill>
          <p:spPr>
            <a:xfrm>
              <a:off x="7574431" y="3830946"/>
              <a:ext cx="1271161" cy="873939"/>
            </a:xfrm>
            <a:prstGeom prst="rect">
              <a:avLst/>
            </a:prstGeom>
          </p:spPr>
        </p:pic>
        <p:pic>
          <p:nvPicPr>
            <p:cNvPr id="68" name="Picture 67">
              <a:extLst>
                <a:ext uri="{FF2B5EF4-FFF2-40B4-BE49-F238E27FC236}">
                  <a16:creationId xmlns:a16="http://schemas.microsoft.com/office/drawing/2014/main" id="{CAD2C85E-F431-3A48-B9D4-967BB25BB222}"/>
                </a:ext>
              </a:extLst>
            </p:cNvPr>
            <p:cNvPicPr>
              <a:picLocks noChangeAspect="1"/>
            </p:cNvPicPr>
            <p:nvPr/>
          </p:nvPicPr>
          <p:blipFill rotWithShape="1">
            <a:blip r:embed="rId6"/>
            <a:srcRect t="8811" b="22439"/>
            <a:stretch/>
          </p:blipFill>
          <p:spPr>
            <a:xfrm>
              <a:off x="8608863" y="3830946"/>
              <a:ext cx="1271161" cy="873939"/>
            </a:xfrm>
            <a:prstGeom prst="rect">
              <a:avLst/>
            </a:prstGeom>
          </p:spPr>
        </p:pic>
        <p:pic>
          <p:nvPicPr>
            <p:cNvPr id="69" name="Picture 68">
              <a:extLst>
                <a:ext uri="{FF2B5EF4-FFF2-40B4-BE49-F238E27FC236}">
                  <a16:creationId xmlns:a16="http://schemas.microsoft.com/office/drawing/2014/main" id="{01862106-2D68-3944-AEA6-8456D4A9850F}"/>
                </a:ext>
              </a:extLst>
            </p:cNvPr>
            <p:cNvPicPr>
              <a:picLocks noChangeAspect="1"/>
            </p:cNvPicPr>
            <p:nvPr/>
          </p:nvPicPr>
          <p:blipFill rotWithShape="1">
            <a:blip r:embed="rId6"/>
            <a:srcRect t="8811" b="22439"/>
            <a:stretch/>
          </p:blipFill>
          <p:spPr>
            <a:xfrm>
              <a:off x="-699393" y="3840572"/>
              <a:ext cx="1271161" cy="873939"/>
            </a:xfrm>
            <a:prstGeom prst="rect">
              <a:avLst/>
            </a:prstGeom>
          </p:spPr>
        </p:pic>
        <p:pic>
          <p:nvPicPr>
            <p:cNvPr id="70" name="Picture 69">
              <a:extLst>
                <a:ext uri="{FF2B5EF4-FFF2-40B4-BE49-F238E27FC236}">
                  <a16:creationId xmlns:a16="http://schemas.microsoft.com/office/drawing/2014/main" id="{8CF59615-9348-6643-AFCC-35219474427D}"/>
                </a:ext>
              </a:extLst>
            </p:cNvPr>
            <p:cNvPicPr>
              <a:picLocks noChangeAspect="1"/>
            </p:cNvPicPr>
            <p:nvPr/>
          </p:nvPicPr>
          <p:blipFill rotWithShape="1">
            <a:blip r:embed="rId6"/>
            <a:srcRect t="8811" b="22439"/>
            <a:stretch/>
          </p:blipFill>
          <p:spPr>
            <a:xfrm>
              <a:off x="-361870" y="4623526"/>
              <a:ext cx="1271161" cy="873939"/>
            </a:xfrm>
            <a:prstGeom prst="rect">
              <a:avLst/>
            </a:prstGeom>
          </p:spPr>
        </p:pic>
        <p:pic>
          <p:nvPicPr>
            <p:cNvPr id="71" name="Picture 70">
              <a:extLst>
                <a:ext uri="{FF2B5EF4-FFF2-40B4-BE49-F238E27FC236}">
                  <a16:creationId xmlns:a16="http://schemas.microsoft.com/office/drawing/2014/main" id="{76F6F163-B4AD-4F46-BE01-F2B72CFBE040}"/>
                </a:ext>
              </a:extLst>
            </p:cNvPr>
            <p:cNvPicPr>
              <a:picLocks noChangeAspect="1"/>
            </p:cNvPicPr>
            <p:nvPr/>
          </p:nvPicPr>
          <p:blipFill rotWithShape="1">
            <a:blip r:embed="rId6"/>
            <a:srcRect t="8811" b="22439"/>
            <a:stretch/>
          </p:blipFill>
          <p:spPr>
            <a:xfrm>
              <a:off x="672562" y="4623525"/>
              <a:ext cx="1271161" cy="873939"/>
            </a:xfrm>
            <a:prstGeom prst="rect">
              <a:avLst/>
            </a:prstGeom>
          </p:spPr>
        </p:pic>
        <p:pic>
          <p:nvPicPr>
            <p:cNvPr id="72" name="Picture 71">
              <a:extLst>
                <a:ext uri="{FF2B5EF4-FFF2-40B4-BE49-F238E27FC236}">
                  <a16:creationId xmlns:a16="http://schemas.microsoft.com/office/drawing/2014/main" id="{226EB19F-89B7-6B4C-B91B-E481A31A38C3}"/>
                </a:ext>
              </a:extLst>
            </p:cNvPr>
            <p:cNvPicPr>
              <a:picLocks noChangeAspect="1"/>
            </p:cNvPicPr>
            <p:nvPr/>
          </p:nvPicPr>
          <p:blipFill rotWithShape="1">
            <a:blip r:embed="rId6"/>
            <a:srcRect t="8811" b="22439"/>
            <a:stretch/>
          </p:blipFill>
          <p:spPr>
            <a:xfrm>
              <a:off x="1706994" y="4623525"/>
              <a:ext cx="1271161" cy="873939"/>
            </a:xfrm>
            <a:prstGeom prst="rect">
              <a:avLst/>
            </a:prstGeom>
          </p:spPr>
        </p:pic>
        <p:pic>
          <p:nvPicPr>
            <p:cNvPr id="73" name="Picture 72">
              <a:extLst>
                <a:ext uri="{FF2B5EF4-FFF2-40B4-BE49-F238E27FC236}">
                  <a16:creationId xmlns:a16="http://schemas.microsoft.com/office/drawing/2014/main" id="{36358EFB-DE48-B644-B716-7623F42ACB75}"/>
                </a:ext>
              </a:extLst>
            </p:cNvPr>
            <p:cNvPicPr>
              <a:picLocks noChangeAspect="1"/>
            </p:cNvPicPr>
            <p:nvPr/>
          </p:nvPicPr>
          <p:blipFill rotWithShape="1">
            <a:blip r:embed="rId6"/>
            <a:srcRect t="8811" b="22439"/>
            <a:stretch/>
          </p:blipFill>
          <p:spPr>
            <a:xfrm>
              <a:off x="2741426" y="4623523"/>
              <a:ext cx="1271161" cy="873939"/>
            </a:xfrm>
            <a:prstGeom prst="rect">
              <a:avLst/>
            </a:prstGeom>
          </p:spPr>
        </p:pic>
        <p:pic>
          <p:nvPicPr>
            <p:cNvPr id="74" name="Picture 73">
              <a:extLst>
                <a:ext uri="{FF2B5EF4-FFF2-40B4-BE49-F238E27FC236}">
                  <a16:creationId xmlns:a16="http://schemas.microsoft.com/office/drawing/2014/main" id="{3EEF12BB-E112-3E49-935A-7D25647804ED}"/>
                </a:ext>
              </a:extLst>
            </p:cNvPr>
            <p:cNvPicPr>
              <a:picLocks noChangeAspect="1"/>
            </p:cNvPicPr>
            <p:nvPr/>
          </p:nvPicPr>
          <p:blipFill rotWithShape="1">
            <a:blip r:embed="rId6"/>
            <a:srcRect t="8811" b="22439"/>
            <a:stretch/>
          </p:blipFill>
          <p:spPr>
            <a:xfrm>
              <a:off x="3775858" y="4623523"/>
              <a:ext cx="1271161" cy="873939"/>
            </a:xfrm>
            <a:prstGeom prst="rect">
              <a:avLst/>
            </a:prstGeom>
          </p:spPr>
        </p:pic>
        <p:pic>
          <p:nvPicPr>
            <p:cNvPr id="75" name="Picture 74">
              <a:extLst>
                <a:ext uri="{FF2B5EF4-FFF2-40B4-BE49-F238E27FC236}">
                  <a16:creationId xmlns:a16="http://schemas.microsoft.com/office/drawing/2014/main" id="{1D47A1BF-3C05-EA4A-97FC-EB2D86B4BE71}"/>
                </a:ext>
              </a:extLst>
            </p:cNvPr>
            <p:cNvPicPr>
              <a:picLocks noChangeAspect="1"/>
            </p:cNvPicPr>
            <p:nvPr/>
          </p:nvPicPr>
          <p:blipFill rotWithShape="1">
            <a:blip r:embed="rId6"/>
            <a:srcRect t="8811" b="22439"/>
            <a:stretch/>
          </p:blipFill>
          <p:spPr>
            <a:xfrm>
              <a:off x="4810290" y="4613899"/>
              <a:ext cx="1271161" cy="873939"/>
            </a:xfrm>
            <a:prstGeom prst="rect">
              <a:avLst/>
            </a:prstGeom>
          </p:spPr>
        </p:pic>
        <p:pic>
          <p:nvPicPr>
            <p:cNvPr id="76" name="Picture 75">
              <a:extLst>
                <a:ext uri="{FF2B5EF4-FFF2-40B4-BE49-F238E27FC236}">
                  <a16:creationId xmlns:a16="http://schemas.microsoft.com/office/drawing/2014/main" id="{92D04708-E1BF-614A-95D3-CFD328D6D6DF}"/>
                </a:ext>
              </a:extLst>
            </p:cNvPr>
            <p:cNvPicPr>
              <a:picLocks noChangeAspect="1"/>
            </p:cNvPicPr>
            <p:nvPr/>
          </p:nvPicPr>
          <p:blipFill rotWithShape="1">
            <a:blip r:embed="rId6"/>
            <a:srcRect t="8811" b="22439"/>
            <a:stretch/>
          </p:blipFill>
          <p:spPr>
            <a:xfrm>
              <a:off x="5844722" y="4613899"/>
              <a:ext cx="1271161" cy="873939"/>
            </a:xfrm>
            <a:prstGeom prst="rect">
              <a:avLst/>
            </a:prstGeom>
          </p:spPr>
        </p:pic>
        <p:pic>
          <p:nvPicPr>
            <p:cNvPr id="77" name="Picture 76">
              <a:extLst>
                <a:ext uri="{FF2B5EF4-FFF2-40B4-BE49-F238E27FC236}">
                  <a16:creationId xmlns:a16="http://schemas.microsoft.com/office/drawing/2014/main" id="{8C4EBA0B-8514-5647-9D7C-70B85390A901}"/>
                </a:ext>
              </a:extLst>
            </p:cNvPr>
            <p:cNvPicPr>
              <a:picLocks noChangeAspect="1"/>
            </p:cNvPicPr>
            <p:nvPr/>
          </p:nvPicPr>
          <p:blipFill rotWithShape="1">
            <a:blip r:embed="rId6"/>
            <a:srcRect t="8811" b="22439"/>
            <a:stretch/>
          </p:blipFill>
          <p:spPr>
            <a:xfrm>
              <a:off x="6879154" y="4613897"/>
              <a:ext cx="1271161" cy="873939"/>
            </a:xfrm>
            <a:prstGeom prst="rect">
              <a:avLst/>
            </a:prstGeom>
          </p:spPr>
        </p:pic>
        <p:pic>
          <p:nvPicPr>
            <p:cNvPr id="78" name="Picture 77">
              <a:extLst>
                <a:ext uri="{FF2B5EF4-FFF2-40B4-BE49-F238E27FC236}">
                  <a16:creationId xmlns:a16="http://schemas.microsoft.com/office/drawing/2014/main" id="{295CB913-80FB-124B-90D4-98E8D9FD005B}"/>
                </a:ext>
              </a:extLst>
            </p:cNvPr>
            <p:cNvPicPr>
              <a:picLocks noChangeAspect="1"/>
            </p:cNvPicPr>
            <p:nvPr/>
          </p:nvPicPr>
          <p:blipFill rotWithShape="1">
            <a:blip r:embed="rId6"/>
            <a:srcRect t="8811" b="22439"/>
            <a:stretch/>
          </p:blipFill>
          <p:spPr>
            <a:xfrm>
              <a:off x="7913586" y="4613897"/>
              <a:ext cx="1271161" cy="873939"/>
            </a:xfrm>
            <a:prstGeom prst="rect">
              <a:avLst/>
            </a:prstGeom>
          </p:spPr>
        </p:pic>
        <p:pic>
          <p:nvPicPr>
            <p:cNvPr id="89" name="Picture 88">
              <a:extLst>
                <a:ext uri="{FF2B5EF4-FFF2-40B4-BE49-F238E27FC236}">
                  <a16:creationId xmlns:a16="http://schemas.microsoft.com/office/drawing/2014/main" id="{68D9A422-FAD9-3C45-8062-E983B27B03EE}"/>
                </a:ext>
              </a:extLst>
            </p:cNvPr>
            <p:cNvPicPr>
              <a:picLocks noChangeAspect="1"/>
            </p:cNvPicPr>
            <p:nvPr/>
          </p:nvPicPr>
          <p:blipFill rotWithShape="1">
            <a:blip r:embed="rId6"/>
            <a:srcRect t="8811" b="22439"/>
            <a:stretch/>
          </p:blipFill>
          <p:spPr>
            <a:xfrm>
              <a:off x="8946386" y="4602163"/>
              <a:ext cx="1271161" cy="873939"/>
            </a:xfrm>
            <a:prstGeom prst="rect">
              <a:avLst/>
            </a:prstGeom>
          </p:spPr>
        </p:pic>
      </p:grpSp>
      <p:sp>
        <p:nvSpPr>
          <p:cNvPr id="92" name="Google Shape;139;p18">
            <a:extLst>
              <a:ext uri="{FF2B5EF4-FFF2-40B4-BE49-F238E27FC236}">
                <a16:creationId xmlns:a16="http://schemas.microsoft.com/office/drawing/2014/main" id="{F73B87DA-7DE6-1C4F-9826-B7EEC68A3323}"/>
              </a:ext>
            </a:extLst>
          </p:cNvPr>
          <p:cNvSpPr/>
          <p:nvPr/>
        </p:nvSpPr>
        <p:spPr>
          <a:xfrm>
            <a:off x="710597" y="701256"/>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667" dirty="0">
                <a:latin typeface="Lora" panose="02000503000000020004" pitchFamily="2" charset="77"/>
              </a:rPr>
              <a:t>Structured Interviews</a:t>
            </a:r>
            <a:endParaRPr sz="2667" dirty="0">
              <a:latin typeface="Lora" panose="02000503000000020004" pitchFamily="2" charset="77"/>
            </a:endParaRPr>
          </a:p>
        </p:txBody>
      </p:sp>
      <p:sp>
        <p:nvSpPr>
          <p:cNvPr id="93" name="Google Shape;139;p18">
            <a:extLst>
              <a:ext uri="{FF2B5EF4-FFF2-40B4-BE49-F238E27FC236}">
                <a16:creationId xmlns:a16="http://schemas.microsoft.com/office/drawing/2014/main" id="{29F1BB9E-ADFB-7345-A32D-6BB09A5D1564}"/>
              </a:ext>
            </a:extLst>
          </p:cNvPr>
          <p:cNvSpPr/>
          <p:nvPr/>
        </p:nvSpPr>
        <p:spPr>
          <a:xfrm>
            <a:off x="4629875" y="701256"/>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667" b="1" dirty="0">
                <a:latin typeface="Lora" panose="02000503000000020004" pitchFamily="2" charset="77"/>
              </a:rPr>
              <a:t>Semi-Structured Interviews</a:t>
            </a:r>
            <a:endParaRPr sz="2667" b="1" dirty="0">
              <a:latin typeface="Lora" panose="02000503000000020004" pitchFamily="2" charset="77"/>
            </a:endParaRPr>
          </a:p>
        </p:txBody>
      </p:sp>
      <p:grpSp>
        <p:nvGrpSpPr>
          <p:cNvPr id="96" name="Group 95">
            <a:extLst>
              <a:ext uri="{FF2B5EF4-FFF2-40B4-BE49-F238E27FC236}">
                <a16:creationId xmlns:a16="http://schemas.microsoft.com/office/drawing/2014/main" id="{500BC4AA-9200-9848-9FA1-1B8E401CF843}"/>
              </a:ext>
            </a:extLst>
          </p:cNvPr>
          <p:cNvGrpSpPr/>
          <p:nvPr/>
        </p:nvGrpSpPr>
        <p:grpSpPr>
          <a:xfrm>
            <a:off x="8384263" y="701256"/>
            <a:ext cx="2938000" cy="2938000"/>
            <a:chOff x="6014133" y="-2711646"/>
            <a:chExt cx="2203500" cy="2203500"/>
          </a:xfrm>
        </p:grpSpPr>
        <p:sp>
          <p:nvSpPr>
            <p:cNvPr id="94" name="Google Shape;139;p18">
              <a:extLst>
                <a:ext uri="{FF2B5EF4-FFF2-40B4-BE49-F238E27FC236}">
                  <a16:creationId xmlns:a16="http://schemas.microsoft.com/office/drawing/2014/main" id="{F1FBFC7D-652A-1A46-BA43-8F7853FB45B8}"/>
                </a:ext>
              </a:extLst>
            </p:cNvPr>
            <p:cNvSpPr/>
            <p:nvPr/>
          </p:nvSpPr>
          <p:spPr>
            <a:xfrm>
              <a:off x="6014133" y="-2711646"/>
              <a:ext cx="2203500" cy="2203500"/>
            </a:xfrm>
            <a:prstGeom prst="ellipse">
              <a:avLst/>
            </a:prstGeom>
            <a:solidFill>
              <a:srgbClr val="FFCD00"/>
            </a:solidFill>
            <a:ln>
              <a:noFill/>
            </a:ln>
          </p:spPr>
          <p:txBody>
            <a:bodyPr spcFirstLastPara="1" wrap="square" lIns="121900" tIns="121900" rIns="121900" bIns="121900" anchor="ctr" anchorCtr="0">
              <a:noAutofit/>
            </a:bodyPr>
            <a:lstStyle/>
            <a:p>
              <a:pPr algn="ctr"/>
              <a:endParaRPr sz="2667" b="1" dirty="0">
                <a:latin typeface="Lora" panose="02000503000000020004" pitchFamily="2" charset="77"/>
              </a:endParaRPr>
            </a:p>
          </p:txBody>
        </p:sp>
        <p:sp>
          <p:nvSpPr>
            <p:cNvPr id="95" name="Rectangle 94">
              <a:extLst>
                <a:ext uri="{FF2B5EF4-FFF2-40B4-BE49-F238E27FC236}">
                  <a16:creationId xmlns:a16="http://schemas.microsoft.com/office/drawing/2014/main" id="{DE5E01B2-C109-8443-B7AA-5BEE16728277}"/>
                </a:ext>
              </a:extLst>
            </p:cNvPr>
            <p:cNvSpPr/>
            <p:nvPr/>
          </p:nvSpPr>
          <p:spPr>
            <a:xfrm>
              <a:off x="6317876" y="-1963839"/>
              <a:ext cx="1596014" cy="684899"/>
            </a:xfrm>
            <a:prstGeom prst="rect">
              <a:avLst/>
            </a:prstGeom>
          </p:spPr>
          <p:txBody>
            <a:bodyPr wrap="none">
              <a:spAutoFit/>
            </a:bodyPr>
            <a:lstStyle/>
            <a:p>
              <a:pPr lvl="0" algn="ctr"/>
              <a:r>
                <a:rPr lang="en-US" sz="2667" dirty="0">
                  <a:latin typeface="Lora" panose="02000503000000020004" pitchFamily="2" charset="77"/>
                </a:rPr>
                <a:t>Unstructured</a:t>
              </a:r>
            </a:p>
            <a:p>
              <a:pPr lvl="0" algn="ctr"/>
              <a:r>
                <a:rPr lang="en-US" sz="2667" dirty="0">
                  <a:latin typeface="Lora" panose="02000503000000020004" pitchFamily="2" charset="77"/>
                </a:rPr>
                <a:t>Interviews</a:t>
              </a:r>
            </a:p>
          </p:txBody>
        </p:sp>
      </p:grpSp>
      <p:sp>
        <p:nvSpPr>
          <p:cNvPr id="98" name="Google Shape;139;p18">
            <a:extLst>
              <a:ext uri="{FF2B5EF4-FFF2-40B4-BE49-F238E27FC236}">
                <a16:creationId xmlns:a16="http://schemas.microsoft.com/office/drawing/2014/main" id="{15B9ADF0-F70E-8640-9B39-F4CEADCF8D77}"/>
              </a:ext>
            </a:extLst>
          </p:cNvPr>
          <p:cNvSpPr/>
          <p:nvPr/>
        </p:nvSpPr>
        <p:spPr>
          <a:xfrm>
            <a:off x="2802740" y="3439108"/>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667" dirty="0">
                <a:latin typeface="Lora" panose="02000503000000020004" pitchFamily="2" charset="77"/>
              </a:rPr>
              <a:t>Informal Interviews</a:t>
            </a:r>
            <a:endParaRPr sz="2667" dirty="0">
              <a:latin typeface="Lora" panose="02000503000000020004" pitchFamily="2" charset="77"/>
            </a:endParaRPr>
          </a:p>
        </p:txBody>
      </p:sp>
      <p:sp>
        <p:nvSpPr>
          <p:cNvPr id="99" name="Google Shape;139;p18">
            <a:extLst>
              <a:ext uri="{FF2B5EF4-FFF2-40B4-BE49-F238E27FC236}">
                <a16:creationId xmlns:a16="http://schemas.microsoft.com/office/drawing/2014/main" id="{435FDC05-9DBC-254E-9959-FB02CED7A782}"/>
              </a:ext>
            </a:extLst>
          </p:cNvPr>
          <p:cNvSpPr/>
          <p:nvPr/>
        </p:nvSpPr>
        <p:spPr>
          <a:xfrm>
            <a:off x="6562877" y="3439108"/>
            <a:ext cx="2938000" cy="2938000"/>
          </a:xfrm>
          <a:prstGeom prst="ellipse">
            <a:avLst/>
          </a:prstGeom>
          <a:solidFill>
            <a:srgbClr val="FFCD00"/>
          </a:solidFill>
          <a:ln>
            <a:noFill/>
          </a:ln>
        </p:spPr>
        <p:txBody>
          <a:bodyPr spcFirstLastPara="1" wrap="square" lIns="121900" tIns="121900" rIns="121900" bIns="121900" anchor="ctr" anchorCtr="0">
            <a:noAutofit/>
          </a:bodyPr>
          <a:lstStyle/>
          <a:p>
            <a:pPr algn="ctr"/>
            <a:r>
              <a:rPr lang="en-US" sz="2667" dirty="0">
                <a:latin typeface="Lora" panose="02000503000000020004" pitchFamily="2" charset="77"/>
              </a:rPr>
              <a:t>Focus Groups</a:t>
            </a:r>
            <a:endParaRPr sz="2667" dirty="0">
              <a:latin typeface="Lora" panose="02000503000000020004" pitchFamily="2" charset="77"/>
            </a:endParaRPr>
          </a:p>
        </p:txBody>
      </p:sp>
      <p:pic>
        <p:nvPicPr>
          <p:cNvPr id="3" name="Audio 2">
            <a:hlinkClick r:id="" action="ppaction://media"/>
            <a:extLst>
              <a:ext uri="{FF2B5EF4-FFF2-40B4-BE49-F238E27FC236}">
                <a16:creationId xmlns:a16="http://schemas.microsoft.com/office/drawing/2014/main" id="{4708D79E-C363-474E-AE85-F29AFB7D21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4044768760"/>
      </p:ext>
    </p:extLst>
  </p:cSld>
  <p:clrMapOvr>
    <a:masterClrMapping/>
  </p:clrMapOvr>
  <p:transition advTm="151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2"/>
                                        </p:tgtEl>
                                        <p:attrNameLst>
                                          <p:attrName>fillcolor</p:attrName>
                                        </p:attrNameLst>
                                      </p:cBhvr>
                                      <p:to>
                                        <a:schemeClr val="accent2"/>
                                      </p:to>
                                    </p:animClr>
                                    <p:set>
                                      <p:cBhvr>
                                        <p:cTn id="31" dur="2000" fill="hold"/>
                                        <p:tgtEl>
                                          <p:spTgt spid="92"/>
                                        </p:tgtEl>
                                        <p:attrNameLst>
                                          <p:attrName>fill.type</p:attrName>
                                        </p:attrNameLst>
                                      </p:cBhvr>
                                      <p:to>
                                        <p:strVal val="solid"/>
                                      </p:to>
                                    </p:set>
                                    <p:set>
                                      <p:cBhvr>
                                        <p:cTn id="32" dur="2000" fill="hold"/>
                                        <p:tgtEl>
                                          <p:spTgt spid="9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92" grpId="0" animBg="1"/>
      <p:bldP spid="93" grpId="0" animBg="1"/>
      <p:bldP spid="98" grpId="0" animBg="1"/>
      <p:bldP spid="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303565-D8FC-4D4F-9FBD-09C3812EE402}"/>
              </a:ext>
            </a:extLst>
          </p:cNvPr>
          <p:cNvSpPr>
            <a:spLocks noGrp="1"/>
          </p:cNvSpPr>
          <p:nvPr>
            <p:ph type="body" idx="1"/>
          </p:nvPr>
        </p:nvSpPr>
        <p:spPr>
          <a:xfrm>
            <a:off x="1671915" y="2842517"/>
            <a:ext cx="8818197" cy="1692748"/>
          </a:xfrm>
        </p:spPr>
        <p:txBody>
          <a:bodyPr>
            <a:normAutofit fontScale="77500" lnSpcReduction="20000"/>
          </a:bodyPr>
          <a:lstStyle/>
          <a:p>
            <a:pPr marL="101597" indent="0">
              <a:buNone/>
            </a:pPr>
            <a:r>
              <a:rPr lang="en-US" dirty="0"/>
              <a:t>Interviewing is useful when you want to </a:t>
            </a:r>
            <a:r>
              <a:rPr lang="en" dirty="0">
                <a:highlight>
                  <a:srgbClr val="FFCD00"/>
                </a:highlight>
              </a:rPr>
              <a:t>understand what is on people’s minds,</a:t>
            </a:r>
            <a:r>
              <a:rPr lang="en-US" dirty="0"/>
              <a:t> meaning that you want to explore people’s attitudes, beliefs, experiences and stories and how people lend meaning to and make sense of some aspect of the world in which they live.</a:t>
            </a:r>
          </a:p>
        </p:txBody>
      </p:sp>
      <p:sp>
        <p:nvSpPr>
          <p:cNvPr id="7" name="Google Shape;139;p18">
            <a:extLst>
              <a:ext uri="{FF2B5EF4-FFF2-40B4-BE49-F238E27FC236}">
                <a16:creationId xmlns:a16="http://schemas.microsoft.com/office/drawing/2014/main" id="{4E844D95-035E-1B4D-8CD5-27847809D46A}"/>
              </a:ext>
            </a:extLst>
          </p:cNvPr>
          <p:cNvSpPr/>
          <p:nvPr/>
        </p:nvSpPr>
        <p:spPr>
          <a:xfrm>
            <a:off x="5726525" y="4535264"/>
            <a:ext cx="730147" cy="730147"/>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pic>
        <p:nvPicPr>
          <p:cNvPr id="9" name="Picture 8">
            <a:extLst>
              <a:ext uri="{FF2B5EF4-FFF2-40B4-BE49-F238E27FC236}">
                <a16:creationId xmlns:a16="http://schemas.microsoft.com/office/drawing/2014/main" id="{7A90EA06-D600-2044-B942-A9019A25F51E}"/>
              </a:ext>
            </a:extLst>
          </p:cNvPr>
          <p:cNvPicPr>
            <a:picLocks noChangeAspect="1"/>
          </p:cNvPicPr>
          <p:nvPr/>
        </p:nvPicPr>
        <p:blipFill rotWithShape="1">
          <a:blip r:embed="rId5"/>
          <a:srcRect b="27729"/>
          <a:stretch/>
        </p:blipFill>
        <p:spPr>
          <a:xfrm>
            <a:off x="5732366" y="4599685"/>
            <a:ext cx="697297" cy="503944"/>
          </a:xfrm>
          <a:prstGeom prst="rect">
            <a:avLst/>
          </a:prstGeom>
        </p:spPr>
      </p:pic>
      <p:pic>
        <p:nvPicPr>
          <p:cNvPr id="4" name="Audio 3">
            <a:hlinkClick r:id="" action="ppaction://media"/>
            <a:extLst>
              <a:ext uri="{FF2B5EF4-FFF2-40B4-BE49-F238E27FC236}">
                <a16:creationId xmlns:a16="http://schemas.microsoft.com/office/drawing/2014/main" id="{73992056-14C7-E944-90E3-6CC0FD62D3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382123465"/>
      </p:ext>
    </p:extLst>
  </p:cSld>
  <p:clrMapOvr>
    <a:masterClrMapping/>
  </p:clrMapOvr>
  <p:transition advTm="144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5" y="1230224"/>
            <a:ext cx="8192460"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Characteristics of the </a:t>
            </a:r>
            <a:r>
              <a:rPr lang="en-US" dirty="0">
                <a:highlight>
                  <a:srgbClr val="FFCD00"/>
                </a:highlight>
              </a:rPr>
              <a:t>semi-structured interview</a:t>
            </a:r>
            <a:endParaRPr dirty="0">
              <a:highlight>
                <a:srgbClr val="FFCD00"/>
              </a:highlight>
            </a:endParaRPr>
          </a:p>
        </p:txBody>
      </p:sp>
      <p:sp>
        <p:nvSpPr>
          <p:cNvPr id="125" name="Google Shape;125;p17"/>
          <p:cNvSpPr txBox="1">
            <a:spLocks noGrp="1"/>
          </p:cNvSpPr>
          <p:nvPr>
            <p:ph type="body" idx="1"/>
          </p:nvPr>
        </p:nvSpPr>
        <p:spPr>
          <a:xfrm>
            <a:off x="960255" y="1811024"/>
            <a:ext cx="10498068" cy="4759709"/>
          </a:xfrm>
          <a:prstGeom prst="rect">
            <a:avLst/>
          </a:prstGeom>
        </p:spPr>
        <p:txBody>
          <a:bodyPr spcFirstLastPara="1" vert="horz" wrap="square" lIns="121900" tIns="121900" rIns="121900" bIns="121900" rtlCol="0" anchor="t" anchorCtr="0">
            <a:noAutofit/>
          </a:bodyPr>
          <a:lstStyle/>
          <a:p>
            <a:pPr lvl="0"/>
            <a:r>
              <a:rPr lang="en-US" sz="3067" dirty="0"/>
              <a:t>The interviewer and respondents engage in a formal interview. </a:t>
            </a:r>
          </a:p>
          <a:p>
            <a:pPr lvl="0"/>
            <a:r>
              <a:rPr lang="en-US" sz="3067" dirty="0"/>
              <a:t>The interviewer develops and uses an 'interview guide.' This is a list of questions and topics that need to be covered during the conversation, usually in a particular order. </a:t>
            </a:r>
          </a:p>
          <a:p>
            <a:pPr lvl="0"/>
            <a:r>
              <a:rPr lang="en-US" sz="3067" dirty="0"/>
              <a:t>The interviewer follows the guide, but is able to follow topical trajectories in the conversation that may stray from the guide when they feel this is appropriate. </a:t>
            </a:r>
          </a:p>
        </p:txBody>
      </p:sp>
      <p:pic>
        <p:nvPicPr>
          <p:cNvPr id="5" name="Picture 4">
            <a:extLst>
              <a:ext uri="{FF2B5EF4-FFF2-40B4-BE49-F238E27FC236}">
                <a16:creationId xmlns:a16="http://schemas.microsoft.com/office/drawing/2014/main" id="{0F1DB68C-9146-C941-9E3D-FC597EA0905A}"/>
              </a:ext>
            </a:extLst>
          </p:cNvPr>
          <p:cNvPicPr>
            <a:picLocks noChangeAspect="1"/>
          </p:cNvPicPr>
          <p:nvPr/>
        </p:nvPicPr>
        <p:blipFill rotWithShape="1">
          <a:blip r:embed="rId6"/>
          <a:srcRect b="27729"/>
          <a:stretch/>
        </p:blipFill>
        <p:spPr>
          <a:xfrm>
            <a:off x="1105607" y="1285130"/>
            <a:ext cx="533997" cy="385925"/>
          </a:xfrm>
          <a:prstGeom prst="rect">
            <a:avLst/>
          </a:prstGeom>
        </p:spPr>
      </p:pic>
      <p:pic>
        <p:nvPicPr>
          <p:cNvPr id="3" name="Audio 2">
            <a:hlinkClick r:id="" action="ppaction://media"/>
            <a:extLst>
              <a:ext uri="{FF2B5EF4-FFF2-40B4-BE49-F238E27FC236}">
                <a16:creationId xmlns:a16="http://schemas.microsoft.com/office/drawing/2014/main" id="{70F06A04-52BC-714E-A5CC-B7797833BF4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1082946588"/>
      </p:ext>
    </p:extLst>
  </p:cSld>
  <p:clrMapOvr>
    <a:masterClrMapping/>
  </p:clrMapOvr>
  <p:transition advTm="4553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body" idx="4294967295"/>
          </p:nvPr>
        </p:nvSpPr>
        <p:spPr>
          <a:xfrm>
            <a:off x="5826969" y="1316904"/>
            <a:ext cx="5564000" cy="4872400"/>
          </a:xfrm>
          <a:prstGeom prst="rect">
            <a:avLst/>
          </a:prstGeom>
        </p:spPr>
        <p:txBody>
          <a:bodyPr spcFirstLastPara="1" vert="horz" wrap="square" lIns="121900" tIns="121900" rIns="121900" bIns="121900" rtlCol="0" anchor="ctr" anchorCtr="0">
            <a:noAutofit/>
          </a:bodyPr>
          <a:lstStyle/>
          <a:p>
            <a:pPr marL="0" indent="0">
              <a:spcBef>
                <a:spcPts val="0"/>
              </a:spcBef>
              <a:buClr>
                <a:schemeClr val="dk1"/>
              </a:buClr>
              <a:buSzPts val="1100"/>
              <a:buNone/>
            </a:pPr>
            <a:r>
              <a:rPr lang="en" sz="2667" b="1" dirty="0">
                <a:solidFill>
                  <a:schemeClr val="dk1"/>
                </a:solidFill>
                <a:latin typeface="Lora"/>
                <a:ea typeface="Lora"/>
                <a:cs typeface="Lora"/>
                <a:sym typeface="Lora"/>
              </a:rPr>
              <a:t>When might you use a </a:t>
            </a:r>
            <a:r>
              <a:rPr lang="en" sz="2667" b="1" dirty="0">
                <a:solidFill>
                  <a:schemeClr val="dk1"/>
                </a:solidFill>
                <a:highlight>
                  <a:srgbClr val="FFCD00"/>
                </a:highlight>
                <a:latin typeface="Lora"/>
                <a:ea typeface="Lora"/>
                <a:cs typeface="Lora"/>
                <a:sym typeface="Lora"/>
              </a:rPr>
              <a:t>semi-structured interview</a:t>
            </a:r>
            <a:r>
              <a:rPr lang="en" b="1" dirty="0">
                <a:latin typeface="Lora" panose="02000503000000020004" pitchFamily="2" charset="77"/>
                <a:sym typeface="Lora"/>
              </a:rPr>
              <a:t>?</a:t>
            </a:r>
            <a:endParaRPr sz="2667" b="1" dirty="0">
              <a:solidFill>
                <a:schemeClr val="dk1"/>
              </a:solidFill>
              <a:highlight>
                <a:srgbClr val="FFCD00"/>
              </a:highlight>
              <a:latin typeface="Lora" panose="02000503000000020004" pitchFamily="2" charset="77"/>
              <a:ea typeface="Lora"/>
              <a:cs typeface="Lora"/>
              <a:sym typeface="Lora"/>
            </a:endParaRPr>
          </a:p>
          <a:p>
            <a:pPr marL="0" indent="0">
              <a:buNone/>
            </a:pPr>
            <a:r>
              <a:rPr lang="en-US" sz="2667" dirty="0"/>
              <a:t>According to Bernard (1988), semi-structured interviews are best used when you won't get more than one chance to interview someone and when you will be sending several interviewers out into the field to collect data.</a:t>
            </a:r>
            <a:endParaRPr sz="2667" dirty="0"/>
          </a:p>
        </p:txBody>
      </p:sp>
      <p:cxnSp>
        <p:nvCxnSpPr>
          <p:cNvPr id="185" name="Google Shape;185;p21"/>
          <p:cNvCxnSpPr/>
          <p:nvPr/>
        </p:nvCxnSpPr>
        <p:spPr>
          <a:xfrm>
            <a:off x="-8600" y="1508967"/>
            <a:ext cx="12200800" cy="0"/>
          </a:xfrm>
          <a:prstGeom prst="straightConnector1">
            <a:avLst/>
          </a:prstGeom>
          <a:noFill/>
          <a:ln w="9525" cap="flat" cmpd="sng">
            <a:solidFill>
              <a:srgbClr val="CCCCCC"/>
            </a:solidFill>
            <a:prstDash val="solid"/>
            <a:round/>
            <a:headEnd type="none" w="med" len="med"/>
            <a:tailEnd type="none" w="med" len="med"/>
          </a:ln>
        </p:spPr>
      </p:cxnSp>
      <p:pic>
        <p:nvPicPr>
          <p:cNvPr id="186" name="Google Shape;186;p21"/>
          <p:cNvPicPr preferRelativeResize="0"/>
          <p:nvPr/>
        </p:nvPicPr>
        <p:blipFill>
          <a:blip r:embed="rId5"/>
          <a:stretch>
            <a:fillRect/>
          </a:stretch>
        </p:blipFill>
        <p:spPr>
          <a:xfrm>
            <a:off x="657121" y="982267"/>
            <a:ext cx="4879265" cy="4876367"/>
          </a:xfrm>
          <a:prstGeom prst="ellipse">
            <a:avLst/>
          </a:prstGeom>
          <a:noFill/>
          <a:ln>
            <a:noFill/>
          </a:ln>
        </p:spPr>
      </p:pic>
      <p:sp>
        <p:nvSpPr>
          <p:cNvPr id="187" name="Google Shape;187;p21"/>
          <p:cNvSpPr/>
          <p:nvPr/>
        </p:nvSpPr>
        <p:spPr>
          <a:xfrm>
            <a:off x="833867" y="982267"/>
            <a:ext cx="1053600" cy="10536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pic>
        <p:nvPicPr>
          <p:cNvPr id="13" name="Picture 12">
            <a:extLst>
              <a:ext uri="{FF2B5EF4-FFF2-40B4-BE49-F238E27FC236}">
                <a16:creationId xmlns:a16="http://schemas.microsoft.com/office/drawing/2014/main" id="{7E6F8D32-64E3-2547-AE74-A5890D1C1E7E}"/>
              </a:ext>
            </a:extLst>
          </p:cNvPr>
          <p:cNvPicPr>
            <a:picLocks noChangeAspect="1"/>
          </p:cNvPicPr>
          <p:nvPr/>
        </p:nvPicPr>
        <p:blipFill rotWithShape="1">
          <a:blip r:embed="rId6"/>
          <a:srcRect b="27729"/>
          <a:stretch/>
        </p:blipFill>
        <p:spPr>
          <a:xfrm>
            <a:off x="927517" y="1128643"/>
            <a:ext cx="866300" cy="626084"/>
          </a:xfrm>
          <a:prstGeom prst="rect">
            <a:avLst/>
          </a:prstGeom>
        </p:spPr>
      </p:pic>
      <p:pic>
        <p:nvPicPr>
          <p:cNvPr id="3" name="Audio 2">
            <a:hlinkClick r:id="" action="ppaction://media"/>
            <a:extLst>
              <a:ext uri="{FF2B5EF4-FFF2-40B4-BE49-F238E27FC236}">
                <a16:creationId xmlns:a16="http://schemas.microsoft.com/office/drawing/2014/main" id="{BF1261E4-B91B-0B4C-9881-76406882DF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2314882103"/>
      </p:ext>
    </p:extLst>
  </p:cSld>
  <p:clrMapOvr>
    <a:masterClrMapping/>
  </p:clrMapOvr>
  <p:transition advTm="1748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5" y="1230224"/>
            <a:ext cx="6692736"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Benefits of </a:t>
            </a:r>
            <a:r>
              <a:rPr lang="en-US" dirty="0">
                <a:highlight>
                  <a:srgbClr val="FFCD00"/>
                </a:highlight>
              </a:rPr>
              <a:t>semi-structured interviews</a:t>
            </a:r>
            <a:endParaRPr dirty="0">
              <a:highlight>
                <a:srgbClr val="FFCD00"/>
              </a:highlight>
            </a:endParaRPr>
          </a:p>
        </p:txBody>
      </p:sp>
      <p:sp>
        <p:nvSpPr>
          <p:cNvPr id="125" name="Google Shape;125;p17"/>
          <p:cNvSpPr txBox="1">
            <a:spLocks noGrp="1"/>
          </p:cNvSpPr>
          <p:nvPr>
            <p:ph type="body" idx="1"/>
          </p:nvPr>
        </p:nvSpPr>
        <p:spPr>
          <a:xfrm>
            <a:off x="960255" y="1811024"/>
            <a:ext cx="10498068" cy="4759709"/>
          </a:xfrm>
          <a:prstGeom prst="rect">
            <a:avLst/>
          </a:prstGeom>
        </p:spPr>
        <p:txBody>
          <a:bodyPr spcFirstLastPara="1" vert="horz" wrap="square" lIns="121900" tIns="121900" rIns="121900" bIns="121900" rtlCol="0" anchor="t" anchorCtr="0">
            <a:noAutofit/>
          </a:bodyPr>
          <a:lstStyle/>
          <a:p>
            <a:r>
              <a:rPr lang="en-US" dirty="0"/>
              <a:t>Many researchers like to use semi-structured interviews because questions can be prepared ahead of time. This allows the interviewer to be prepared and appear competent during the interview. </a:t>
            </a:r>
          </a:p>
          <a:p>
            <a:r>
              <a:rPr lang="en-US" dirty="0"/>
              <a:t>Semi-structured interviews also allow informants the freedom to express their views in their own terms. </a:t>
            </a:r>
          </a:p>
          <a:p>
            <a:r>
              <a:rPr lang="en-US" dirty="0"/>
              <a:t>Semi-structure interviews can provide reliable, comparable qualitative data.</a:t>
            </a:r>
          </a:p>
        </p:txBody>
      </p:sp>
      <p:pic>
        <p:nvPicPr>
          <p:cNvPr id="5" name="Picture 4">
            <a:extLst>
              <a:ext uri="{FF2B5EF4-FFF2-40B4-BE49-F238E27FC236}">
                <a16:creationId xmlns:a16="http://schemas.microsoft.com/office/drawing/2014/main" id="{0F1DB68C-9146-C941-9E3D-FC597EA0905A}"/>
              </a:ext>
            </a:extLst>
          </p:cNvPr>
          <p:cNvPicPr>
            <a:picLocks noChangeAspect="1"/>
          </p:cNvPicPr>
          <p:nvPr/>
        </p:nvPicPr>
        <p:blipFill rotWithShape="1">
          <a:blip r:embed="rId6"/>
          <a:srcRect b="27729"/>
          <a:stretch/>
        </p:blipFill>
        <p:spPr>
          <a:xfrm>
            <a:off x="1105607" y="1285130"/>
            <a:ext cx="533997" cy="385925"/>
          </a:xfrm>
          <a:prstGeom prst="rect">
            <a:avLst/>
          </a:prstGeom>
        </p:spPr>
      </p:pic>
      <p:pic>
        <p:nvPicPr>
          <p:cNvPr id="3" name="Audio 2">
            <a:hlinkClick r:id="" action="ppaction://media"/>
            <a:extLst>
              <a:ext uri="{FF2B5EF4-FFF2-40B4-BE49-F238E27FC236}">
                <a16:creationId xmlns:a16="http://schemas.microsoft.com/office/drawing/2014/main" id="{93A7E355-4F87-C44E-882E-370F254867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1583422756"/>
      </p:ext>
    </p:extLst>
  </p:cSld>
  <p:clrMapOvr>
    <a:masterClrMapping/>
  </p:clrMapOvr>
  <p:transition advTm="243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4200388"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Recordings</a:t>
            </a:r>
            <a:endParaRPr dirty="0">
              <a:highlight>
                <a:srgbClr val="FFCD00"/>
              </a:highlight>
            </a:endParaRPr>
          </a:p>
        </p:txBody>
      </p:sp>
      <p:sp>
        <p:nvSpPr>
          <p:cNvPr id="125" name="Google Shape;125;p17"/>
          <p:cNvSpPr txBox="1">
            <a:spLocks noGrp="1"/>
          </p:cNvSpPr>
          <p:nvPr>
            <p:ph type="body" idx="1"/>
          </p:nvPr>
        </p:nvSpPr>
        <p:spPr>
          <a:xfrm>
            <a:off x="960255" y="1811024"/>
            <a:ext cx="10498068" cy="4759709"/>
          </a:xfrm>
          <a:prstGeom prst="rect">
            <a:avLst/>
          </a:prstGeom>
        </p:spPr>
        <p:txBody>
          <a:bodyPr spcFirstLastPara="1" vert="horz" wrap="square" lIns="121900" tIns="121900" rIns="121900" bIns="121900" rtlCol="0" anchor="t" anchorCtr="0">
            <a:noAutofit/>
          </a:bodyPr>
          <a:lstStyle/>
          <a:p>
            <a:pPr lvl="0"/>
            <a:endParaRPr lang="en-US" dirty="0"/>
          </a:p>
          <a:p>
            <a:pPr lvl="0"/>
            <a:r>
              <a:rPr lang="en-US" dirty="0"/>
              <a:t>Interviews, outpatient visits, focus groups can be audio-recorded</a:t>
            </a:r>
          </a:p>
          <a:p>
            <a:pPr lvl="0"/>
            <a:r>
              <a:rPr lang="en-US" dirty="0"/>
              <a:t>Often these are professionally transcribed for analysis</a:t>
            </a:r>
          </a:p>
          <a:p>
            <a:pPr lvl="0"/>
            <a:r>
              <a:rPr lang="en-US" dirty="0"/>
              <a:t>Generally, never want to analyze these transcripts without listening to the recording</a:t>
            </a:r>
          </a:p>
        </p:txBody>
      </p:sp>
      <p:pic>
        <p:nvPicPr>
          <p:cNvPr id="5" name="Picture 4">
            <a:extLst>
              <a:ext uri="{FF2B5EF4-FFF2-40B4-BE49-F238E27FC236}">
                <a16:creationId xmlns:a16="http://schemas.microsoft.com/office/drawing/2014/main" id="{0F1DB68C-9146-C941-9E3D-FC597EA0905A}"/>
              </a:ext>
            </a:extLst>
          </p:cNvPr>
          <p:cNvPicPr>
            <a:picLocks noChangeAspect="1"/>
          </p:cNvPicPr>
          <p:nvPr/>
        </p:nvPicPr>
        <p:blipFill rotWithShape="1">
          <a:blip r:embed="rId6"/>
          <a:srcRect b="27729"/>
          <a:stretch/>
        </p:blipFill>
        <p:spPr>
          <a:xfrm>
            <a:off x="1105607" y="1285130"/>
            <a:ext cx="533997" cy="385925"/>
          </a:xfrm>
          <a:prstGeom prst="rect">
            <a:avLst/>
          </a:prstGeom>
        </p:spPr>
      </p:pic>
      <p:pic>
        <p:nvPicPr>
          <p:cNvPr id="3" name="Audio 2">
            <a:hlinkClick r:id="" action="ppaction://media"/>
            <a:extLst>
              <a:ext uri="{FF2B5EF4-FFF2-40B4-BE49-F238E27FC236}">
                <a16:creationId xmlns:a16="http://schemas.microsoft.com/office/drawing/2014/main" id="{1EEAE919-3111-1A40-92BB-20FEC83E58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2638149817"/>
      </p:ext>
    </p:extLst>
  </p:cSld>
  <p:clrMapOvr>
    <a:masterClrMapping/>
  </p:clrMapOvr>
  <p:transition advTm="561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8" name="Google Shape;138;p18"/>
          <p:cNvCxnSpPr/>
          <p:nvPr/>
        </p:nvCxnSpPr>
        <p:spPr>
          <a:xfrm>
            <a:off x="-8033" y="2408389"/>
            <a:ext cx="12216000" cy="0"/>
          </a:xfrm>
          <a:prstGeom prst="straightConnector1">
            <a:avLst/>
          </a:prstGeom>
          <a:noFill/>
          <a:ln w="9525" cap="flat" cmpd="sng">
            <a:solidFill>
              <a:srgbClr val="CCCCCC"/>
            </a:solidFill>
            <a:prstDash val="solid"/>
            <a:round/>
            <a:headEnd type="none" w="med" len="med"/>
            <a:tailEnd type="none" w="med" len="med"/>
          </a:ln>
        </p:spPr>
      </p:cxnSp>
      <p:sp>
        <p:nvSpPr>
          <p:cNvPr id="20" name="Google Shape;139;p18">
            <a:extLst>
              <a:ext uri="{FF2B5EF4-FFF2-40B4-BE49-F238E27FC236}">
                <a16:creationId xmlns:a16="http://schemas.microsoft.com/office/drawing/2014/main" id="{2F501FEF-C80D-4040-BBCD-BC8E5DB7BC58}"/>
              </a:ext>
            </a:extLst>
          </p:cNvPr>
          <p:cNvSpPr/>
          <p:nvPr/>
        </p:nvSpPr>
        <p:spPr>
          <a:xfrm>
            <a:off x="8648188"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33" name="Google Shape;139;p18">
            <a:extLst>
              <a:ext uri="{FF2B5EF4-FFF2-40B4-BE49-F238E27FC236}">
                <a16:creationId xmlns:a16="http://schemas.microsoft.com/office/drawing/2014/main" id="{BD4DE1D6-1EE0-2E47-ADB4-92770DFB8464}"/>
              </a:ext>
            </a:extLst>
          </p:cNvPr>
          <p:cNvSpPr/>
          <p:nvPr/>
        </p:nvSpPr>
        <p:spPr>
          <a:xfrm>
            <a:off x="4676516"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9" name="TextBox 28">
            <a:extLst>
              <a:ext uri="{FF2B5EF4-FFF2-40B4-BE49-F238E27FC236}">
                <a16:creationId xmlns:a16="http://schemas.microsoft.com/office/drawing/2014/main" id="{BFCD9830-A016-1547-82F6-CC09A30270D7}"/>
              </a:ext>
            </a:extLst>
          </p:cNvPr>
          <p:cNvSpPr txBox="1"/>
          <p:nvPr/>
        </p:nvSpPr>
        <p:spPr>
          <a:xfrm>
            <a:off x="597909" y="4127583"/>
            <a:ext cx="2954207" cy="666786"/>
          </a:xfrm>
          <a:prstGeom prst="rect">
            <a:avLst/>
          </a:prstGeom>
          <a:noFill/>
        </p:spPr>
        <p:txBody>
          <a:bodyPr wrap="none" rtlCol="0">
            <a:spAutoFit/>
          </a:bodyPr>
          <a:lstStyle/>
          <a:p>
            <a:pPr algn="ctr"/>
            <a:r>
              <a:rPr lang="en-US" sz="3733" b="1" dirty="0">
                <a:latin typeface="Lora" panose="02000503000000020004" pitchFamily="2" charset="77"/>
              </a:rPr>
              <a:t>Observation</a:t>
            </a:r>
          </a:p>
        </p:txBody>
      </p:sp>
      <p:sp>
        <p:nvSpPr>
          <p:cNvPr id="139" name="Google Shape;139;p18"/>
          <p:cNvSpPr/>
          <p:nvPr/>
        </p:nvSpPr>
        <p:spPr>
          <a:xfrm>
            <a:off x="606012" y="939389"/>
            <a:ext cx="2938000" cy="29380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052F0910-04AD-0047-9F9C-18B71B08A91E}"/>
              </a:ext>
            </a:extLst>
          </p:cNvPr>
          <p:cNvSpPr txBox="1"/>
          <p:nvPr/>
        </p:nvSpPr>
        <p:spPr>
          <a:xfrm>
            <a:off x="4617811" y="4113657"/>
            <a:ext cx="2956579" cy="666786"/>
          </a:xfrm>
          <a:prstGeom prst="rect">
            <a:avLst/>
          </a:prstGeom>
          <a:noFill/>
        </p:spPr>
        <p:txBody>
          <a:bodyPr wrap="none" rtlCol="0">
            <a:spAutoFit/>
          </a:bodyPr>
          <a:lstStyle/>
          <a:p>
            <a:pPr algn="ctr"/>
            <a:r>
              <a:rPr lang="en-US" sz="3733" b="1" dirty="0">
                <a:latin typeface="Lora" panose="02000503000000020004" pitchFamily="2" charset="77"/>
              </a:rPr>
              <a:t>Interviewing</a:t>
            </a:r>
          </a:p>
        </p:txBody>
      </p:sp>
      <p:sp>
        <p:nvSpPr>
          <p:cNvPr id="22" name="TextBox 21">
            <a:extLst>
              <a:ext uri="{FF2B5EF4-FFF2-40B4-BE49-F238E27FC236}">
                <a16:creationId xmlns:a16="http://schemas.microsoft.com/office/drawing/2014/main" id="{48D43D71-542E-BB41-ABA9-7266CAFF2181}"/>
              </a:ext>
            </a:extLst>
          </p:cNvPr>
          <p:cNvSpPr txBox="1"/>
          <p:nvPr/>
        </p:nvSpPr>
        <p:spPr>
          <a:xfrm>
            <a:off x="8474612" y="4127583"/>
            <a:ext cx="3285149" cy="1815690"/>
          </a:xfrm>
          <a:prstGeom prst="rect">
            <a:avLst/>
          </a:prstGeom>
          <a:noFill/>
        </p:spPr>
        <p:txBody>
          <a:bodyPr wrap="square" rtlCol="0">
            <a:spAutoFit/>
          </a:bodyPr>
          <a:lstStyle/>
          <a:p>
            <a:pPr algn="ctr"/>
            <a:r>
              <a:rPr lang="en-US" sz="3733" b="1" dirty="0">
                <a:highlight>
                  <a:srgbClr val="FFCD00"/>
                </a:highlight>
                <a:latin typeface="Lora" panose="02000503000000020004" pitchFamily="2" charset="77"/>
              </a:rPr>
              <a:t>Collecting texts and artifacts</a:t>
            </a:r>
          </a:p>
        </p:txBody>
      </p:sp>
      <p:pic>
        <p:nvPicPr>
          <p:cNvPr id="4" name="Picture 3">
            <a:extLst>
              <a:ext uri="{FF2B5EF4-FFF2-40B4-BE49-F238E27FC236}">
                <a16:creationId xmlns:a16="http://schemas.microsoft.com/office/drawing/2014/main" id="{562E0FA4-9598-DB4D-A532-19E50B8680BF}"/>
              </a:ext>
            </a:extLst>
          </p:cNvPr>
          <p:cNvPicPr>
            <a:picLocks noChangeAspect="1"/>
          </p:cNvPicPr>
          <p:nvPr/>
        </p:nvPicPr>
        <p:blipFill rotWithShape="1">
          <a:blip r:embed="rId5"/>
          <a:srcRect b="22925"/>
          <a:stretch/>
        </p:blipFill>
        <p:spPr>
          <a:xfrm>
            <a:off x="507180" y="1111310"/>
            <a:ext cx="3135664" cy="2416820"/>
          </a:xfrm>
          <a:prstGeom prst="rect">
            <a:avLst/>
          </a:prstGeom>
        </p:spPr>
      </p:pic>
      <p:pic>
        <p:nvPicPr>
          <p:cNvPr id="6" name="Picture 5">
            <a:extLst>
              <a:ext uri="{FF2B5EF4-FFF2-40B4-BE49-F238E27FC236}">
                <a16:creationId xmlns:a16="http://schemas.microsoft.com/office/drawing/2014/main" id="{E06EF0E7-38A1-8B44-89B1-CC31AD5594F4}"/>
              </a:ext>
            </a:extLst>
          </p:cNvPr>
          <p:cNvPicPr>
            <a:picLocks noChangeAspect="1"/>
          </p:cNvPicPr>
          <p:nvPr/>
        </p:nvPicPr>
        <p:blipFill rotWithShape="1">
          <a:blip r:embed="rId6"/>
          <a:srcRect b="27729"/>
          <a:stretch/>
        </p:blipFill>
        <p:spPr>
          <a:xfrm>
            <a:off x="4725932" y="1204397"/>
            <a:ext cx="2692789" cy="1946104"/>
          </a:xfrm>
          <a:prstGeom prst="rect">
            <a:avLst/>
          </a:prstGeom>
        </p:spPr>
      </p:pic>
      <p:pic>
        <p:nvPicPr>
          <p:cNvPr id="8" name="Picture 7">
            <a:extLst>
              <a:ext uri="{FF2B5EF4-FFF2-40B4-BE49-F238E27FC236}">
                <a16:creationId xmlns:a16="http://schemas.microsoft.com/office/drawing/2014/main" id="{CFF97DDC-FAE6-7F4A-9BCC-5301A2B5B2B2}"/>
              </a:ext>
            </a:extLst>
          </p:cNvPr>
          <p:cNvPicPr>
            <a:picLocks noChangeAspect="1"/>
          </p:cNvPicPr>
          <p:nvPr/>
        </p:nvPicPr>
        <p:blipFill rotWithShape="1">
          <a:blip r:embed="rId7"/>
          <a:srcRect t="10068" b="18821"/>
          <a:stretch/>
        </p:blipFill>
        <p:spPr>
          <a:xfrm>
            <a:off x="8865452" y="1518265"/>
            <a:ext cx="2503473" cy="1780248"/>
          </a:xfrm>
          <a:prstGeom prst="rect">
            <a:avLst/>
          </a:prstGeom>
        </p:spPr>
      </p:pic>
      <p:pic>
        <p:nvPicPr>
          <p:cNvPr id="5" name="Audio 4">
            <a:hlinkClick r:id="" action="ppaction://media"/>
            <a:extLst>
              <a:ext uri="{FF2B5EF4-FFF2-40B4-BE49-F238E27FC236}">
                <a16:creationId xmlns:a16="http://schemas.microsoft.com/office/drawing/2014/main" id="{7933FAF1-6BB6-D84A-B430-E29E1A5A1B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2357158973"/>
      </p:ext>
    </p:extLst>
  </p:cSld>
  <p:clrMapOvr>
    <a:masterClrMapping/>
  </p:clrMapOvr>
  <p:transition advTm="685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328840" y="2671851"/>
            <a:ext cx="9298089" cy="1546400"/>
          </a:xfrm>
          <a:prstGeom prst="rect">
            <a:avLst/>
          </a:prstGeom>
        </p:spPr>
        <p:txBody>
          <a:bodyPr spcFirstLastPara="1" vert="horz" wrap="square" lIns="121900" tIns="121900" rIns="121900" bIns="121900" rtlCol="0" anchor="b" anchorCtr="0">
            <a:noAutofit/>
          </a:bodyPr>
          <a:lstStyle/>
          <a:p>
            <a:r>
              <a:rPr lang="en" dirty="0"/>
              <a:t>Principles and practices of </a:t>
            </a:r>
            <a:r>
              <a:rPr lang="en" i="1" dirty="0">
                <a:highlight>
                  <a:srgbClr val="FFCD00"/>
                </a:highlight>
              </a:rPr>
              <a:t>qualitative</a:t>
            </a:r>
            <a:r>
              <a:rPr lang="en" dirty="0"/>
              <a:t> research methods</a:t>
            </a:r>
            <a:endParaRPr dirty="0"/>
          </a:p>
        </p:txBody>
      </p:sp>
      <p:grpSp>
        <p:nvGrpSpPr>
          <p:cNvPr id="72" name="Google Shape;72;p12"/>
          <p:cNvGrpSpPr/>
          <p:nvPr/>
        </p:nvGrpSpPr>
        <p:grpSpPr>
          <a:xfrm>
            <a:off x="1723573" y="4681899"/>
            <a:ext cx="287955" cy="456532"/>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2" name="TextBox 1">
            <a:extLst>
              <a:ext uri="{FF2B5EF4-FFF2-40B4-BE49-F238E27FC236}">
                <a16:creationId xmlns:a16="http://schemas.microsoft.com/office/drawing/2014/main" id="{43221B6F-65CC-AA43-9157-E39401F45CBA}"/>
              </a:ext>
            </a:extLst>
          </p:cNvPr>
          <p:cNvSpPr txBox="1"/>
          <p:nvPr/>
        </p:nvSpPr>
        <p:spPr>
          <a:xfrm>
            <a:off x="5977883" y="6061414"/>
            <a:ext cx="6156528" cy="830997"/>
          </a:xfrm>
          <a:prstGeom prst="rect">
            <a:avLst/>
          </a:prstGeom>
          <a:noFill/>
        </p:spPr>
        <p:txBody>
          <a:bodyPr wrap="square" rtlCol="0">
            <a:spAutoFit/>
          </a:bodyPr>
          <a:lstStyle/>
          <a:p>
            <a:pPr algn="r"/>
            <a:r>
              <a:rPr lang="en-US" sz="2400" dirty="0">
                <a:latin typeface="Quattrocento Sans" panose="020B0502050000020003" pitchFamily="34" charset="0"/>
                <a:ea typeface="Helvetica Neue" panose="02000503000000020004" pitchFamily="2" charset="0"/>
                <a:cs typeface="Helvetica Neue" panose="02000503000000020004" pitchFamily="2" charset="0"/>
              </a:rPr>
              <a:t>2021 Multilevel Intervention Training Institute</a:t>
            </a:r>
          </a:p>
          <a:p>
            <a:pPr algn="r"/>
            <a:r>
              <a:rPr lang="en-US" sz="2400" dirty="0">
                <a:latin typeface="Quattrocento Sans" panose="020B0502050000020003" pitchFamily="34" charset="0"/>
                <a:ea typeface="Helvetica Neue" panose="02000503000000020004" pitchFamily="2" charset="0"/>
                <a:cs typeface="Helvetica Neue" panose="02000503000000020004" pitchFamily="2" charset="0"/>
              </a:rPr>
              <a:t>Deb Cohen, PhD</a:t>
            </a:r>
          </a:p>
        </p:txBody>
      </p:sp>
      <p:pic>
        <p:nvPicPr>
          <p:cNvPr id="5" name="Audio 4">
            <a:hlinkClick r:id="" action="ppaction://media"/>
            <a:extLst>
              <a:ext uri="{FF2B5EF4-FFF2-40B4-BE49-F238E27FC236}">
                <a16:creationId xmlns:a16="http://schemas.microsoft.com/office/drawing/2014/main" id="{5A283153-0AF4-974C-95C2-D09D7CC85B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cSld>
  <p:clrMapOvr>
    <a:masterClrMapping/>
  </p:clrMapOvr>
  <p:transition advTm="88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5974761"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t>Benefits of </a:t>
            </a:r>
            <a:r>
              <a:rPr lang="en-US" dirty="0">
                <a:highlight>
                  <a:srgbClr val="FFCD00"/>
                </a:highlight>
              </a:rPr>
              <a:t>collecting documents</a:t>
            </a:r>
            <a:endParaRPr dirty="0">
              <a:highlight>
                <a:srgbClr val="FFCD00"/>
              </a:highlight>
            </a:endParaRPr>
          </a:p>
        </p:txBody>
      </p:sp>
      <p:sp>
        <p:nvSpPr>
          <p:cNvPr id="125" name="Google Shape;125;p17"/>
          <p:cNvSpPr txBox="1">
            <a:spLocks noGrp="1"/>
          </p:cNvSpPr>
          <p:nvPr>
            <p:ph type="body" idx="1"/>
          </p:nvPr>
        </p:nvSpPr>
        <p:spPr>
          <a:xfrm>
            <a:off x="960255" y="1811024"/>
            <a:ext cx="10498068" cy="4759709"/>
          </a:xfrm>
          <a:prstGeom prst="rect">
            <a:avLst/>
          </a:prstGeom>
        </p:spPr>
        <p:txBody>
          <a:bodyPr spcFirstLastPara="1" vert="horz" wrap="square" lIns="121900" tIns="121900" rIns="121900" bIns="121900" rtlCol="0" anchor="t" anchorCtr="0">
            <a:noAutofit/>
          </a:bodyPr>
          <a:lstStyle/>
          <a:p>
            <a:pPr lvl="0"/>
            <a:r>
              <a:rPr lang="en-US" dirty="0"/>
              <a:t>Written policies, protocols, goals, milestones and their achievement, meeting minutes, tools teams create</a:t>
            </a:r>
          </a:p>
          <a:p>
            <a:pPr lvl="0"/>
            <a:r>
              <a:rPr lang="en-US" dirty="0"/>
              <a:t>Not often the primary data in qualitative health research, but can be informative, particularly in policy research</a:t>
            </a:r>
          </a:p>
          <a:p>
            <a:pPr lvl="0"/>
            <a:r>
              <a:rPr lang="en-US" dirty="0"/>
              <a:t>Can help you understand how a state, system, and / or practice functions and the policies that influence work</a:t>
            </a:r>
          </a:p>
        </p:txBody>
      </p:sp>
      <p:pic>
        <p:nvPicPr>
          <p:cNvPr id="5" name="Picture 4">
            <a:extLst>
              <a:ext uri="{FF2B5EF4-FFF2-40B4-BE49-F238E27FC236}">
                <a16:creationId xmlns:a16="http://schemas.microsoft.com/office/drawing/2014/main" id="{0F1DB68C-9146-C941-9E3D-FC597EA0905A}"/>
              </a:ext>
            </a:extLst>
          </p:cNvPr>
          <p:cNvPicPr>
            <a:picLocks noChangeAspect="1"/>
          </p:cNvPicPr>
          <p:nvPr/>
        </p:nvPicPr>
        <p:blipFill rotWithShape="1">
          <a:blip r:embed="rId6"/>
          <a:srcRect b="27729"/>
          <a:stretch/>
        </p:blipFill>
        <p:spPr>
          <a:xfrm>
            <a:off x="1105607" y="1285130"/>
            <a:ext cx="533997" cy="385925"/>
          </a:xfrm>
          <a:prstGeom prst="rect">
            <a:avLst/>
          </a:prstGeom>
        </p:spPr>
      </p:pic>
      <p:pic>
        <p:nvPicPr>
          <p:cNvPr id="3" name="Audio 2">
            <a:hlinkClick r:id="" action="ppaction://media"/>
            <a:extLst>
              <a:ext uri="{FF2B5EF4-FFF2-40B4-BE49-F238E27FC236}">
                <a16:creationId xmlns:a16="http://schemas.microsoft.com/office/drawing/2014/main" id="{F2AE8416-7414-AE4C-9291-341B48C152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05067" y="5571067"/>
            <a:ext cx="1083733" cy="1083733"/>
          </a:xfrm>
          <a:prstGeom prst="rect">
            <a:avLst/>
          </a:prstGeom>
        </p:spPr>
      </p:pic>
    </p:spTree>
    <p:custDataLst>
      <p:tags r:id="rId1"/>
    </p:custDataLst>
    <p:extLst>
      <p:ext uri="{BB962C8B-B14F-4D97-AF65-F5344CB8AC3E}">
        <p14:creationId xmlns:p14="http://schemas.microsoft.com/office/powerpoint/2010/main" val="3580644432"/>
      </p:ext>
    </p:extLst>
  </p:cSld>
  <p:clrMapOvr>
    <a:masterClrMapping/>
  </p:clrMapOvr>
  <p:transition advTm="287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84624" y="2655800"/>
            <a:ext cx="6302043"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latin typeface="Lora" panose="02000503000000020004" pitchFamily="2" charset="77"/>
              </a:rPr>
              <a:t>Qualitative</a:t>
            </a:r>
            <a:br>
              <a:rPr lang="en-US" sz="4267" dirty="0">
                <a:latin typeface="Lora" panose="02000503000000020004" pitchFamily="2" charset="77"/>
              </a:rPr>
            </a:br>
            <a:r>
              <a:rPr lang="en" sz="4267" dirty="0">
                <a:latin typeface="Lora" panose="02000503000000020004" pitchFamily="2" charset="77"/>
                <a:cs typeface="Times New Roman" panose="02020603050405020304" pitchFamily="18" charset="0"/>
              </a:rPr>
              <a:t>research is </a:t>
            </a:r>
            <a:r>
              <a:rPr lang="en" sz="4267" dirty="0">
                <a:highlight>
                  <a:srgbClr val="FFCD00"/>
                </a:highlight>
                <a:latin typeface="Lora" panose="02000503000000020004" pitchFamily="2" charset="77"/>
                <a:cs typeface="Times New Roman" panose="02020603050405020304" pitchFamily="18" charset="0"/>
              </a:rPr>
              <a:t>iterative</a:t>
            </a:r>
            <a:endParaRPr lang="en-US" sz="4267" dirty="0">
              <a:latin typeface="Lora" panose="02000503000000020004" pitchFamily="2" charset="77"/>
            </a:endParaRP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pic>
        <p:nvPicPr>
          <p:cNvPr id="3" name="Audio 2">
            <a:hlinkClick r:id="" action="ppaction://media"/>
            <a:extLst>
              <a:ext uri="{FF2B5EF4-FFF2-40B4-BE49-F238E27FC236}">
                <a16:creationId xmlns:a16="http://schemas.microsoft.com/office/drawing/2014/main" id="{BB7CD9FF-A984-A241-A498-34BF6B338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2238383799"/>
      </p:ext>
    </p:extLst>
  </p:cSld>
  <p:clrMapOvr>
    <a:masterClrMapping/>
  </p:clrMapOvr>
  <p:transition advTm="66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1A10A-F561-1E47-8632-5A4933C7AD21}"/>
              </a:ext>
            </a:extLst>
          </p:cNvPr>
          <p:cNvSpPr>
            <a:spLocks noGrp="1"/>
          </p:cNvSpPr>
          <p:nvPr>
            <p:ph type="sldNum" idx="12"/>
          </p:nvPr>
        </p:nvSpPr>
        <p:spPr/>
        <p:txBody>
          <a:bodyPr/>
          <a:lstStyle/>
          <a:p>
            <a:fld id="{00000000-1234-1234-1234-123412341234}" type="slidenum">
              <a:rPr lang="en" smtClean="0"/>
              <a:pPr/>
              <a:t>42</a:t>
            </a:fld>
            <a:endParaRPr lang="en" dirty="0"/>
          </a:p>
        </p:txBody>
      </p:sp>
      <p:graphicFrame>
        <p:nvGraphicFramePr>
          <p:cNvPr id="3" name="Object 2">
            <a:extLst>
              <a:ext uri="{FF2B5EF4-FFF2-40B4-BE49-F238E27FC236}">
                <a16:creationId xmlns:a16="http://schemas.microsoft.com/office/drawing/2014/main" id="{03560A9B-E1E1-DC40-AA25-0157C6B2E3FD}"/>
              </a:ext>
            </a:extLst>
          </p:cNvPr>
          <p:cNvGraphicFramePr>
            <a:graphicFrameLocks noChangeAspect="1"/>
          </p:cNvGraphicFramePr>
          <p:nvPr/>
        </p:nvGraphicFramePr>
        <p:xfrm>
          <a:off x="1665666" y="-232887"/>
          <a:ext cx="8860669" cy="6566021"/>
        </p:xfrm>
        <a:graphic>
          <a:graphicData uri="http://schemas.openxmlformats.org/presentationml/2006/ole">
            <mc:AlternateContent xmlns:mc="http://schemas.openxmlformats.org/markup-compatibility/2006">
              <mc:Choice xmlns:v="urn:schemas-microsoft-com:vml" Requires="v">
                <p:oleObj name="Visio" r:id="rId4" imgW="6504422" imgH="4818981" progId="Visio.Drawing.11">
                  <p:embed/>
                </p:oleObj>
              </mc:Choice>
              <mc:Fallback>
                <p:oleObj name="Visio" r:id="rId4" imgW="6504422" imgH="4818981" progId="Visio.Drawing.11">
                  <p:embed/>
                  <p:pic>
                    <p:nvPicPr>
                      <p:cNvPr id="3" name="Object 2">
                        <a:extLst>
                          <a:ext uri="{FF2B5EF4-FFF2-40B4-BE49-F238E27FC236}">
                            <a16:creationId xmlns:a16="http://schemas.microsoft.com/office/drawing/2014/main" id="{03560A9B-E1E1-DC40-AA25-0157C6B2E3FD}"/>
                          </a:ext>
                        </a:extLst>
                      </p:cNvPr>
                      <p:cNvPicPr>
                        <a:picLocks noChangeAspect="1" noChangeArrowheads="1"/>
                      </p:cNvPicPr>
                      <p:nvPr/>
                    </p:nvPicPr>
                    <p:blipFill>
                      <a:blip r:embed="rId5"/>
                      <a:srcRect/>
                      <a:stretch>
                        <a:fillRect/>
                      </a:stretch>
                    </p:blipFill>
                    <p:spPr bwMode="auto">
                      <a:xfrm>
                        <a:off x="1665666" y="-232887"/>
                        <a:ext cx="8860669" cy="6566021"/>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B7E4284F-99C2-C244-A193-7829CCA10268}"/>
              </a:ext>
            </a:extLst>
          </p:cNvPr>
          <p:cNvSpPr txBox="1"/>
          <p:nvPr/>
        </p:nvSpPr>
        <p:spPr>
          <a:xfrm>
            <a:off x="1665665" y="6287758"/>
            <a:ext cx="9753600" cy="584775"/>
          </a:xfrm>
          <a:prstGeom prst="rect">
            <a:avLst/>
          </a:prstGeom>
          <a:noFill/>
        </p:spPr>
        <p:txBody>
          <a:bodyPr wrap="square" rtlCol="0">
            <a:spAutoFit/>
          </a:bodyPr>
          <a:lstStyle/>
          <a:p>
            <a:r>
              <a:rPr lang="en-US" sz="1600" dirty="0">
                <a:solidFill>
                  <a:prstClr val="black"/>
                </a:solidFill>
                <a:latin typeface="Quattrocento Sans" panose="020B0502050000020003" pitchFamily="34" charset="0"/>
              </a:rPr>
              <a:t>Crabtree BF, Miller WL. (Editors). </a:t>
            </a:r>
            <a:r>
              <a:rPr lang="en-US" sz="1600" u="sng" dirty="0">
                <a:solidFill>
                  <a:prstClr val="black"/>
                </a:solidFill>
                <a:latin typeface="Quattrocento Sans" panose="020B0502050000020003" pitchFamily="34" charset="0"/>
              </a:rPr>
              <a:t>Doing Qualitative Research in Primary Care: Multiple Strategies</a:t>
            </a:r>
            <a:r>
              <a:rPr lang="en-US" sz="1600" dirty="0">
                <a:solidFill>
                  <a:prstClr val="black"/>
                </a:solidFill>
                <a:latin typeface="Quattrocento Sans" panose="020B0502050000020003" pitchFamily="34" charset="0"/>
              </a:rPr>
              <a:t> (2</a:t>
            </a:r>
            <a:r>
              <a:rPr lang="en-US" sz="1600" baseline="30000" dirty="0">
                <a:solidFill>
                  <a:prstClr val="black"/>
                </a:solidFill>
                <a:latin typeface="Quattrocento Sans" panose="020B0502050000020003" pitchFamily="34" charset="0"/>
              </a:rPr>
              <a:t>nd</a:t>
            </a:r>
            <a:r>
              <a:rPr lang="en-US" sz="1600" dirty="0">
                <a:solidFill>
                  <a:prstClr val="black"/>
                </a:solidFill>
                <a:latin typeface="Quattrocento Sans" panose="020B0502050000020003" pitchFamily="34" charset="0"/>
              </a:rPr>
              <a:t> Edition). Newbury Park, CA:  Sage Pub, 1999.</a:t>
            </a:r>
          </a:p>
        </p:txBody>
      </p:sp>
      <p:pic>
        <p:nvPicPr>
          <p:cNvPr id="7" name="Audio 6">
            <a:hlinkClick r:id="" action="ppaction://media"/>
            <a:extLst>
              <a:ext uri="{FF2B5EF4-FFF2-40B4-BE49-F238E27FC236}">
                <a16:creationId xmlns:a16="http://schemas.microsoft.com/office/drawing/2014/main" id="{0C35AFB1-317B-A14E-AD61-9A89FFB649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414303768"/>
      </p:ext>
    </p:extLst>
  </p:cSld>
  <p:clrMapOvr>
    <a:masterClrMapping/>
  </p:clrMapOvr>
  <p:transition advTm="755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6"/>
          <p:cNvSpPr txBox="1">
            <a:spLocks noGrp="1"/>
          </p:cNvSpPr>
          <p:nvPr>
            <p:ph type="subTitle" idx="4294967295"/>
          </p:nvPr>
        </p:nvSpPr>
        <p:spPr>
          <a:xfrm>
            <a:off x="3162167" y="2429255"/>
            <a:ext cx="7423939" cy="1046400"/>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n" sz="4800" b="1" i="1" dirty="0">
                <a:latin typeface="Lora"/>
                <a:ea typeface="Lora"/>
                <a:cs typeface="Lora"/>
                <a:sym typeface="Lora"/>
              </a:rPr>
              <a:t>Do you have </a:t>
            </a:r>
            <a:r>
              <a:rPr lang="en" sz="4800" b="1" i="1" dirty="0">
                <a:highlight>
                  <a:srgbClr val="FFCD00"/>
                </a:highlight>
                <a:latin typeface="Lora"/>
                <a:ea typeface="Lora"/>
                <a:cs typeface="Lora"/>
                <a:sym typeface="Lora"/>
              </a:rPr>
              <a:t>questions</a:t>
            </a:r>
            <a:r>
              <a:rPr lang="en" sz="4800" b="1" i="1" dirty="0">
                <a:latin typeface="Lora"/>
                <a:ea typeface="Lora"/>
                <a:cs typeface="Lora"/>
                <a:sym typeface="Lora"/>
              </a:rPr>
              <a:t>?</a:t>
            </a:r>
            <a:endParaRPr sz="4800" b="1" i="1" dirty="0">
              <a:latin typeface="Lora"/>
              <a:ea typeface="Lora"/>
              <a:cs typeface="Lora"/>
              <a:sym typeface="Lora"/>
            </a:endParaRPr>
          </a:p>
          <a:p>
            <a:pPr marL="0" indent="0">
              <a:spcBef>
                <a:spcPts val="800"/>
              </a:spcBef>
              <a:buNone/>
            </a:pPr>
            <a:r>
              <a:rPr lang="en" sz="2400" dirty="0">
                <a:solidFill>
                  <a:schemeClr val="dk1"/>
                </a:solidFill>
              </a:rPr>
              <a:t>You can find me at</a:t>
            </a:r>
            <a:endParaRPr sz="2400" dirty="0">
              <a:solidFill>
                <a:schemeClr val="dk1"/>
              </a:solidFill>
            </a:endParaRPr>
          </a:p>
          <a:p>
            <a:pPr marL="609585" indent="-457189">
              <a:spcBef>
                <a:spcPts val="800"/>
              </a:spcBef>
              <a:buSzPts val="1800"/>
              <a:buChar char="◉"/>
            </a:pPr>
            <a:r>
              <a:rPr lang="en-US" sz="2400" dirty="0">
                <a:solidFill>
                  <a:schemeClr val="dk1"/>
                </a:solidFill>
              </a:rPr>
              <a:t>cohendj@ohsu.edu</a:t>
            </a:r>
            <a:endParaRPr sz="2400" dirty="0">
              <a:solidFill>
                <a:schemeClr val="dk1"/>
              </a:solidFill>
            </a:endParaRPr>
          </a:p>
          <a:p>
            <a:pPr marL="609585" indent="-457189">
              <a:spcBef>
                <a:spcPts val="0"/>
              </a:spcBef>
              <a:buSzPts val="1800"/>
              <a:buChar char="◉"/>
            </a:pPr>
            <a:r>
              <a:rPr lang="en" sz="2400" dirty="0">
                <a:solidFill>
                  <a:schemeClr val="dk1"/>
                </a:solidFill>
              </a:rPr>
              <a:t>@</a:t>
            </a:r>
            <a:r>
              <a:rPr lang="en" sz="2400" dirty="0" err="1">
                <a:solidFill>
                  <a:schemeClr val="dk1"/>
                </a:solidFill>
              </a:rPr>
              <a:t>DebCohenPhD</a:t>
            </a:r>
            <a:endParaRPr lang="en" sz="2400" dirty="0">
              <a:solidFill>
                <a:schemeClr val="dk1"/>
              </a:solidFill>
            </a:endParaRPr>
          </a:p>
          <a:p>
            <a:pPr marL="609585" indent="-457189">
              <a:spcBef>
                <a:spcPts val="0"/>
              </a:spcBef>
              <a:buSzPts val="1800"/>
              <a:buChar char="◉"/>
            </a:pPr>
            <a:endParaRPr dirty="0"/>
          </a:p>
        </p:txBody>
      </p:sp>
      <p:cxnSp>
        <p:nvCxnSpPr>
          <p:cNvPr id="409" name="Google Shape;409;p36"/>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410" name="Google Shape;410;p36"/>
          <p:cNvSpPr txBox="1">
            <a:spLocks noGrp="1"/>
          </p:cNvSpPr>
          <p:nvPr>
            <p:ph type="ctrTitle" idx="4294967295"/>
          </p:nvPr>
        </p:nvSpPr>
        <p:spPr>
          <a:xfrm>
            <a:off x="3162167" y="1088733"/>
            <a:ext cx="6544000" cy="1546400"/>
          </a:xfrm>
          <a:prstGeom prst="rect">
            <a:avLst/>
          </a:prstGeom>
        </p:spPr>
        <p:txBody>
          <a:bodyPr spcFirstLastPara="1" vert="horz" wrap="square" lIns="121900" tIns="121900" rIns="121900" bIns="121900" rtlCol="0" anchor="ctr" anchorCtr="0">
            <a:noAutofit/>
          </a:bodyPr>
          <a:lstStyle/>
          <a:p>
            <a:pPr>
              <a:spcBef>
                <a:spcPts val="0"/>
              </a:spcBef>
            </a:pPr>
            <a:r>
              <a:rPr lang="en" sz="8000" dirty="0"/>
              <a:t>Thanks!</a:t>
            </a:r>
            <a:endParaRPr sz="8000" dirty="0"/>
          </a:p>
        </p:txBody>
      </p:sp>
      <p:cxnSp>
        <p:nvCxnSpPr>
          <p:cNvPr id="411" name="Google Shape;411;p36"/>
          <p:cNvCxnSpPr/>
          <p:nvPr/>
        </p:nvCxnSpPr>
        <p:spPr>
          <a:xfrm>
            <a:off x="7453067" y="1905000"/>
            <a:ext cx="4738800" cy="0"/>
          </a:xfrm>
          <a:prstGeom prst="straightConnector1">
            <a:avLst/>
          </a:prstGeom>
          <a:noFill/>
          <a:ln w="9525" cap="flat" cmpd="sng">
            <a:solidFill>
              <a:srgbClr val="CCCCCC"/>
            </a:solidFill>
            <a:prstDash val="solid"/>
            <a:round/>
            <a:headEnd type="none" w="med" len="med"/>
            <a:tailEnd type="none" w="med" len="med"/>
          </a:ln>
        </p:spPr>
      </p:cxnSp>
      <p:sp>
        <p:nvSpPr>
          <p:cNvPr id="412" name="Google Shape;412;p36"/>
          <p:cNvSpPr/>
          <p:nvPr/>
        </p:nvSpPr>
        <p:spPr>
          <a:xfrm>
            <a:off x="1109233" y="1145567"/>
            <a:ext cx="1518800" cy="15188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grpSp>
        <p:nvGrpSpPr>
          <p:cNvPr id="413" name="Google Shape;413;p36"/>
          <p:cNvGrpSpPr/>
          <p:nvPr/>
        </p:nvGrpSpPr>
        <p:grpSpPr>
          <a:xfrm>
            <a:off x="1531851" y="1587679"/>
            <a:ext cx="674296" cy="634356"/>
            <a:chOff x="5972700" y="2330200"/>
            <a:chExt cx="411625" cy="387275"/>
          </a:xfrm>
        </p:grpSpPr>
        <p:sp>
          <p:nvSpPr>
            <p:cNvPr id="414" name="Google Shape;414;p3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15" name="Google Shape;415;p3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3" name="Audio 2">
            <a:hlinkClick r:id="" action="ppaction://media"/>
            <a:extLst>
              <a:ext uri="{FF2B5EF4-FFF2-40B4-BE49-F238E27FC236}">
                <a16:creationId xmlns:a16="http://schemas.microsoft.com/office/drawing/2014/main" id="{0B63457E-629F-654E-8751-7781E43E3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cSld>
  <p:clrMapOvr>
    <a:masterClrMapping/>
  </p:clrMapOvr>
  <p:transition advTm="99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183539" y="1881650"/>
            <a:ext cx="8634387" cy="2058669"/>
          </a:xfrm>
          <a:noFill/>
        </p:spPr>
        <p:txBody>
          <a:bodyPr/>
          <a:lstStyle/>
          <a:p>
            <a:r>
              <a:rPr lang="en-US" sz="4800" b="0" i="1" dirty="0"/>
              <a:t> Application of qualitative methods</a:t>
            </a:r>
            <a:br>
              <a:rPr lang="en-US" sz="4800" b="0" i="1" dirty="0"/>
            </a:br>
            <a:r>
              <a:rPr lang="en-US" sz="2000" b="0" i="1" dirty="0"/>
              <a:t>Two-part lecture: Part II</a:t>
            </a: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96837" y="4136509"/>
            <a:ext cx="408694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Deborah J. Cohen Ph.D.</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Oregon Health &amp; Science University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Portland, OR</a:t>
            </a:r>
          </a:p>
        </p:txBody>
      </p:sp>
      <p:sp>
        <p:nvSpPr>
          <p:cNvPr id="3" name="AutoShape 2">
            <a:extLst>
              <a:ext uri="{FF2B5EF4-FFF2-40B4-BE49-F238E27FC236}">
                <a16:creationId xmlns:a16="http://schemas.microsoft.com/office/drawing/2014/main" id="{2D506165-D175-42C1-896B-39360A1698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BE3760F-B5E8-4882-89AE-B61FE00EA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98" y="1892444"/>
            <a:ext cx="2047875" cy="2047875"/>
          </a:xfrm>
          <a:prstGeom prst="rect">
            <a:avLst/>
          </a:prstGeom>
          <a:ln>
            <a:solidFill>
              <a:schemeClr val="bg1"/>
            </a:solidFill>
          </a:ln>
        </p:spPr>
      </p:pic>
    </p:spTree>
    <p:extLst>
      <p:ext uri="{BB962C8B-B14F-4D97-AF65-F5344CB8AC3E}">
        <p14:creationId xmlns:p14="http://schemas.microsoft.com/office/powerpoint/2010/main" val="3975752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328839" y="2671851"/>
            <a:ext cx="10079389" cy="1546400"/>
          </a:xfrm>
          <a:prstGeom prst="rect">
            <a:avLst/>
          </a:prstGeom>
        </p:spPr>
        <p:txBody>
          <a:bodyPr spcFirstLastPara="1" vert="horz" wrap="square" lIns="121900" tIns="121900" rIns="121900" bIns="121900" rtlCol="0" anchor="b" anchorCtr="0">
            <a:noAutofit/>
          </a:bodyPr>
          <a:lstStyle/>
          <a:p>
            <a:r>
              <a:rPr lang="en" sz="4533" dirty="0">
                <a:solidFill>
                  <a:schemeClr val="tx1"/>
                </a:solidFill>
                <a:latin typeface="Lora" panose="02000503000000020004" pitchFamily="2" charset="77"/>
              </a:rPr>
              <a:t>Application of qualitative methods to research on </a:t>
            </a:r>
            <a:r>
              <a:rPr lang="en" sz="4533" i="1" dirty="0">
                <a:solidFill>
                  <a:schemeClr val="tx1"/>
                </a:solidFill>
                <a:highlight>
                  <a:srgbClr val="8BD6F6"/>
                </a:highlight>
                <a:latin typeface="Lora" panose="02000503000000020004" pitchFamily="2" charset="77"/>
              </a:rPr>
              <a:t>multilevel interventions</a:t>
            </a:r>
            <a:endParaRPr sz="4533" dirty="0">
              <a:solidFill>
                <a:schemeClr val="tx1"/>
              </a:solidFill>
              <a:highlight>
                <a:srgbClr val="8BD6F6"/>
              </a:highlight>
              <a:latin typeface="Lora" panose="02000503000000020004" pitchFamily="2" charset="77"/>
            </a:endParaRPr>
          </a:p>
        </p:txBody>
      </p:sp>
      <p:grpSp>
        <p:nvGrpSpPr>
          <p:cNvPr id="72" name="Google Shape;72;p12"/>
          <p:cNvGrpSpPr/>
          <p:nvPr/>
        </p:nvGrpSpPr>
        <p:grpSpPr>
          <a:xfrm>
            <a:off x="1723573" y="4681899"/>
            <a:ext cx="287955" cy="456532"/>
            <a:chOff x="6718575" y="2318625"/>
            <a:chExt cx="256950" cy="407375"/>
          </a:xfrm>
          <a:solidFill>
            <a:srgbClr val="384EA2"/>
          </a:solidFill>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grp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2" name="TextBox 1">
            <a:extLst>
              <a:ext uri="{FF2B5EF4-FFF2-40B4-BE49-F238E27FC236}">
                <a16:creationId xmlns:a16="http://schemas.microsoft.com/office/drawing/2014/main" id="{43221B6F-65CC-AA43-9157-E39401F45CBA}"/>
              </a:ext>
            </a:extLst>
          </p:cNvPr>
          <p:cNvSpPr txBox="1"/>
          <p:nvPr/>
        </p:nvSpPr>
        <p:spPr>
          <a:xfrm>
            <a:off x="5977883" y="6061414"/>
            <a:ext cx="6156528" cy="830997"/>
          </a:xfrm>
          <a:prstGeom prst="rect">
            <a:avLst/>
          </a:prstGeom>
          <a:noFill/>
        </p:spPr>
        <p:txBody>
          <a:bodyPr wrap="square" rtlCol="0">
            <a:spAutoFit/>
          </a:bodyPr>
          <a:lstStyle/>
          <a:p>
            <a:pPr algn="r"/>
            <a:r>
              <a:rPr lang="en-US" sz="2400" dirty="0">
                <a:latin typeface="Quattrocento Sans" panose="020B0502050000020003" pitchFamily="34" charset="0"/>
                <a:ea typeface="Helvetica Neue" panose="02000503000000020004" pitchFamily="2" charset="0"/>
                <a:cs typeface="Helvetica Neue" panose="02000503000000020004" pitchFamily="2" charset="0"/>
              </a:rPr>
              <a:t>2021 Multilevel Intervention Training Institute</a:t>
            </a:r>
          </a:p>
          <a:p>
            <a:pPr algn="r"/>
            <a:r>
              <a:rPr lang="en-US" sz="2400" dirty="0">
                <a:latin typeface="Quattrocento Sans" panose="020B0502050000020003" pitchFamily="34" charset="0"/>
                <a:ea typeface="Helvetica Neue" panose="02000503000000020004" pitchFamily="2" charset="0"/>
                <a:cs typeface="Helvetica Neue" panose="02000503000000020004" pitchFamily="2" charset="0"/>
              </a:rPr>
              <a:t>Deb Cohen, PhD</a:t>
            </a:r>
          </a:p>
        </p:txBody>
      </p:sp>
      <p:pic>
        <p:nvPicPr>
          <p:cNvPr id="3" name="Audio 2">
            <a:hlinkClick r:id="" action="ppaction://media"/>
            <a:extLst>
              <a:ext uri="{FF2B5EF4-FFF2-40B4-BE49-F238E27FC236}">
                <a16:creationId xmlns:a16="http://schemas.microsoft.com/office/drawing/2014/main" id="{A0313DE4-3AC6-0147-B89B-8078D6603F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1106956"/>
      </p:ext>
    </p:extLst>
  </p:cSld>
  <p:clrMapOvr>
    <a:masterClrMapping/>
  </p:clrMapOvr>
  <mc:AlternateContent xmlns:mc="http://schemas.openxmlformats.org/markup-compatibility/2006" xmlns:p14="http://schemas.microsoft.com/office/powerpoint/2010/main">
    <mc:Choice Requires="p14">
      <p:transition spd="slow" p14:dur="2000" advTm="10605"/>
    </mc:Choice>
    <mc:Fallback xmlns="">
      <p:transition spd="slow" advTm="1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3162000" y="2791700"/>
            <a:ext cx="6695200" cy="1046400"/>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n" sz="3600" b="1" dirty="0">
                <a:solidFill>
                  <a:schemeClr val="tx1"/>
                </a:solidFill>
                <a:latin typeface="Lora"/>
                <a:ea typeface="Lora"/>
                <a:cs typeface="Times New Roman" panose="02020603050405020304" pitchFamily="18" charset="0"/>
                <a:sym typeface="Lora"/>
              </a:rPr>
              <a:t>I am </a:t>
            </a:r>
            <a:r>
              <a:rPr lang="en" sz="3600" b="1" i="1" dirty="0">
                <a:solidFill>
                  <a:schemeClr val="tx1"/>
                </a:solidFill>
                <a:highlight>
                  <a:srgbClr val="8BD6F6"/>
                </a:highlight>
                <a:latin typeface="Lora"/>
                <a:ea typeface="Lora"/>
                <a:cs typeface="Times New Roman" panose="02020603050405020304" pitchFamily="18" charset="0"/>
                <a:sym typeface="Lora"/>
              </a:rPr>
              <a:t>Deb Cohen</a:t>
            </a:r>
            <a:endParaRPr sz="3600" b="1" i="1" dirty="0">
              <a:solidFill>
                <a:schemeClr val="tx1"/>
              </a:solidFill>
              <a:highlight>
                <a:srgbClr val="8BD6F6"/>
              </a:highlight>
              <a:latin typeface="Lora"/>
              <a:ea typeface="Lora"/>
              <a:cs typeface="Times New Roman" panose="02020603050405020304" pitchFamily="18" charset="0"/>
              <a:sym typeface="Lora"/>
            </a:endParaRPr>
          </a:p>
          <a:p>
            <a:pPr marL="0" indent="0">
              <a:spcBef>
                <a:spcPts val="800"/>
              </a:spcBef>
              <a:buClr>
                <a:schemeClr val="dk1"/>
              </a:buClr>
              <a:buSzPts val="1100"/>
              <a:buNone/>
            </a:pPr>
            <a:r>
              <a:rPr lang="en" sz="2400" dirty="0">
                <a:solidFill>
                  <a:schemeClr val="dk1"/>
                </a:solidFill>
              </a:rPr>
              <a:t>I am a qualitative and mixed methods researcher, professor, and vice chair of research in the Department of Family Medicine at Oregon Health &amp; Science University.</a:t>
            </a:r>
            <a:endParaRPr sz="2400" dirty="0">
              <a:solidFill>
                <a:schemeClr val="dk1"/>
              </a:solidFill>
            </a:endParaRPr>
          </a:p>
          <a:p>
            <a:pPr marL="0" indent="0">
              <a:spcBef>
                <a:spcPts val="800"/>
              </a:spcBef>
              <a:buClr>
                <a:schemeClr val="dk1"/>
              </a:buClr>
              <a:buSzPts val="1100"/>
              <a:buNone/>
            </a:pPr>
            <a:endParaRPr lang="en" sz="2400" dirty="0">
              <a:solidFill>
                <a:schemeClr val="dk1"/>
              </a:solidFill>
            </a:endParaRPr>
          </a:p>
          <a:p>
            <a:pPr marL="0" indent="0">
              <a:spcBef>
                <a:spcPts val="800"/>
              </a:spcBef>
              <a:buClr>
                <a:schemeClr val="dk1"/>
              </a:buClr>
              <a:buSzPts val="1100"/>
              <a:buNone/>
            </a:pPr>
            <a:r>
              <a:rPr lang="en" sz="2400" dirty="0">
                <a:solidFill>
                  <a:schemeClr val="dk1"/>
                </a:solidFill>
              </a:rPr>
              <a:t>You can find me at </a:t>
            </a:r>
            <a:r>
              <a:rPr lang="en-US" sz="2400" dirty="0">
                <a:solidFill>
                  <a:schemeClr val="dk1"/>
                </a:solidFill>
                <a:highlight>
                  <a:srgbClr val="8BD6F6"/>
                </a:highlight>
              </a:rPr>
              <a:t>cohendj@ohsu.edu</a:t>
            </a:r>
            <a:endParaRPr sz="2400" dirty="0">
              <a:solidFill>
                <a:schemeClr val="dk1"/>
              </a:solidFill>
              <a:highlight>
                <a:srgbClr val="8BD6F6"/>
              </a:highlight>
            </a:endParaRPr>
          </a:p>
          <a:p>
            <a:pPr marL="0" indent="0">
              <a:spcBef>
                <a:spcPts val="800"/>
              </a:spcBef>
              <a:buNone/>
            </a:pP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3162167" y="1088733"/>
            <a:ext cx="6544000" cy="1546400"/>
          </a:xfrm>
          <a:prstGeom prst="rect">
            <a:avLst/>
          </a:prstGeom>
        </p:spPr>
        <p:txBody>
          <a:bodyPr spcFirstLastPara="1" vert="horz" wrap="square" lIns="121900" tIns="121900" rIns="121900" bIns="121900" rtlCol="0" anchor="ctr" anchorCtr="0">
            <a:noAutofit/>
          </a:bodyPr>
          <a:lstStyle/>
          <a:p>
            <a:pPr>
              <a:spcBef>
                <a:spcPts val="0"/>
              </a:spcBef>
            </a:pPr>
            <a:r>
              <a:rPr lang="en" dirty="0">
                <a:solidFill>
                  <a:schemeClr val="tx1"/>
                </a:solidFill>
                <a:latin typeface="Lora" panose="02000503000000020004" pitchFamily="2" charset="77"/>
              </a:rPr>
              <a:t>Hello!</a:t>
            </a:r>
            <a:endParaRPr dirty="0">
              <a:solidFill>
                <a:schemeClr val="tx1"/>
              </a:solidFill>
              <a:latin typeface="Lora" panose="02000503000000020004" pitchFamily="2" charset="77"/>
            </a:endParaRPr>
          </a:p>
        </p:txBody>
      </p: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sp>
        <p:nvSpPr>
          <p:cNvPr id="2" name="Oval 1">
            <a:extLst>
              <a:ext uri="{FF2B5EF4-FFF2-40B4-BE49-F238E27FC236}">
                <a16:creationId xmlns:a16="http://schemas.microsoft.com/office/drawing/2014/main" id="{9E3A461B-6AF1-C44F-B49F-06EF91A9C648}"/>
              </a:ext>
            </a:extLst>
          </p:cNvPr>
          <p:cNvSpPr/>
          <p:nvPr/>
        </p:nvSpPr>
        <p:spPr>
          <a:xfrm>
            <a:off x="442191" y="740391"/>
            <a:ext cx="2329219" cy="2329219"/>
          </a:xfrm>
          <a:prstGeom prst="ellipse">
            <a:avLst/>
          </a:prstGeom>
          <a:blipFill dpi="0" rotWithShape="1">
            <a:blip r:embed="rId5">
              <a:extLst>
                <a:ext uri="{28A0092B-C50C-407E-A947-70E740481C1C}">
                  <a14:useLocalDpi xmlns:a14="http://schemas.microsoft.com/office/drawing/2010/main" val="0"/>
                </a:ext>
              </a:extLst>
            </a:blip>
            <a:srcRect/>
            <a:stretch>
              <a:fillRect l="-3033" r="-137" b="-42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Audio 2">
            <a:hlinkClick r:id="" action="ppaction://media"/>
            <a:extLst>
              <a:ext uri="{FF2B5EF4-FFF2-40B4-BE49-F238E27FC236}">
                <a16:creationId xmlns:a16="http://schemas.microsoft.com/office/drawing/2014/main" id="{46726526-85C9-824C-B3B1-C08E0AFC75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01232"/>
      </p:ext>
    </p:extLst>
  </p:cSld>
  <p:clrMapOvr>
    <a:masterClrMapping/>
  </p:clrMapOvr>
  <mc:AlternateContent xmlns:mc="http://schemas.openxmlformats.org/markup-compatibility/2006" xmlns:p14="http://schemas.microsoft.com/office/powerpoint/2010/main">
    <mc:Choice Requires="p14">
      <p:transition spd="slow" p14:dur="2000" advTm="8463"/>
    </mc:Choice>
    <mc:Fallback xmlns="">
      <p:transition spd="slow" advTm="8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3229590" y="3557957"/>
            <a:ext cx="7174696" cy="1700785"/>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n" sz="4000" b="1" dirty="0">
                <a:latin typeface="Lora"/>
                <a:ea typeface="Lora"/>
                <a:cs typeface="Times New Roman" panose="02020603050405020304" pitchFamily="18" charset="0"/>
                <a:sym typeface="Lora"/>
              </a:rPr>
              <a:t>This is </a:t>
            </a:r>
            <a:r>
              <a:rPr lang="en" sz="4000" b="1" i="1" dirty="0">
                <a:highlight>
                  <a:srgbClr val="8BD6F6"/>
                </a:highlight>
                <a:latin typeface="Lora"/>
                <a:ea typeface="Lora"/>
                <a:cs typeface="Times New Roman" panose="02020603050405020304" pitchFamily="18" charset="0"/>
                <a:sym typeface="Lora"/>
              </a:rPr>
              <a:t>Murray and Lucy</a:t>
            </a:r>
            <a:endParaRPr lang="en" sz="2400" dirty="0">
              <a:solidFill>
                <a:schemeClr val="dk1"/>
              </a:solidFill>
            </a:endParaRPr>
          </a:p>
          <a:p>
            <a:pPr marL="0" indent="0">
              <a:spcBef>
                <a:spcPts val="800"/>
              </a:spcBef>
              <a:buClr>
                <a:schemeClr val="dk1"/>
              </a:buClr>
              <a:buSzPts val="1100"/>
              <a:buNone/>
            </a:pPr>
            <a:r>
              <a:rPr lang="en" sz="2400" dirty="0">
                <a:solidFill>
                  <a:schemeClr val="dk1"/>
                </a:solidFill>
              </a:rPr>
              <a:t>They are cute and noisy. You may hear them in the background of this recording. </a:t>
            </a: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pic>
        <p:nvPicPr>
          <p:cNvPr id="10" name="Picture 9">
            <a:extLst>
              <a:ext uri="{FF2B5EF4-FFF2-40B4-BE49-F238E27FC236}">
                <a16:creationId xmlns:a16="http://schemas.microsoft.com/office/drawing/2014/main" id="{F8E9BA86-CF92-204C-ACA7-8155B46F546F}"/>
              </a:ext>
            </a:extLst>
          </p:cNvPr>
          <p:cNvPicPr>
            <a:picLocks noChangeAspect="1"/>
          </p:cNvPicPr>
          <p:nvPr/>
        </p:nvPicPr>
        <p:blipFill>
          <a:blip r:embed="rId5"/>
          <a:stretch>
            <a:fillRect/>
          </a:stretch>
        </p:blipFill>
        <p:spPr>
          <a:xfrm flipH="1">
            <a:off x="299151" y="116489"/>
            <a:ext cx="3119011" cy="3055564"/>
          </a:xfrm>
          <a:prstGeom prst="rect">
            <a:avLst/>
          </a:prstGeom>
        </p:spPr>
      </p:pic>
      <p:pic>
        <p:nvPicPr>
          <p:cNvPr id="12" name="Picture 11">
            <a:extLst>
              <a:ext uri="{FF2B5EF4-FFF2-40B4-BE49-F238E27FC236}">
                <a16:creationId xmlns:a16="http://schemas.microsoft.com/office/drawing/2014/main" id="{41471DDB-570D-7C42-9535-D5AB8989EE33}"/>
              </a:ext>
            </a:extLst>
          </p:cNvPr>
          <p:cNvPicPr>
            <a:picLocks noChangeAspect="1"/>
          </p:cNvPicPr>
          <p:nvPr/>
        </p:nvPicPr>
        <p:blipFill>
          <a:blip r:embed="rId6"/>
          <a:stretch>
            <a:fillRect/>
          </a:stretch>
        </p:blipFill>
        <p:spPr>
          <a:xfrm>
            <a:off x="3495551" y="116489"/>
            <a:ext cx="3321387" cy="3055568"/>
          </a:xfrm>
          <a:prstGeom prst="rect">
            <a:avLst/>
          </a:prstGeom>
        </p:spPr>
      </p:pic>
      <p:pic>
        <p:nvPicPr>
          <p:cNvPr id="2" name="Audio 1">
            <a:hlinkClick r:id="" action="ppaction://media"/>
            <a:extLst>
              <a:ext uri="{FF2B5EF4-FFF2-40B4-BE49-F238E27FC236}">
                <a16:creationId xmlns:a16="http://schemas.microsoft.com/office/drawing/2014/main" id="{754C7AE8-BA17-DB45-A73F-2C5A13E4B4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58638161"/>
      </p:ext>
    </p:extLst>
  </p:cSld>
  <p:clrMapOvr>
    <a:masterClrMapping/>
  </p:clrMapOvr>
  <mc:AlternateContent xmlns:mc="http://schemas.openxmlformats.org/markup-compatibility/2006" xmlns:p14="http://schemas.microsoft.com/office/powerpoint/2010/main">
    <mc:Choice Requires="p14">
      <p:transition spd="slow" p14:dur="2000" advTm="6355"/>
    </mc:Choice>
    <mc:Fallback xmlns="">
      <p:transition spd="slow" advTm="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3"/>
          <p:cNvSpPr txBox="1">
            <a:spLocks noGrp="1"/>
          </p:cNvSpPr>
          <p:nvPr>
            <p:ph type="title"/>
          </p:nvPr>
        </p:nvSpPr>
        <p:spPr>
          <a:xfrm>
            <a:off x="1885844" y="1211952"/>
            <a:ext cx="3555951" cy="580800"/>
          </a:xfrm>
          <a:prstGeom prst="rect">
            <a:avLst/>
          </a:prstGeom>
        </p:spPr>
        <p:txBody>
          <a:bodyPr spcFirstLastPara="1" vert="horz" wrap="square" lIns="121900" tIns="121900" rIns="121900" bIns="121900" rtlCol="0" anchor="ctr" anchorCtr="0">
            <a:noAutofit/>
          </a:bodyPr>
          <a:lstStyle/>
          <a:p>
            <a:r>
              <a:rPr lang="en" dirty="0">
                <a:solidFill>
                  <a:schemeClr val="tx1"/>
                </a:solidFill>
                <a:latin typeface="Lora" panose="02000503000000020004" pitchFamily="2" charset="77"/>
              </a:rPr>
              <a:t>Today’s Agenda</a:t>
            </a:r>
            <a:endParaRPr dirty="0">
              <a:solidFill>
                <a:schemeClr val="tx1"/>
              </a:solidFill>
              <a:latin typeface="Lora" panose="02000503000000020004" pitchFamily="2" charset="77"/>
            </a:endParaRPr>
          </a:p>
        </p:txBody>
      </p:sp>
      <p:grpSp>
        <p:nvGrpSpPr>
          <p:cNvPr id="87" name="Google Shape;87;p13"/>
          <p:cNvGrpSpPr/>
          <p:nvPr/>
        </p:nvGrpSpPr>
        <p:grpSpPr>
          <a:xfrm>
            <a:off x="1221945" y="1359667"/>
            <a:ext cx="286167" cy="286167"/>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2" name="Group 1">
            <a:extLst>
              <a:ext uri="{FF2B5EF4-FFF2-40B4-BE49-F238E27FC236}">
                <a16:creationId xmlns:a16="http://schemas.microsoft.com/office/drawing/2014/main" id="{1D1707F5-E066-8049-855A-96069AC8AD3D}"/>
              </a:ext>
            </a:extLst>
          </p:cNvPr>
          <p:cNvGrpSpPr/>
          <p:nvPr/>
        </p:nvGrpSpPr>
        <p:grpSpPr>
          <a:xfrm>
            <a:off x="2454333" y="2376371"/>
            <a:ext cx="725200" cy="749600"/>
            <a:chOff x="969323" y="2017936"/>
            <a:chExt cx="543900" cy="562200"/>
          </a:xfrm>
        </p:grpSpPr>
        <p:sp>
          <p:nvSpPr>
            <p:cNvPr id="13" name="Google Shape;38;p6">
              <a:extLst>
                <a:ext uri="{FF2B5EF4-FFF2-40B4-BE49-F238E27FC236}">
                  <a16:creationId xmlns:a16="http://schemas.microsoft.com/office/drawing/2014/main" id="{E00981A6-1507-3049-97D0-18D4F9A3E7D3}"/>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4" name="Google Shape;112;p15">
              <a:extLst>
                <a:ext uri="{FF2B5EF4-FFF2-40B4-BE49-F238E27FC236}">
                  <a16:creationId xmlns:a16="http://schemas.microsoft.com/office/drawing/2014/main" id="{72DB48F4-7352-7346-81E5-12227C6CA315}"/>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1</a:t>
              </a:r>
              <a:endParaRPr sz="3200" dirty="0">
                <a:latin typeface="Lora"/>
                <a:ea typeface="Lora"/>
                <a:cs typeface="Lora"/>
                <a:sym typeface="Lora"/>
              </a:endParaRPr>
            </a:p>
          </p:txBody>
        </p:sp>
      </p:grpSp>
      <p:grpSp>
        <p:nvGrpSpPr>
          <p:cNvPr id="16" name="Group 15">
            <a:extLst>
              <a:ext uri="{FF2B5EF4-FFF2-40B4-BE49-F238E27FC236}">
                <a16:creationId xmlns:a16="http://schemas.microsoft.com/office/drawing/2014/main" id="{ACA1EB8A-75DB-9F4F-93BD-DB25B0A1D121}"/>
              </a:ext>
            </a:extLst>
          </p:cNvPr>
          <p:cNvGrpSpPr/>
          <p:nvPr/>
        </p:nvGrpSpPr>
        <p:grpSpPr>
          <a:xfrm>
            <a:off x="4540569" y="2354387"/>
            <a:ext cx="725200" cy="749600"/>
            <a:chOff x="969323" y="2017936"/>
            <a:chExt cx="543900" cy="562200"/>
          </a:xfrm>
        </p:grpSpPr>
        <p:sp>
          <p:nvSpPr>
            <p:cNvPr id="17" name="Google Shape;38;p6">
              <a:extLst>
                <a:ext uri="{FF2B5EF4-FFF2-40B4-BE49-F238E27FC236}">
                  <a16:creationId xmlns:a16="http://schemas.microsoft.com/office/drawing/2014/main" id="{C5C03F6C-3CB9-AD4B-B908-63E38F44DC74}"/>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8" name="Google Shape;112;p15">
              <a:extLst>
                <a:ext uri="{FF2B5EF4-FFF2-40B4-BE49-F238E27FC236}">
                  <a16:creationId xmlns:a16="http://schemas.microsoft.com/office/drawing/2014/main" id="{97C1854E-C99B-B142-9671-CC4B3E142E98}"/>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2</a:t>
              </a:r>
              <a:endParaRPr sz="3200" dirty="0">
                <a:latin typeface="Lora"/>
                <a:ea typeface="Lora"/>
                <a:cs typeface="Lora"/>
                <a:sym typeface="Lora"/>
              </a:endParaRPr>
            </a:p>
          </p:txBody>
        </p:sp>
      </p:grpSp>
      <p:grpSp>
        <p:nvGrpSpPr>
          <p:cNvPr id="19" name="Group 18">
            <a:extLst>
              <a:ext uri="{FF2B5EF4-FFF2-40B4-BE49-F238E27FC236}">
                <a16:creationId xmlns:a16="http://schemas.microsoft.com/office/drawing/2014/main" id="{7E9F6025-0272-3E4A-AC7E-6D0178195183}"/>
              </a:ext>
            </a:extLst>
          </p:cNvPr>
          <p:cNvGrpSpPr/>
          <p:nvPr/>
        </p:nvGrpSpPr>
        <p:grpSpPr>
          <a:xfrm>
            <a:off x="6834231" y="2372753"/>
            <a:ext cx="725200" cy="749600"/>
            <a:chOff x="969323" y="2017936"/>
            <a:chExt cx="543900" cy="562200"/>
          </a:xfrm>
        </p:grpSpPr>
        <p:sp>
          <p:nvSpPr>
            <p:cNvPr id="20" name="Google Shape;38;p6">
              <a:extLst>
                <a:ext uri="{FF2B5EF4-FFF2-40B4-BE49-F238E27FC236}">
                  <a16:creationId xmlns:a16="http://schemas.microsoft.com/office/drawing/2014/main" id="{33645544-A9CE-9A45-AE4C-BAE0A6968B39}"/>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1" name="Google Shape;112;p15">
              <a:extLst>
                <a:ext uri="{FF2B5EF4-FFF2-40B4-BE49-F238E27FC236}">
                  <a16:creationId xmlns:a16="http://schemas.microsoft.com/office/drawing/2014/main" id="{CCE18DA0-E26C-AC45-A791-388F48CF1311}"/>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grpSp>
        <p:nvGrpSpPr>
          <p:cNvPr id="22" name="Group 21">
            <a:extLst>
              <a:ext uri="{FF2B5EF4-FFF2-40B4-BE49-F238E27FC236}">
                <a16:creationId xmlns:a16="http://schemas.microsoft.com/office/drawing/2014/main" id="{BFAA59B5-282F-F141-9E00-08ABB1BD59CC}"/>
              </a:ext>
            </a:extLst>
          </p:cNvPr>
          <p:cNvGrpSpPr/>
          <p:nvPr/>
        </p:nvGrpSpPr>
        <p:grpSpPr>
          <a:xfrm>
            <a:off x="8920467" y="2399392"/>
            <a:ext cx="725200" cy="749600"/>
            <a:chOff x="969323" y="2017936"/>
            <a:chExt cx="543900" cy="562200"/>
          </a:xfrm>
        </p:grpSpPr>
        <p:sp>
          <p:nvSpPr>
            <p:cNvPr id="23" name="Google Shape;38;p6">
              <a:extLst>
                <a:ext uri="{FF2B5EF4-FFF2-40B4-BE49-F238E27FC236}">
                  <a16:creationId xmlns:a16="http://schemas.microsoft.com/office/drawing/2014/main" id="{50A6C795-25FB-FE4D-A62A-77390A40480F}"/>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4" name="Google Shape;112;p15">
              <a:extLst>
                <a:ext uri="{FF2B5EF4-FFF2-40B4-BE49-F238E27FC236}">
                  <a16:creationId xmlns:a16="http://schemas.microsoft.com/office/drawing/2014/main" id="{1AC9DA13-784E-3641-B5D7-9ABC012B2612}"/>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sp>
        <p:nvSpPr>
          <p:cNvPr id="30" name="TextBox 29">
            <a:extLst>
              <a:ext uri="{FF2B5EF4-FFF2-40B4-BE49-F238E27FC236}">
                <a16:creationId xmlns:a16="http://schemas.microsoft.com/office/drawing/2014/main" id="{1C3EDE63-9C18-EA4C-B90E-6F802DEC8CAA}"/>
              </a:ext>
            </a:extLst>
          </p:cNvPr>
          <p:cNvSpPr txBox="1"/>
          <p:nvPr/>
        </p:nvSpPr>
        <p:spPr>
          <a:xfrm>
            <a:off x="3897117" y="3154579"/>
            <a:ext cx="2318284" cy="2144498"/>
          </a:xfrm>
          <a:prstGeom prst="rect">
            <a:avLst/>
          </a:prstGeom>
          <a:noFill/>
        </p:spPr>
        <p:txBody>
          <a:bodyPr wrap="square" rtlCol="0">
            <a:spAutoFit/>
          </a:bodyPr>
          <a:lstStyle/>
          <a:p>
            <a:pPr algn="ctr"/>
            <a:r>
              <a:rPr lang="en-US" sz="2667" dirty="0">
                <a:latin typeface="Quattrocento Sans" panose="020B0502050000020003" pitchFamily="34" charset="0"/>
              </a:rPr>
              <a:t>Identify ways to use quantitative methods in evaluation</a:t>
            </a:r>
          </a:p>
        </p:txBody>
      </p:sp>
      <p:sp>
        <p:nvSpPr>
          <p:cNvPr id="31" name="TextBox 30">
            <a:extLst>
              <a:ext uri="{FF2B5EF4-FFF2-40B4-BE49-F238E27FC236}">
                <a16:creationId xmlns:a16="http://schemas.microsoft.com/office/drawing/2014/main" id="{C2C1F96D-A56A-F64A-84C4-09BE0FCA35ED}"/>
              </a:ext>
            </a:extLst>
          </p:cNvPr>
          <p:cNvSpPr txBox="1"/>
          <p:nvPr/>
        </p:nvSpPr>
        <p:spPr>
          <a:xfrm>
            <a:off x="6219904" y="3130961"/>
            <a:ext cx="2137857" cy="2144498"/>
          </a:xfrm>
          <a:prstGeom prst="rect">
            <a:avLst/>
          </a:prstGeom>
          <a:noFill/>
        </p:spPr>
        <p:txBody>
          <a:bodyPr wrap="square" rtlCol="0">
            <a:spAutoFit/>
          </a:bodyPr>
          <a:lstStyle/>
          <a:p>
            <a:pPr algn="ctr"/>
            <a:r>
              <a:rPr lang="en-US" sz="2667" dirty="0">
                <a:latin typeface="Quattrocento Sans" panose="020B0502050000020003" pitchFamily="34" charset="0"/>
              </a:rPr>
              <a:t>Identify the ways to use qualitative methods in evaluation </a:t>
            </a:r>
          </a:p>
        </p:txBody>
      </p:sp>
      <p:sp>
        <p:nvSpPr>
          <p:cNvPr id="32" name="TextBox 31">
            <a:extLst>
              <a:ext uri="{FF2B5EF4-FFF2-40B4-BE49-F238E27FC236}">
                <a16:creationId xmlns:a16="http://schemas.microsoft.com/office/drawing/2014/main" id="{A3444358-BDF1-4446-BD05-1CDAAB8B202D}"/>
              </a:ext>
            </a:extLst>
          </p:cNvPr>
          <p:cNvSpPr txBox="1"/>
          <p:nvPr/>
        </p:nvSpPr>
        <p:spPr>
          <a:xfrm>
            <a:off x="8306138" y="3226554"/>
            <a:ext cx="2137857" cy="1734064"/>
          </a:xfrm>
          <a:prstGeom prst="rect">
            <a:avLst/>
          </a:prstGeom>
          <a:noFill/>
        </p:spPr>
        <p:txBody>
          <a:bodyPr wrap="square" rtlCol="0">
            <a:spAutoFit/>
          </a:bodyPr>
          <a:lstStyle/>
          <a:p>
            <a:pPr algn="ctr"/>
            <a:r>
              <a:rPr lang="en-US" sz="2667" dirty="0">
                <a:latin typeface="Quattrocento Sans" panose="020B0502050000020003" pitchFamily="34" charset="0"/>
              </a:rPr>
              <a:t>Identify examples of mixing methods</a:t>
            </a:r>
          </a:p>
        </p:txBody>
      </p:sp>
      <p:sp>
        <p:nvSpPr>
          <p:cNvPr id="25" name="TextBox 24">
            <a:extLst>
              <a:ext uri="{FF2B5EF4-FFF2-40B4-BE49-F238E27FC236}">
                <a16:creationId xmlns:a16="http://schemas.microsoft.com/office/drawing/2014/main" id="{2E47E9F0-9C58-4A46-9EAB-E9A304D8FA73}"/>
              </a:ext>
            </a:extLst>
          </p:cNvPr>
          <p:cNvSpPr txBox="1"/>
          <p:nvPr/>
        </p:nvSpPr>
        <p:spPr>
          <a:xfrm>
            <a:off x="1574330" y="3226553"/>
            <a:ext cx="2318284" cy="1734064"/>
          </a:xfrm>
          <a:prstGeom prst="rect">
            <a:avLst/>
          </a:prstGeom>
          <a:noFill/>
        </p:spPr>
        <p:txBody>
          <a:bodyPr wrap="square" rtlCol="0">
            <a:spAutoFit/>
          </a:bodyPr>
          <a:lstStyle/>
          <a:p>
            <a:pPr algn="ctr"/>
            <a:r>
              <a:rPr lang="en-US" sz="2667" dirty="0">
                <a:latin typeface="Quattrocento Sans" panose="020B0502050000020003" pitchFamily="34" charset="0"/>
              </a:rPr>
              <a:t>Describe an evaluation of a multilevel intervention</a:t>
            </a:r>
          </a:p>
        </p:txBody>
      </p:sp>
      <p:pic>
        <p:nvPicPr>
          <p:cNvPr id="5" name="Audio 4">
            <a:hlinkClick r:id="" action="ppaction://media"/>
            <a:extLst>
              <a:ext uri="{FF2B5EF4-FFF2-40B4-BE49-F238E27FC236}">
                <a16:creationId xmlns:a16="http://schemas.microsoft.com/office/drawing/2014/main" id="{04B2573C-FA1A-0F43-A712-4A147F15E4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01752283"/>
      </p:ext>
    </p:extLst>
  </p:cSld>
  <p:clrMapOvr>
    <a:masterClrMapping/>
  </p:clrMapOvr>
  <mc:AlternateContent xmlns:mc="http://schemas.openxmlformats.org/markup-compatibility/2006" xmlns:p14="http://schemas.microsoft.com/office/powerpoint/2010/main">
    <mc:Choice Requires="p14">
      <p:transition spd="slow" p14:dur="2000" advTm="21111"/>
    </mc:Choice>
    <mc:Fallback xmlns="">
      <p:transition spd="slow" advTm="2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61767" y="2649683"/>
            <a:ext cx="5682983" cy="1546400"/>
          </a:xfrm>
          <a:prstGeom prst="rect">
            <a:avLst/>
          </a:prstGeom>
          <a:solidFill>
            <a:schemeClr val="bg1"/>
          </a:solidFill>
        </p:spPr>
        <p:txBody>
          <a:bodyPr spcFirstLastPara="1" vert="horz" wrap="square" lIns="121900" tIns="121900" rIns="121900" bIns="121900" rtlCol="0" anchor="b" anchorCtr="0">
            <a:noAutofit/>
          </a:bodyPr>
          <a:lstStyle/>
          <a:p>
            <a:pPr lvl="0"/>
            <a:r>
              <a:rPr lang="en-US" sz="4267" dirty="0">
                <a:solidFill>
                  <a:schemeClr val="tx1"/>
                </a:solidFill>
                <a:latin typeface="Lora" panose="02000503000000020004" pitchFamily="2" charset="77"/>
              </a:rPr>
              <a:t>An example of a </a:t>
            </a:r>
            <a:r>
              <a:rPr lang="en" i="1" dirty="0">
                <a:solidFill>
                  <a:schemeClr val="tx1"/>
                </a:solidFill>
                <a:highlight>
                  <a:srgbClr val="8BD6F6"/>
                </a:highlight>
                <a:latin typeface="Lora" panose="02000503000000020004" pitchFamily="2" charset="77"/>
                <a:cs typeface="Times New Roman" panose="02020603050405020304" pitchFamily="18" charset="0"/>
              </a:rPr>
              <a:t>Multilevel intervention</a:t>
            </a:r>
            <a:endParaRPr lang="en-US" dirty="0">
              <a:solidFill>
                <a:schemeClr val="tx1"/>
              </a:solidFill>
              <a:highlight>
                <a:srgbClr val="8BD6F6"/>
              </a:highlight>
              <a:latin typeface="Lora" panose="02000503000000020004" pitchFamily="2" charset="77"/>
            </a:endParaRP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1</a:t>
            </a:r>
            <a:endParaRPr sz="3200" dirty="0">
              <a:latin typeface="Lora"/>
              <a:ea typeface="Lora"/>
              <a:cs typeface="Lora"/>
              <a:sym typeface="Lora"/>
            </a:endParaRPr>
          </a:p>
        </p:txBody>
      </p:sp>
      <p:grpSp>
        <p:nvGrpSpPr>
          <p:cNvPr id="8" name="Group 7">
            <a:extLst>
              <a:ext uri="{FF2B5EF4-FFF2-40B4-BE49-F238E27FC236}">
                <a16:creationId xmlns:a16="http://schemas.microsoft.com/office/drawing/2014/main" id="{0E799C41-366B-3548-A9A5-BE6FAC4DEB35}"/>
              </a:ext>
            </a:extLst>
          </p:cNvPr>
          <p:cNvGrpSpPr/>
          <p:nvPr/>
        </p:nvGrpSpPr>
        <p:grpSpPr>
          <a:xfrm>
            <a:off x="9971616" y="3048083"/>
            <a:ext cx="725200" cy="749600"/>
            <a:chOff x="969323" y="2017936"/>
            <a:chExt cx="543900" cy="562200"/>
          </a:xfrm>
        </p:grpSpPr>
        <p:sp>
          <p:nvSpPr>
            <p:cNvPr id="9" name="Google Shape;38;p6">
              <a:extLst>
                <a:ext uri="{FF2B5EF4-FFF2-40B4-BE49-F238E27FC236}">
                  <a16:creationId xmlns:a16="http://schemas.microsoft.com/office/drawing/2014/main" id="{C2F467D0-9145-5741-8069-F9BC1BC8F64E}"/>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0" name="Google Shape;112;p15">
              <a:extLst>
                <a:ext uri="{FF2B5EF4-FFF2-40B4-BE49-F238E27FC236}">
                  <a16:creationId xmlns:a16="http://schemas.microsoft.com/office/drawing/2014/main" id="{BD5D563E-D5DA-C04A-B314-C60EE4313494}"/>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2</a:t>
              </a:r>
              <a:endParaRPr sz="3200" dirty="0">
                <a:latin typeface="Lora"/>
                <a:ea typeface="Lora"/>
                <a:cs typeface="Lora"/>
                <a:sym typeface="Lora"/>
              </a:endParaRPr>
            </a:p>
          </p:txBody>
        </p:sp>
      </p:grpSp>
      <p:grpSp>
        <p:nvGrpSpPr>
          <p:cNvPr id="11" name="Group 10">
            <a:extLst>
              <a:ext uri="{FF2B5EF4-FFF2-40B4-BE49-F238E27FC236}">
                <a16:creationId xmlns:a16="http://schemas.microsoft.com/office/drawing/2014/main" id="{1E4442FC-C07E-9A4D-A056-8553CADD50E8}"/>
              </a:ext>
            </a:extLst>
          </p:cNvPr>
          <p:cNvGrpSpPr/>
          <p:nvPr/>
        </p:nvGrpSpPr>
        <p:grpSpPr>
          <a:xfrm>
            <a:off x="10430923" y="3048083"/>
            <a:ext cx="725200" cy="749600"/>
            <a:chOff x="969323" y="2017936"/>
            <a:chExt cx="543900" cy="562200"/>
          </a:xfrm>
        </p:grpSpPr>
        <p:sp>
          <p:nvSpPr>
            <p:cNvPr id="12" name="Google Shape;38;p6">
              <a:extLst>
                <a:ext uri="{FF2B5EF4-FFF2-40B4-BE49-F238E27FC236}">
                  <a16:creationId xmlns:a16="http://schemas.microsoft.com/office/drawing/2014/main" id="{A45BDBA2-627A-194B-9773-B70D374D51FF}"/>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3" name="Google Shape;112;p15">
              <a:extLst>
                <a:ext uri="{FF2B5EF4-FFF2-40B4-BE49-F238E27FC236}">
                  <a16:creationId xmlns:a16="http://schemas.microsoft.com/office/drawing/2014/main" id="{5A08EBA0-DE09-EA43-B5DA-64045D943C17}"/>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grpSp>
        <p:nvGrpSpPr>
          <p:cNvPr id="14" name="Group 13">
            <a:extLst>
              <a:ext uri="{FF2B5EF4-FFF2-40B4-BE49-F238E27FC236}">
                <a16:creationId xmlns:a16="http://schemas.microsoft.com/office/drawing/2014/main" id="{828816E2-8078-6948-9634-7366216AF251}"/>
              </a:ext>
            </a:extLst>
          </p:cNvPr>
          <p:cNvGrpSpPr/>
          <p:nvPr/>
        </p:nvGrpSpPr>
        <p:grpSpPr>
          <a:xfrm>
            <a:off x="10921416" y="3048083"/>
            <a:ext cx="725200" cy="749600"/>
            <a:chOff x="969323" y="2017936"/>
            <a:chExt cx="543900" cy="562200"/>
          </a:xfrm>
        </p:grpSpPr>
        <p:sp>
          <p:nvSpPr>
            <p:cNvPr id="15" name="Google Shape;38;p6">
              <a:extLst>
                <a:ext uri="{FF2B5EF4-FFF2-40B4-BE49-F238E27FC236}">
                  <a16:creationId xmlns:a16="http://schemas.microsoft.com/office/drawing/2014/main" id="{BDAED496-0420-4247-ACC8-131F310A179E}"/>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6" name="Google Shape;112;p15">
              <a:extLst>
                <a:ext uri="{FF2B5EF4-FFF2-40B4-BE49-F238E27FC236}">
                  <a16:creationId xmlns:a16="http://schemas.microsoft.com/office/drawing/2014/main" id="{CC1B120C-7691-8942-85CC-BA7D31EFCCC3}"/>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pic>
        <p:nvPicPr>
          <p:cNvPr id="2" name="Audio 1">
            <a:hlinkClick r:id="" action="ppaction://media"/>
            <a:extLst>
              <a:ext uri="{FF2B5EF4-FFF2-40B4-BE49-F238E27FC236}">
                <a16:creationId xmlns:a16="http://schemas.microsoft.com/office/drawing/2014/main" id="{06CB87F3-F1A9-CD4E-82D4-DB833C776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82503255"/>
      </p:ext>
    </p:extLst>
  </p:cSld>
  <p:clrMapOvr>
    <a:masterClrMapping/>
  </p:clrMapOvr>
  <mc:AlternateContent xmlns:mc="http://schemas.openxmlformats.org/markup-compatibility/2006" xmlns:p14="http://schemas.microsoft.com/office/powerpoint/2010/main">
    <mc:Choice Requires="p14">
      <p:transition spd="slow" p14:dur="2000" advTm="3490"/>
    </mc:Choice>
    <mc:Fallback xmlns="">
      <p:transition spd="slow" advTm="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3162000" y="2791700"/>
            <a:ext cx="6695200" cy="1046400"/>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n" sz="4800" b="1" dirty="0">
                <a:latin typeface="Lora"/>
                <a:ea typeface="Lora"/>
                <a:cs typeface="Times New Roman" panose="02020603050405020304" pitchFamily="18" charset="0"/>
                <a:sym typeface="Lora"/>
              </a:rPr>
              <a:t>I am </a:t>
            </a:r>
            <a:r>
              <a:rPr lang="en" sz="4800" b="1" i="1" dirty="0">
                <a:highlight>
                  <a:srgbClr val="FFCD00"/>
                </a:highlight>
                <a:latin typeface="Lora"/>
                <a:ea typeface="Lora"/>
                <a:cs typeface="Times New Roman" panose="02020603050405020304" pitchFamily="18" charset="0"/>
                <a:sym typeface="Lora"/>
              </a:rPr>
              <a:t>Deb Cohen</a:t>
            </a:r>
            <a:endParaRPr sz="4800" b="1" i="1" dirty="0">
              <a:highlight>
                <a:srgbClr val="FFCD00"/>
              </a:highlight>
              <a:latin typeface="Lora"/>
              <a:ea typeface="Lora"/>
              <a:cs typeface="Times New Roman" panose="02020603050405020304" pitchFamily="18" charset="0"/>
              <a:sym typeface="Lora"/>
            </a:endParaRPr>
          </a:p>
          <a:p>
            <a:pPr marL="0" indent="0">
              <a:spcBef>
                <a:spcPts val="800"/>
              </a:spcBef>
              <a:buClr>
                <a:schemeClr val="dk1"/>
              </a:buClr>
              <a:buSzPts val="1100"/>
              <a:buNone/>
            </a:pPr>
            <a:r>
              <a:rPr lang="en" sz="2400" dirty="0">
                <a:solidFill>
                  <a:schemeClr val="dk1"/>
                </a:solidFill>
              </a:rPr>
              <a:t>I am a qualitative and </a:t>
            </a:r>
            <a:r>
              <a:rPr lang="en" sz="2400">
                <a:solidFill>
                  <a:schemeClr val="dk1"/>
                </a:solidFill>
              </a:rPr>
              <a:t>mixed methods researcher</a:t>
            </a:r>
            <a:r>
              <a:rPr lang="en" sz="2400" dirty="0">
                <a:solidFill>
                  <a:schemeClr val="dk1"/>
                </a:solidFill>
              </a:rPr>
              <a:t>, professor, and vice chair of research in the Department of Family Medicine.</a:t>
            </a:r>
            <a:endParaRPr sz="2400" dirty="0">
              <a:solidFill>
                <a:schemeClr val="dk1"/>
              </a:solidFill>
            </a:endParaRPr>
          </a:p>
          <a:p>
            <a:pPr marL="0" indent="0">
              <a:spcBef>
                <a:spcPts val="800"/>
              </a:spcBef>
              <a:buClr>
                <a:schemeClr val="dk1"/>
              </a:buClr>
              <a:buSzPts val="1100"/>
              <a:buNone/>
            </a:pPr>
            <a:r>
              <a:rPr lang="en" sz="2400" dirty="0">
                <a:solidFill>
                  <a:schemeClr val="dk1"/>
                </a:solidFill>
              </a:rPr>
              <a:t>You can find me at </a:t>
            </a:r>
            <a:r>
              <a:rPr lang="en-US" sz="2400" dirty="0">
                <a:solidFill>
                  <a:schemeClr val="dk1"/>
                </a:solidFill>
                <a:highlight>
                  <a:srgbClr val="FFCD00"/>
                </a:highlight>
              </a:rPr>
              <a:t>cohendj@ohsu.edu</a:t>
            </a:r>
            <a:endParaRPr sz="2400" dirty="0">
              <a:solidFill>
                <a:schemeClr val="dk1"/>
              </a:solidFill>
              <a:highlight>
                <a:srgbClr val="FFCD00"/>
              </a:highlight>
            </a:endParaRPr>
          </a:p>
          <a:p>
            <a:pPr marL="0" indent="0">
              <a:spcBef>
                <a:spcPts val="800"/>
              </a:spcBef>
              <a:buNone/>
            </a:pP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103" name="Google Shape;103;p14"/>
          <p:cNvSpPr txBox="1">
            <a:spLocks noGrp="1"/>
          </p:cNvSpPr>
          <p:nvPr>
            <p:ph type="ctrTitle" idx="4294967295"/>
          </p:nvPr>
        </p:nvSpPr>
        <p:spPr>
          <a:xfrm>
            <a:off x="3162167" y="1088733"/>
            <a:ext cx="6544000" cy="1546400"/>
          </a:xfrm>
          <a:prstGeom prst="rect">
            <a:avLst/>
          </a:prstGeom>
        </p:spPr>
        <p:txBody>
          <a:bodyPr spcFirstLastPara="1" vert="horz" wrap="square" lIns="121900" tIns="121900" rIns="121900" bIns="121900" rtlCol="0" anchor="ctr" anchorCtr="0">
            <a:noAutofit/>
          </a:bodyPr>
          <a:lstStyle/>
          <a:p>
            <a:pPr>
              <a:spcBef>
                <a:spcPts val="0"/>
              </a:spcBef>
            </a:pPr>
            <a:r>
              <a:rPr lang="en" sz="8000" dirty="0"/>
              <a:t>Hello!</a:t>
            </a:r>
            <a:endParaRPr sz="8000" dirty="0"/>
          </a:p>
        </p:txBody>
      </p: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sp>
        <p:nvSpPr>
          <p:cNvPr id="2" name="Oval 1">
            <a:extLst>
              <a:ext uri="{FF2B5EF4-FFF2-40B4-BE49-F238E27FC236}">
                <a16:creationId xmlns:a16="http://schemas.microsoft.com/office/drawing/2014/main" id="{9E3A461B-6AF1-C44F-B49F-06EF91A9C648}"/>
              </a:ext>
            </a:extLst>
          </p:cNvPr>
          <p:cNvSpPr/>
          <p:nvPr/>
        </p:nvSpPr>
        <p:spPr>
          <a:xfrm>
            <a:off x="442191" y="740391"/>
            <a:ext cx="2329219" cy="2329219"/>
          </a:xfrm>
          <a:prstGeom prst="ellipse">
            <a:avLst/>
          </a:prstGeom>
          <a:blipFill dpi="0" rotWithShape="1">
            <a:blip r:embed="rId5">
              <a:extLst>
                <a:ext uri="{28A0092B-C50C-407E-A947-70E740481C1C}">
                  <a14:useLocalDpi xmlns:a14="http://schemas.microsoft.com/office/drawing/2010/main" val="0"/>
                </a:ext>
              </a:extLst>
            </a:blip>
            <a:srcRect/>
            <a:stretch>
              <a:fillRect l="-3033" r="-137" b="-42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Audio 6">
            <a:hlinkClick r:id="" action="ppaction://media"/>
            <a:extLst>
              <a:ext uri="{FF2B5EF4-FFF2-40B4-BE49-F238E27FC236}">
                <a16:creationId xmlns:a16="http://schemas.microsoft.com/office/drawing/2014/main" id="{962DC78A-7804-3240-B6F8-84D091985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cSld>
  <p:clrMapOvr>
    <a:masterClrMapping/>
  </p:clrMapOvr>
  <p:transition advTm="1035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94676" y="326144"/>
            <a:ext cx="2545004" cy="926925"/>
          </a:xfrm>
        </p:spPr>
        <p:txBody>
          <a:bodyPr/>
          <a:lstStyle/>
          <a:p>
            <a:r>
              <a:rPr lang="en-US" dirty="0">
                <a:solidFill>
                  <a:schemeClr val="tx1"/>
                </a:solidFill>
                <a:latin typeface="Lora" panose="02000503000000020004" pitchFamily="2" charset="77"/>
              </a:rPr>
              <a:t>EvidenceNOW</a:t>
            </a:r>
            <a:r>
              <a:rPr lang="en-US" dirty="0">
                <a:solidFill>
                  <a:schemeClr val="tx1"/>
                </a:solidFill>
              </a:rPr>
              <a:t> </a:t>
            </a:r>
            <a:endParaRPr lang="en-US" dirty="0"/>
          </a:p>
        </p:txBody>
      </p:sp>
      <p:sp>
        <p:nvSpPr>
          <p:cNvPr id="12" name="Text Placeholder 11"/>
          <p:cNvSpPr>
            <a:spLocks noGrp="1"/>
          </p:cNvSpPr>
          <p:nvPr>
            <p:ph type="body" sz="quarter" idx="12"/>
          </p:nvPr>
        </p:nvSpPr>
        <p:spPr>
          <a:xfrm>
            <a:off x="4210617" y="287871"/>
            <a:ext cx="5869684" cy="927100"/>
          </a:xfrm>
        </p:spPr>
        <p:txBody>
          <a:bodyPr>
            <a:normAutofit/>
          </a:bodyPr>
          <a:lstStyle/>
          <a:p>
            <a:r>
              <a:rPr lang="en-US" cap="small" dirty="0">
                <a:latin typeface="Quattrocento Sans" panose="020B0502050000020003" pitchFamily="34" charset="0"/>
              </a:rPr>
              <a:t>Multilevel Intervention</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042" y="1253069"/>
            <a:ext cx="4081673" cy="97546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042" y="2271701"/>
            <a:ext cx="4914265" cy="97546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043" y="4309298"/>
            <a:ext cx="6483382" cy="97300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043" y="5325273"/>
            <a:ext cx="7237149" cy="975463"/>
          </a:xfrm>
          <a:prstGeom prst="rect">
            <a:avLst/>
          </a:prstGeom>
        </p:spPr>
      </p:pic>
      <p:pic>
        <p:nvPicPr>
          <p:cNvPr id="5" name="Picture 4">
            <a:extLst>
              <a:ext uri="{FF2B5EF4-FFF2-40B4-BE49-F238E27FC236}">
                <a16:creationId xmlns:a16="http://schemas.microsoft.com/office/drawing/2014/main" id="{BD0418F1-42B8-044E-AF19-EB46548352BF}"/>
              </a:ext>
            </a:extLst>
          </p:cNvPr>
          <p:cNvPicPr>
            <a:picLocks noChangeAspect="1"/>
          </p:cNvPicPr>
          <p:nvPr/>
        </p:nvPicPr>
        <p:blipFill>
          <a:blip r:embed="rId10"/>
          <a:stretch>
            <a:fillRect/>
          </a:stretch>
        </p:blipFill>
        <p:spPr>
          <a:xfrm>
            <a:off x="538293" y="3252502"/>
            <a:ext cx="6062709" cy="1037857"/>
          </a:xfrm>
          <a:prstGeom prst="rect">
            <a:avLst/>
          </a:prstGeom>
        </p:spPr>
      </p:pic>
      <p:pic>
        <p:nvPicPr>
          <p:cNvPr id="2" name="Audio 1">
            <a:hlinkClick r:id="" action="ppaction://media"/>
            <a:extLst>
              <a:ext uri="{FF2B5EF4-FFF2-40B4-BE49-F238E27FC236}">
                <a16:creationId xmlns:a16="http://schemas.microsoft.com/office/drawing/2014/main" id="{0148AC63-5162-AC40-87F6-72D1AEA7364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02630917"/>
      </p:ext>
    </p:extLst>
  </p:cSld>
  <p:clrMapOvr>
    <a:masterClrMapping/>
  </p:clrMapOvr>
  <mc:AlternateContent xmlns:mc="http://schemas.openxmlformats.org/markup-compatibility/2006" xmlns:p14="http://schemas.microsoft.com/office/powerpoint/2010/main">
    <mc:Choice Requires="p14">
      <p:transition spd="slow" p14:dur="2000" advTm="45452"/>
    </mc:Choice>
    <mc:Fallback xmlns="">
      <p:transition spd="slow" advTm="4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134" y="-73284"/>
            <a:ext cx="8775071" cy="6780736"/>
          </a:xfrm>
          <a:prstGeom prst="rect">
            <a:avLst/>
          </a:prstGeom>
        </p:spPr>
      </p:pic>
      <p:pic>
        <p:nvPicPr>
          <p:cNvPr id="3" name="Audio 2">
            <a:hlinkClick r:id="" action="ppaction://media"/>
            <a:extLst>
              <a:ext uri="{FF2B5EF4-FFF2-40B4-BE49-F238E27FC236}">
                <a16:creationId xmlns:a16="http://schemas.microsoft.com/office/drawing/2014/main" id="{8B8A16F0-4DF1-1142-BE60-243901E618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0587300"/>
      </p:ext>
    </p:extLst>
  </p:cSld>
  <p:clrMapOvr>
    <a:masterClrMapping/>
  </p:clrMapOvr>
  <mc:AlternateContent xmlns:mc="http://schemas.openxmlformats.org/markup-compatibility/2006" xmlns:p14="http://schemas.microsoft.com/office/powerpoint/2010/main">
    <mc:Choice Requires="p14">
      <p:transition spd="slow" p14:dur="2000" advTm="51406"/>
    </mc:Choice>
    <mc:Fallback xmlns="">
      <p:transition spd="slow" advTm="5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851026" y="164800"/>
            <a:ext cx="10419062" cy="8229457"/>
          </a:xfrm>
        </p:spPr>
      </p:pic>
      <p:sp>
        <p:nvSpPr>
          <p:cNvPr id="3" name="Rectangle 2"/>
          <p:cNvSpPr/>
          <p:nvPr/>
        </p:nvSpPr>
        <p:spPr>
          <a:xfrm rot="1227687">
            <a:off x="1194366" y="5390148"/>
            <a:ext cx="3416136" cy="2175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3"/>
          <p:cNvPicPr>
            <a:picLocks noGrp="1" noChangeAspect="1"/>
          </p:cNvPicPr>
          <p:nvPr>
            <p:ph sz="quarter" idx="11"/>
          </p:nvPr>
        </p:nvPicPr>
        <p:blipFill rotWithShape="1">
          <a:blip r:embed="rId5">
            <a:extLst>
              <a:ext uri="{28A0092B-C50C-407E-A947-70E740481C1C}">
                <a14:useLocalDpi xmlns:a14="http://schemas.microsoft.com/office/drawing/2010/main" val="0"/>
              </a:ext>
            </a:extLst>
          </a:blip>
          <a:srcRect l="-354" t="42530" r="36300" b="1"/>
          <a:stretch/>
        </p:blipFill>
        <p:spPr>
          <a:xfrm rot="161011">
            <a:off x="-1154721" y="2907641"/>
            <a:ext cx="7094378" cy="4326864"/>
          </a:xfrm>
          <a:prstGeom prst="rtTriangle">
            <a:avLst/>
          </a:prstGeom>
        </p:spPr>
      </p:pic>
      <p:sp>
        <p:nvSpPr>
          <p:cNvPr id="7" name="Text Placeholder 4"/>
          <p:cNvSpPr>
            <a:spLocks noGrp="1"/>
          </p:cNvSpPr>
          <p:nvPr>
            <p:ph type="body" sz="quarter" idx="12"/>
          </p:nvPr>
        </p:nvSpPr>
        <p:spPr>
          <a:xfrm>
            <a:off x="4220989" y="294421"/>
            <a:ext cx="5195566" cy="927100"/>
          </a:xfrm>
        </p:spPr>
        <p:txBody>
          <a:bodyPr>
            <a:normAutofit/>
          </a:bodyPr>
          <a:lstStyle/>
          <a:p>
            <a:r>
              <a:rPr lang="en-US" cap="small" dirty="0">
                <a:latin typeface="Quattrocento Sans" panose="020B0502050000020003" pitchFamily="34" charset="0"/>
              </a:rPr>
              <a:t>Cooperatives</a:t>
            </a:r>
          </a:p>
        </p:txBody>
      </p:sp>
      <p:sp>
        <p:nvSpPr>
          <p:cNvPr id="9" name="Title 10">
            <a:extLst>
              <a:ext uri="{FF2B5EF4-FFF2-40B4-BE49-F238E27FC236}">
                <a16:creationId xmlns:a16="http://schemas.microsoft.com/office/drawing/2014/main" id="{63C1EA19-E930-ED49-8D3E-258B5734C48F}"/>
              </a:ext>
            </a:extLst>
          </p:cNvPr>
          <p:cNvSpPr>
            <a:spLocks noGrp="1"/>
          </p:cNvSpPr>
          <p:nvPr>
            <p:ph type="title"/>
          </p:nvPr>
        </p:nvSpPr>
        <p:spPr>
          <a:xfrm>
            <a:off x="494676" y="326144"/>
            <a:ext cx="2545004" cy="926925"/>
          </a:xfrm>
        </p:spPr>
        <p:txBody>
          <a:bodyPr/>
          <a:lstStyle/>
          <a:p>
            <a:r>
              <a:rPr lang="en-US" dirty="0">
                <a:solidFill>
                  <a:schemeClr val="tx1"/>
                </a:solidFill>
                <a:latin typeface="Lora" panose="02000503000000020004" pitchFamily="2" charset="77"/>
              </a:rPr>
              <a:t>EvidenceNOW</a:t>
            </a:r>
            <a:r>
              <a:rPr lang="en-US" dirty="0">
                <a:solidFill>
                  <a:schemeClr val="tx1"/>
                </a:solidFill>
              </a:rPr>
              <a:t> </a:t>
            </a:r>
            <a:endParaRPr lang="en-US" dirty="0"/>
          </a:p>
        </p:txBody>
      </p:sp>
      <p:pic>
        <p:nvPicPr>
          <p:cNvPr id="4" name="Audio 3">
            <a:hlinkClick r:id="" action="ppaction://media"/>
            <a:extLst>
              <a:ext uri="{FF2B5EF4-FFF2-40B4-BE49-F238E27FC236}">
                <a16:creationId xmlns:a16="http://schemas.microsoft.com/office/drawing/2014/main" id="{FBD1BD75-1CC3-3D47-B13F-AD9B3896FE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35429742"/>
      </p:ext>
    </p:extLst>
  </p:cSld>
  <p:clrMapOvr>
    <a:masterClrMapping/>
  </p:clrMapOvr>
  <mc:AlternateContent xmlns:mc="http://schemas.openxmlformats.org/markup-compatibility/2006" xmlns:p14="http://schemas.microsoft.com/office/powerpoint/2010/main">
    <mc:Choice Requires="p14">
      <p:transition spd="slow" p14:dur="2000" advTm="63495"/>
    </mc:Choice>
    <mc:Fallback xmlns="">
      <p:transition spd="slow" advTm="6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832068" y="2656467"/>
            <a:ext cx="7598855"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solidFill>
                  <a:schemeClr val="tx1"/>
                </a:solidFill>
                <a:latin typeface="Lora" panose="02000503000000020004" pitchFamily="2" charset="77"/>
              </a:rPr>
              <a:t>Ways to </a:t>
            </a:r>
            <a:r>
              <a:rPr lang="en" sz="4267" dirty="0">
                <a:solidFill>
                  <a:schemeClr val="tx1"/>
                </a:solidFill>
                <a:latin typeface="Lora" panose="02000503000000020004" pitchFamily="2" charset="77"/>
                <a:cs typeface="Times New Roman" panose="02020603050405020304" pitchFamily="18" charset="0"/>
              </a:rPr>
              <a:t>use</a:t>
            </a:r>
            <a:r>
              <a:rPr lang="en-US" sz="4267" dirty="0">
                <a:solidFill>
                  <a:schemeClr val="tx1"/>
                </a:solidFill>
                <a:latin typeface="Lora" panose="02000503000000020004" pitchFamily="2" charset="77"/>
              </a:rPr>
              <a:t> </a:t>
            </a:r>
            <a:r>
              <a:rPr lang="en-US" sz="4267" i="1" dirty="0">
                <a:solidFill>
                  <a:schemeClr val="tx1"/>
                </a:solidFill>
                <a:highlight>
                  <a:srgbClr val="8BD6F6"/>
                </a:highlight>
                <a:latin typeface="Lora" panose="02000503000000020004" pitchFamily="2" charset="77"/>
              </a:rPr>
              <a:t>Quantitative</a:t>
            </a:r>
            <a:r>
              <a:rPr lang="en-US" sz="4267" dirty="0">
                <a:solidFill>
                  <a:schemeClr val="tx1"/>
                </a:solidFill>
                <a:latin typeface="Lora" panose="02000503000000020004" pitchFamily="2" charset="77"/>
              </a:rPr>
              <a:t> Methods to study multilevel interventions</a:t>
            </a: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2</a:t>
            </a:r>
            <a:endParaRPr sz="3200" dirty="0">
              <a:latin typeface="Lora"/>
              <a:ea typeface="Lora"/>
              <a:cs typeface="Lora"/>
              <a:sym typeface="Lora"/>
            </a:endParaRPr>
          </a:p>
        </p:txBody>
      </p:sp>
      <p:grpSp>
        <p:nvGrpSpPr>
          <p:cNvPr id="23" name="Group 22">
            <a:extLst>
              <a:ext uri="{FF2B5EF4-FFF2-40B4-BE49-F238E27FC236}">
                <a16:creationId xmlns:a16="http://schemas.microsoft.com/office/drawing/2014/main" id="{4DA95E48-520F-1244-9E32-1A519AF70CDF}"/>
              </a:ext>
            </a:extLst>
          </p:cNvPr>
          <p:cNvGrpSpPr/>
          <p:nvPr/>
        </p:nvGrpSpPr>
        <p:grpSpPr>
          <a:xfrm>
            <a:off x="10430923" y="3048083"/>
            <a:ext cx="725200" cy="749600"/>
            <a:chOff x="969323" y="2017936"/>
            <a:chExt cx="543900" cy="562200"/>
          </a:xfrm>
        </p:grpSpPr>
        <p:sp>
          <p:nvSpPr>
            <p:cNvPr id="24" name="Google Shape;38;p6">
              <a:extLst>
                <a:ext uri="{FF2B5EF4-FFF2-40B4-BE49-F238E27FC236}">
                  <a16:creationId xmlns:a16="http://schemas.microsoft.com/office/drawing/2014/main" id="{EE5EE043-5AE9-4D4C-A10F-5898AA37B28F}"/>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5" name="Google Shape;112;p15">
              <a:extLst>
                <a:ext uri="{FF2B5EF4-FFF2-40B4-BE49-F238E27FC236}">
                  <a16:creationId xmlns:a16="http://schemas.microsoft.com/office/drawing/2014/main" id="{E9996487-B61F-9043-B191-33B6E0B5A847}"/>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grpSp>
        <p:nvGrpSpPr>
          <p:cNvPr id="26" name="Group 25">
            <a:extLst>
              <a:ext uri="{FF2B5EF4-FFF2-40B4-BE49-F238E27FC236}">
                <a16:creationId xmlns:a16="http://schemas.microsoft.com/office/drawing/2014/main" id="{27E047C9-E483-2649-8738-DBE7E7B33986}"/>
              </a:ext>
            </a:extLst>
          </p:cNvPr>
          <p:cNvGrpSpPr/>
          <p:nvPr/>
        </p:nvGrpSpPr>
        <p:grpSpPr>
          <a:xfrm>
            <a:off x="10921416" y="3048083"/>
            <a:ext cx="725200" cy="749600"/>
            <a:chOff x="969323" y="2017936"/>
            <a:chExt cx="543900" cy="562200"/>
          </a:xfrm>
        </p:grpSpPr>
        <p:sp>
          <p:nvSpPr>
            <p:cNvPr id="27" name="Google Shape;38;p6">
              <a:extLst>
                <a:ext uri="{FF2B5EF4-FFF2-40B4-BE49-F238E27FC236}">
                  <a16:creationId xmlns:a16="http://schemas.microsoft.com/office/drawing/2014/main" id="{A4C4F83E-5D82-4E42-AA82-B9AF5BE277D0}"/>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8" name="Google Shape;112;p15">
              <a:extLst>
                <a:ext uri="{FF2B5EF4-FFF2-40B4-BE49-F238E27FC236}">
                  <a16:creationId xmlns:a16="http://schemas.microsoft.com/office/drawing/2014/main" id="{3CEE7074-1CAB-534C-B980-C3EAA5BCB9B8}"/>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pic>
        <p:nvPicPr>
          <p:cNvPr id="2" name="Audio 1">
            <a:hlinkClick r:id="" action="ppaction://media"/>
            <a:extLst>
              <a:ext uri="{FF2B5EF4-FFF2-40B4-BE49-F238E27FC236}">
                <a16:creationId xmlns:a16="http://schemas.microsoft.com/office/drawing/2014/main" id="{733A672D-E884-0449-B35E-9CC54377A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4773953"/>
      </p:ext>
    </p:extLst>
  </p:cSld>
  <p:clrMapOvr>
    <a:masterClrMapping/>
  </p:clrMapOvr>
  <mc:AlternateContent xmlns:mc="http://schemas.openxmlformats.org/markup-compatibility/2006" xmlns:p14="http://schemas.microsoft.com/office/powerpoint/2010/main">
    <mc:Choice Requires="p14">
      <p:transition spd="slow" p14:dur="2000" advTm="14035"/>
    </mc:Choice>
    <mc:Fallback xmlns="">
      <p:transition spd="slow" advTm="1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4094" y="2483300"/>
            <a:ext cx="1240641" cy="1514888"/>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8083" y="533161"/>
            <a:ext cx="2066875" cy="1593544"/>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8306" y="2483300"/>
            <a:ext cx="1376768" cy="1637317"/>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5964" y="4737646"/>
            <a:ext cx="1799442" cy="1799442"/>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154" y="4737646"/>
            <a:ext cx="1183925" cy="1607799"/>
          </a:xfrm>
          <a:prstGeom prst="rect">
            <a:avLst/>
          </a:prstGeom>
        </p:spPr>
      </p:pic>
      <p:sp>
        <p:nvSpPr>
          <p:cNvPr id="8" name="Google Shape;110;p15">
            <a:extLst>
              <a:ext uri="{FF2B5EF4-FFF2-40B4-BE49-F238E27FC236}">
                <a16:creationId xmlns:a16="http://schemas.microsoft.com/office/drawing/2014/main" id="{C96DEEA5-635C-EF48-A8E6-613968D7D6EE}"/>
              </a:ext>
            </a:extLst>
          </p:cNvPr>
          <p:cNvSpPr txBox="1">
            <a:spLocks/>
          </p:cNvSpPr>
          <p:nvPr/>
        </p:nvSpPr>
        <p:spPr>
          <a:xfrm>
            <a:off x="4771297" y="2953906"/>
            <a:ext cx="2649406" cy="950188"/>
          </a:xfrm>
          <a:prstGeom prst="rect">
            <a:avLst/>
          </a:prstGeom>
          <a:solidFill>
            <a:schemeClr val="bg1"/>
          </a:solidFill>
        </p:spPr>
        <p:txBody>
          <a:bodyPr spcFirstLastPara="1" vert="horz" wrap="square" lIns="121900" tIns="121900" rIns="121900" bIns="121900" numCol="1" rtlCol="0" anchor="b" anchorCtr="0">
            <a:no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sz="3200" dirty="0">
                <a:solidFill>
                  <a:schemeClr val="tx1"/>
                </a:solidFill>
                <a:latin typeface="Quattrocento Sans" panose="020B0502050000020003" pitchFamily="34" charset="0"/>
              </a:rPr>
              <a:t>Quantitative Data Sources</a:t>
            </a:r>
            <a:endParaRPr lang="en-US" sz="3200" dirty="0">
              <a:solidFill>
                <a:schemeClr val="tx1"/>
              </a:solidFill>
              <a:highlight>
                <a:srgbClr val="8BD6F6"/>
              </a:highlight>
              <a:latin typeface="Quattrocento Sans" panose="020B0502050000020003" pitchFamily="34" charset="0"/>
            </a:endParaRPr>
          </a:p>
        </p:txBody>
      </p:sp>
      <p:sp>
        <p:nvSpPr>
          <p:cNvPr id="2" name="TextBox 1">
            <a:extLst>
              <a:ext uri="{FF2B5EF4-FFF2-40B4-BE49-F238E27FC236}">
                <a16:creationId xmlns:a16="http://schemas.microsoft.com/office/drawing/2014/main" id="{FDA34017-AEDF-554B-83E2-D8755EE16F6C}"/>
              </a:ext>
            </a:extLst>
          </p:cNvPr>
          <p:cNvSpPr txBox="1"/>
          <p:nvPr/>
        </p:nvSpPr>
        <p:spPr>
          <a:xfrm>
            <a:off x="5538175" y="1942039"/>
            <a:ext cx="886690"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02536340-617F-F441-AA4A-075966013543}"/>
              </a:ext>
            </a:extLst>
          </p:cNvPr>
          <p:cNvSpPr txBox="1"/>
          <p:nvPr/>
        </p:nvSpPr>
        <p:spPr>
          <a:xfrm>
            <a:off x="8366961" y="3950225"/>
            <a:ext cx="886690" cy="369332"/>
          </a:xfrm>
          <a:prstGeom prst="rect">
            <a:avLst/>
          </a:prstGeom>
          <a:solidFill>
            <a:schemeClr val="bg1"/>
          </a:solidFill>
        </p:spPr>
        <p:txBody>
          <a:bodyPr wrap="square" rtlCol="0">
            <a:spAutoFit/>
          </a:bodyPr>
          <a:lstStyle/>
          <a:p>
            <a:endParaRPr lang="en-US" dirty="0"/>
          </a:p>
        </p:txBody>
      </p:sp>
      <p:pic>
        <p:nvPicPr>
          <p:cNvPr id="4" name="Audio 3">
            <a:hlinkClick r:id="" action="ppaction://media"/>
            <a:extLst>
              <a:ext uri="{FF2B5EF4-FFF2-40B4-BE49-F238E27FC236}">
                <a16:creationId xmlns:a16="http://schemas.microsoft.com/office/drawing/2014/main" id="{2A35419F-880D-5441-90D3-109010D53AE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16418852"/>
      </p:ext>
    </p:extLst>
  </p:cSld>
  <p:clrMapOvr>
    <a:masterClrMapping/>
  </p:clrMapOvr>
  <mc:AlternateContent xmlns:mc="http://schemas.openxmlformats.org/markup-compatibility/2006" xmlns:p14="http://schemas.microsoft.com/office/powerpoint/2010/main">
    <mc:Choice Requires="p14">
      <p:transition spd="slow" p14:dur="2000" advTm="76665"/>
    </mc:Choice>
    <mc:Fallback xmlns="">
      <p:transition spd="slow" advTm="7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30"/>
                                        </p:tgtEl>
                                      </p:cBhvr>
                                      <p:by x="150000" y="150000"/>
                                    </p:animScale>
                                  </p:childTnLst>
                                </p:cTn>
                              </p:par>
                              <p:par>
                                <p:cTn id="31" presetID="6" presetClass="emph" presetSubtype="0" fill="hold" nodeType="withEffect">
                                  <p:stCondLst>
                                    <p:cond delay="0"/>
                                  </p:stCondLst>
                                  <p:childTnLst>
                                    <p:animScale>
                                      <p:cBhvr>
                                        <p:cTn id="32" dur="2000" fill="hold"/>
                                        <p:tgtEl>
                                          <p:spTgt spid="27"/>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5E-6 -1.48148E-6 L -0.00026 0.3831 " pathEditMode="relative" rAng="0" ptsTypes="AA">
                                      <p:cBhvr>
                                        <p:cTn id="36" dur="2000" fill="hold"/>
                                        <p:tgtEl>
                                          <p:spTgt spid="26"/>
                                        </p:tgtEl>
                                        <p:attrNameLst>
                                          <p:attrName>ppt_x</p:attrName>
                                          <p:attrName>ppt_y</p:attrName>
                                        </p:attrNameLst>
                                      </p:cBhvr>
                                      <p:rCtr x="-13" y="19144"/>
                                    </p:animMotion>
                                  </p:childTnLst>
                                </p:cTn>
                              </p:par>
                              <p:par>
                                <p:cTn id="37" presetID="42" presetClass="path" presetSubtype="0" accel="50000" decel="50000" fill="hold" nodeType="withEffect">
                                  <p:stCondLst>
                                    <p:cond delay="0"/>
                                  </p:stCondLst>
                                  <p:childTnLst>
                                    <p:animMotion origin="layout" path="M 3.54167E-6 -1.48148E-6 L -0.27006 0.1213 " pathEditMode="relative" rAng="0" ptsTypes="AA">
                                      <p:cBhvr>
                                        <p:cTn id="38" dur="2000" fill="hold"/>
                                        <p:tgtEl>
                                          <p:spTgt spid="27"/>
                                        </p:tgtEl>
                                        <p:attrNameLst>
                                          <p:attrName>ppt_x</p:attrName>
                                          <p:attrName>ppt_y</p:attrName>
                                        </p:attrNameLst>
                                      </p:cBhvr>
                                      <p:rCtr x="-13503" y="6065"/>
                                    </p:animMotion>
                                  </p:childTnLst>
                                </p:cTn>
                              </p:par>
                              <p:par>
                                <p:cTn id="39" presetID="42" presetClass="path" presetSubtype="0" accel="50000" decel="50000" fill="hold" nodeType="withEffect">
                                  <p:stCondLst>
                                    <p:cond delay="0"/>
                                  </p:stCondLst>
                                  <p:childTnLst>
                                    <p:animMotion origin="layout" path="M 2.29167E-6 -3.7037E-7 L -0.16276 -0.29931 " pathEditMode="relative" rAng="0" ptsTypes="AA">
                                      <p:cBhvr>
                                        <p:cTn id="40" dur="2000" fill="hold"/>
                                        <p:tgtEl>
                                          <p:spTgt spid="31"/>
                                        </p:tgtEl>
                                        <p:attrNameLst>
                                          <p:attrName>ppt_x</p:attrName>
                                          <p:attrName>ppt_y</p:attrName>
                                        </p:attrNameLst>
                                      </p:cBhvr>
                                      <p:rCtr x="-8138" y="-14977"/>
                                    </p:animMotion>
                                  </p:childTnLst>
                                </p:cTn>
                              </p:par>
                              <p:par>
                                <p:cTn id="41" presetID="0" presetClass="path" presetSubtype="0" accel="50000" decel="50000" fill="hold" nodeType="withEffect">
                                  <p:stCondLst>
                                    <p:cond delay="0"/>
                                  </p:stCondLst>
                                  <p:childTnLst>
                                    <p:animMotion origin="layout" path="M 1.45833E-6 -7.40741E-7 L 0.16914 -0.32708 " pathEditMode="relative" rAng="0" ptsTypes="AA">
                                      <p:cBhvr>
                                        <p:cTn id="42" dur="2000" fill="hold"/>
                                        <p:tgtEl>
                                          <p:spTgt spid="30"/>
                                        </p:tgtEl>
                                        <p:attrNameLst>
                                          <p:attrName>ppt_x</p:attrName>
                                          <p:attrName>ppt_y</p:attrName>
                                        </p:attrNameLst>
                                      </p:cBhvr>
                                      <p:rCtr x="8451" y="-16366"/>
                                    </p:animMotion>
                                  </p:childTnLst>
                                </p:cTn>
                              </p:par>
                              <p:par>
                                <p:cTn id="43" presetID="42" presetClass="path" presetSubtype="0" accel="50000" decel="50000" fill="hold" nodeType="withEffect">
                                  <p:stCondLst>
                                    <p:cond delay="0"/>
                                  </p:stCondLst>
                                  <p:childTnLst>
                                    <p:animMotion origin="layout" path="M -2.29167E-6 -3.7037E-6 L 0.26576 0.10139 " pathEditMode="relative" rAng="0" ptsTypes="AA">
                                      <p:cBhvr>
                                        <p:cTn id="44" dur="2000" fill="hold"/>
                                        <p:tgtEl>
                                          <p:spTgt spid="25"/>
                                        </p:tgtEl>
                                        <p:attrNameLst>
                                          <p:attrName>ppt_x</p:attrName>
                                          <p:attrName>ppt_y</p:attrName>
                                        </p:attrNameLst>
                                      </p:cBhvr>
                                      <p:rCtr x="13281" y="5069"/>
                                    </p:animMotion>
                                  </p:childTnLst>
                                </p:cTn>
                              </p:par>
                              <p:par>
                                <p:cTn id="45" presetID="10" presetClass="exit" presetSubtype="0" fill="hold" nodeType="withEffect">
                                  <p:stCondLst>
                                    <p:cond delay="0"/>
                                  </p:stCondLst>
                                  <p:childTnLst>
                                    <p:animEffect transition="out" filter="fade">
                                      <p:cBhvr>
                                        <p:cTn id="46" dur="1500"/>
                                        <p:tgtEl>
                                          <p:spTgt spid="27"/>
                                        </p:tgtEl>
                                      </p:cBhvr>
                                    </p:animEffect>
                                    <p:set>
                                      <p:cBhvr>
                                        <p:cTn id="47" dur="1" fill="hold">
                                          <p:stCondLst>
                                            <p:cond delay="1499"/>
                                          </p:stCondLst>
                                        </p:cTn>
                                        <p:tgtEl>
                                          <p:spTgt spid="2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500"/>
                                        <p:tgtEl>
                                          <p:spTgt spid="26"/>
                                        </p:tgtEl>
                                      </p:cBhvr>
                                    </p:animEffect>
                                    <p:set>
                                      <p:cBhvr>
                                        <p:cTn id="50" dur="1" fill="hold">
                                          <p:stCondLst>
                                            <p:cond delay="1499"/>
                                          </p:stCondLst>
                                        </p:cTn>
                                        <p:tgtEl>
                                          <p:spTgt spid="2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500"/>
                                        <p:tgtEl>
                                          <p:spTgt spid="25"/>
                                        </p:tgtEl>
                                      </p:cBhvr>
                                    </p:animEffect>
                                    <p:set>
                                      <p:cBhvr>
                                        <p:cTn id="53" dur="1" fill="hold">
                                          <p:stCondLst>
                                            <p:cond delay="1499"/>
                                          </p:stCondLst>
                                        </p:cTn>
                                        <p:tgtEl>
                                          <p:spTgt spid="2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500"/>
                                        <p:tgtEl>
                                          <p:spTgt spid="30"/>
                                        </p:tgtEl>
                                      </p:cBhvr>
                                    </p:animEffect>
                                    <p:set>
                                      <p:cBhvr>
                                        <p:cTn id="56" dur="1" fill="hold">
                                          <p:stCondLst>
                                            <p:cond delay="1499"/>
                                          </p:stCondLst>
                                        </p:cTn>
                                        <p:tgtEl>
                                          <p:spTgt spid="3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500"/>
                                        <p:tgtEl>
                                          <p:spTgt spid="31"/>
                                        </p:tgtEl>
                                      </p:cBhvr>
                                    </p:animEffect>
                                    <p:set>
                                      <p:cBhvr>
                                        <p:cTn id="59" dur="1" fill="hold">
                                          <p:stCondLst>
                                            <p:cond delay="1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818625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solidFill>
                  <a:schemeClr val="tx1"/>
                </a:solidFill>
                <a:latin typeface="Lora" panose="02000503000000020004" pitchFamily="2" charset="77"/>
              </a:rPr>
              <a:t>What types of multilevel </a:t>
            </a:r>
            <a:r>
              <a:rPr lang="en-US" dirty="0">
                <a:solidFill>
                  <a:schemeClr val="tx1"/>
                </a:solidFill>
                <a:highlight>
                  <a:srgbClr val="8BD6F6"/>
                </a:highlight>
                <a:latin typeface="Lora" panose="02000503000000020004" pitchFamily="2" charset="77"/>
              </a:rPr>
              <a:t>research questions </a:t>
            </a:r>
            <a:r>
              <a:rPr lang="en-US" dirty="0">
                <a:solidFill>
                  <a:schemeClr val="tx1"/>
                </a:solidFill>
                <a:latin typeface="Lora" panose="02000503000000020004" pitchFamily="2" charset="77"/>
              </a:rPr>
              <a:t>have we answered using quantitative methods? </a:t>
            </a:r>
            <a:endParaRPr dirty="0">
              <a:solidFill>
                <a:schemeClr val="tx1"/>
              </a:solidFill>
              <a:highlight>
                <a:srgbClr val="FFCD00"/>
              </a:highlight>
              <a:latin typeface="Lora" panose="02000503000000020004" pitchFamily="2" charset="77"/>
            </a:endParaRPr>
          </a:p>
        </p:txBody>
      </p:sp>
      <p:sp>
        <p:nvSpPr>
          <p:cNvPr id="125" name="Google Shape;125;p17"/>
          <p:cNvSpPr txBox="1">
            <a:spLocks noGrp="1"/>
          </p:cNvSpPr>
          <p:nvPr>
            <p:ph type="body" idx="1"/>
          </p:nvPr>
        </p:nvSpPr>
        <p:spPr>
          <a:xfrm>
            <a:off x="1089908" y="1973888"/>
            <a:ext cx="10659728" cy="4512544"/>
          </a:xfrm>
          <a:prstGeom prst="rect">
            <a:avLst/>
          </a:prstGeom>
        </p:spPr>
        <p:txBody>
          <a:bodyPr spcFirstLastPara="1" vert="horz" wrap="square" lIns="121900" tIns="121900" rIns="121900" bIns="121900" rtlCol="0" anchor="t" anchorCtr="0">
            <a:noAutofit/>
          </a:bodyPr>
          <a:lstStyle/>
          <a:p>
            <a:r>
              <a:rPr lang="en-US" sz="2200" dirty="0"/>
              <a:t>What is practice-level performance on cardiovascular clinical quality metrics among smaller primary care practices in the US and what are the practice characteristics associated with better performance? </a:t>
            </a:r>
            <a:r>
              <a:rPr lang="en-US" sz="2200" i="1" dirty="0"/>
              <a:t>In process, Marino et al</a:t>
            </a:r>
            <a:r>
              <a:rPr lang="en-US" sz="2200" dirty="0"/>
              <a:t>.</a:t>
            </a:r>
          </a:p>
          <a:p>
            <a:r>
              <a:rPr lang="en-US" sz="2200" dirty="0"/>
              <a:t>What is the reduction in 10-year atherosclerotic cardiovascular disease risk associated with EvidenceNOW interventions? What is the corresponding reduction in medical costs? </a:t>
            </a:r>
            <a:r>
              <a:rPr lang="en-US" sz="2200" i="1" dirty="0"/>
              <a:t>Under review, Lindner et al</a:t>
            </a:r>
            <a:r>
              <a:rPr lang="en-US" sz="2200" dirty="0"/>
              <a:t>.</a:t>
            </a:r>
          </a:p>
          <a:p>
            <a:r>
              <a:rPr lang="en-US" sz="2200" dirty="0"/>
              <a:t>What are the factors associated with participating in external support interventions such as EvidenceNOW (e.g., ownership, adaptive reserve, burnout, disruptions). </a:t>
            </a:r>
            <a:r>
              <a:rPr lang="en-US" sz="2200" i="1" dirty="0"/>
              <a:t>Under review, </a:t>
            </a:r>
            <a:r>
              <a:rPr lang="en-US" sz="2200" i="1" dirty="0" err="1"/>
              <a:t>Hemler</a:t>
            </a:r>
            <a:r>
              <a:rPr lang="en-US" sz="2200" i="1" dirty="0"/>
              <a:t> et al; Perry et al, in process, Balasubramanian et al</a:t>
            </a:r>
            <a:r>
              <a:rPr lang="en-US" sz="2200" dirty="0"/>
              <a:t>. </a:t>
            </a:r>
          </a:p>
          <a:p>
            <a:r>
              <a:rPr lang="en-US" sz="2200" dirty="0"/>
              <a:t>To what extent do smaller practices use quality improving strategies (baseline) and to what extent does participating in EvidenceNOW improve the use of quality improving strategies? </a:t>
            </a:r>
            <a:r>
              <a:rPr lang="en-US" sz="1800" dirty="0">
                <a:hlinkClick r:id="rId6"/>
              </a:rPr>
              <a:t>https://www.annfammed.org/content/16/Suppl_1/S35.long</a:t>
            </a:r>
            <a:endParaRPr lang="en-US" sz="1800" dirty="0"/>
          </a:p>
          <a:p>
            <a:endParaRPr lang="en-US" sz="2467"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2" name="Audio 1">
            <a:hlinkClick r:id="" action="ppaction://media"/>
            <a:extLst>
              <a:ext uri="{FF2B5EF4-FFF2-40B4-BE49-F238E27FC236}">
                <a16:creationId xmlns:a16="http://schemas.microsoft.com/office/drawing/2014/main" id="{B82CB326-5794-7D4F-A219-BAF71A1B93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86394225"/>
      </p:ext>
    </p:extLst>
  </p:cSld>
  <p:clrMapOvr>
    <a:masterClrMapping/>
  </p:clrMapOvr>
  <mc:AlternateContent xmlns:mc="http://schemas.openxmlformats.org/markup-compatibility/2006" xmlns:p14="http://schemas.microsoft.com/office/powerpoint/2010/main">
    <mc:Choice Requires="p14">
      <p:transition spd="slow" p14:dur="2000" advTm="122584"/>
    </mc:Choice>
    <mc:Fallback xmlns="">
      <p:transition spd="slow" advTm="12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25"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27767" y="2655800"/>
            <a:ext cx="7336465"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solidFill>
                  <a:schemeClr val="tx1"/>
                </a:solidFill>
                <a:latin typeface="Lora" panose="02000503000000020004" pitchFamily="2" charset="77"/>
              </a:rPr>
              <a:t>Ways to use </a:t>
            </a:r>
            <a:r>
              <a:rPr lang="en-US" sz="4267" i="1" dirty="0">
                <a:solidFill>
                  <a:schemeClr val="tx1"/>
                </a:solidFill>
                <a:highlight>
                  <a:srgbClr val="8BD6F6"/>
                </a:highlight>
                <a:latin typeface="Lora" panose="02000503000000020004" pitchFamily="2" charset="77"/>
              </a:rPr>
              <a:t>Qualitative</a:t>
            </a:r>
            <a:r>
              <a:rPr lang="en-US" sz="4267" dirty="0">
                <a:solidFill>
                  <a:schemeClr val="tx1"/>
                </a:solidFill>
                <a:latin typeface="Lora" panose="02000503000000020004" pitchFamily="2" charset="77"/>
              </a:rPr>
              <a:t> </a:t>
            </a:r>
            <a:br>
              <a:rPr lang="en-US" sz="4267" dirty="0">
                <a:solidFill>
                  <a:schemeClr val="tx1"/>
                </a:solidFill>
                <a:latin typeface="Lora" panose="02000503000000020004" pitchFamily="2" charset="77"/>
              </a:rPr>
            </a:br>
            <a:r>
              <a:rPr lang="en" sz="4267" i="1" dirty="0">
                <a:solidFill>
                  <a:schemeClr val="tx1"/>
                </a:solidFill>
                <a:latin typeface="Lora" panose="02000503000000020004" pitchFamily="2" charset="77"/>
                <a:cs typeface="Times New Roman" panose="02020603050405020304" pitchFamily="18" charset="0"/>
              </a:rPr>
              <a:t>Methods </a:t>
            </a:r>
            <a:r>
              <a:rPr lang="en-US" sz="4267" dirty="0">
                <a:solidFill>
                  <a:schemeClr val="tx1"/>
                </a:solidFill>
                <a:latin typeface="Lora" panose="02000503000000020004" pitchFamily="2" charset="77"/>
              </a:rPr>
              <a:t>to study multilevel interventions</a:t>
            </a: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nvGrpSpPr>
          <p:cNvPr id="17" name="Group 16">
            <a:extLst>
              <a:ext uri="{FF2B5EF4-FFF2-40B4-BE49-F238E27FC236}">
                <a16:creationId xmlns:a16="http://schemas.microsoft.com/office/drawing/2014/main" id="{E429FFB9-CBA9-1747-A5C5-037E3AF5030F}"/>
              </a:ext>
            </a:extLst>
          </p:cNvPr>
          <p:cNvGrpSpPr/>
          <p:nvPr/>
        </p:nvGrpSpPr>
        <p:grpSpPr>
          <a:xfrm>
            <a:off x="11376016" y="3048083"/>
            <a:ext cx="725200" cy="749600"/>
            <a:chOff x="969323" y="2017936"/>
            <a:chExt cx="543900" cy="562200"/>
          </a:xfrm>
        </p:grpSpPr>
        <p:sp>
          <p:nvSpPr>
            <p:cNvPr id="18" name="Google Shape;38;p6">
              <a:extLst>
                <a:ext uri="{FF2B5EF4-FFF2-40B4-BE49-F238E27FC236}">
                  <a16:creationId xmlns:a16="http://schemas.microsoft.com/office/drawing/2014/main" id="{D8C97999-73AE-6343-B362-B9436DCE5562}"/>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9" name="Google Shape;112;p15">
              <a:extLst>
                <a:ext uri="{FF2B5EF4-FFF2-40B4-BE49-F238E27FC236}">
                  <a16:creationId xmlns:a16="http://schemas.microsoft.com/office/drawing/2014/main" id="{AF472315-4656-A846-8580-F1DE945D908E}"/>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5</a:t>
              </a:r>
              <a:endParaRPr sz="3200" dirty="0">
                <a:latin typeface="Lora"/>
                <a:ea typeface="Lora"/>
                <a:cs typeface="Lora"/>
                <a:sym typeface="Lora"/>
              </a:endParaRPr>
            </a:p>
          </p:txBody>
        </p:sp>
      </p:grpSp>
      <p:grpSp>
        <p:nvGrpSpPr>
          <p:cNvPr id="26" name="Group 25">
            <a:extLst>
              <a:ext uri="{FF2B5EF4-FFF2-40B4-BE49-F238E27FC236}">
                <a16:creationId xmlns:a16="http://schemas.microsoft.com/office/drawing/2014/main" id="{6194241D-EFCB-C14E-A513-B3CAA1376CE2}"/>
              </a:ext>
            </a:extLst>
          </p:cNvPr>
          <p:cNvGrpSpPr/>
          <p:nvPr/>
        </p:nvGrpSpPr>
        <p:grpSpPr>
          <a:xfrm>
            <a:off x="10921416" y="3048083"/>
            <a:ext cx="725200" cy="749600"/>
            <a:chOff x="969323" y="2017936"/>
            <a:chExt cx="543900" cy="562200"/>
          </a:xfrm>
        </p:grpSpPr>
        <p:sp>
          <p:nvSpPr>
            <p:cNvPr id="27" name="Google Shape;38;p6">
              <a:extLst>
                <a:ext uri="{FF2B5EF4-FFF2-40B4-BE49-F238E27FC236}">
                  <a16:creationId xmlns:a16="http://schemas.microsoft.com/office/drawing/2014/main" id="{E482A7AB-B34C-2C4F-8039-7763E5D417C6}"/>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8" name="Google Shape;112;p15">
              <a:extLst>
                <a:ext uri="{FF2B5EF4-FFF2-40B4-BE49-F238E27FC236}">
                  <a16:creationId xmlns:a16="http://schemas.microsoft.com/office/drawing/2014/main" id="{300FDDFD-F7BD-4241-A615-21C396D036FD}"/>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pic>
        <p:nvPicPr>
          <p:cNvPr id="3" name="Audio 2">
            <a:hlinkClick r:id="" action="ppaction://media"/>
            <a:extLst>
              <a:ext uri="{FF2B5EF4-FFF2-40B4-BE49-F238E27FC236}">
                <a16:creationId xmlns:a16="http://schemas.microsoft.com/office/drawing/2014/main" id="{D5E3C810-882B-6046-900F-33EE104176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0576259"/>
      </p:ext>
    </p:extLst>
  </p:cSld>
  <p:clrMapOvr>
    <a:masterClrMapping/>
  </p:clrMapOvr>
  <mc:AlternateContent xmlns:mc="http://schemas.openxmlformats.org/markup-compatibility/2006" xmlns:p14="http://schemas.microsoft.com/office/powerpoint/2010/main">
    <mc:Choice Requires="p14">
      <p:transition spd="slow" p14:dur="2000" advTm="13255"/>
    </mc:Choice>
    <mc:Fallback xmlns="">
      <p:transition spd="slow" advTm="1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199" y="1132153"/>
            <a:ext cx="1187447" cy="1662787"/>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0879" y="3385759"/>
            <a:ext cx="1259121" cy="16262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1449" y="5034696"/>
            <a:ext cx="1163867" cy="1621502"/>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73204" y="287763"/>
            <a:ext cx="1566713" cy="160583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7475" y="1252718"/>
            <a:ext cx="1244544" cy="1421655"/>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8245" y="5034696"/>
            <a:ext cx="1176267" cy="1621502"/>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3041" y="3385759"/>
            <a:ext cx="1281443" cy="1648937"/>
          </a:xfrm>
          <a:prstGeom prst="rect">
            <a:avLst/>
          </a:prstGeom>
        </p:spPr>
      </p:pic>
      <p:sp>
        <p:nvSpPr>
          <p:cNvPr id="10" name="Google Shape;110;p15">
            <a:extLst>
              <a:ext uri="{FF2B5EF4-FFF2-40B4-BE49-F238E27FC236}">
                <a16:creationId xmlns:a16="http://schemas.microsoft.com/office/drawing/2014/main" id="{5161EB19-2B57-DB4D-A8F2-41F557046996}"/>
              </a:ext>
            </a:extLst>
          </p:cNvPr>
          <p:cNvSpPr txBox="1">
            <a:spLocks/>
          </p:cNvSpPr>
          <p:nvPr/>
        </p:nvSpPr>
        <p:spPr>
          <a:xfrm>
            <a:off x="4771297" y="2989053"/>
            <a:ext cx="2649406" cy="950188"/>
          </a:xfrm>
          <a:prstGeom prst="rect">
            <a:avLst/>
          </a:prstGeom>
          <a:solidFill>
            <a:schemeClr val="bg1"/>
          </a:solidFill>
        </p:spPr>
        <p:txBody>
          <a:bodyPr spcFirstLastPara="1" vert="horz" wrap="square" lIns="121900" tIns="121900" rIns="121900" bIns="121900" numCol="1" rtlCol="0" anchor="b" anchorCtr="0">
            <a:no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sz="3200" dirty="0">
                <a:solidFill>
                  <a:schemeClr val="tx1"/>
                </a:solidFill>
                <a:latin typeface="Quattrocento Sans" panose="020B0502050000020003" pitchFamily="34" charset="0"/>
              </a:rPr>
              <a:t>Qualitative Data Sources</a:t>
            </a:r>
            <a:endParaRPr lang="en-US" sz="3200" dirty="0">
              <a:solidFill>
                <a:schemeClr val="tx1"/>
              </a:solidFill>
              <a:highlight>
                <a:srgbClr val="8BD6F6"/>
              </a:highlight>
              <a:latin typeface="Quattrocento Sans" panose="020B0502050000020003" pitchFamily="34" charset="0"/>
            </a:endParaRPr>
          </a:p>
        </p:txBody>
      </p:sp>
      <p:pic>
        <p:nvPicPr>
          <p:cNvPr id="2" name="Audio 1">
            <a:hlinkClick r:id="" action="ppaction://media"/>
            <a:extLst>
              <a:ext uri="{FF2B5EF4-FFF2-40B4-BE49-F238E27FC236}">
                <a16:creationId xmlns:a16="http://schemas.microsoft.com/office/drawing/2014/main" id="{1C360662-E1B6-184E-8609-0E4238A6987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9752916"/>
      </p:ext>
    </p:extLst>
  </p:cSld>
  <p:clrMapOvr>
    <a:masterClrMapping/>
  </p:clrMapOvr>
  <mc:AlternateContent xmlns:mc="http://schemas.openxmlformats.org/markup-compatibility/2006" xmlns:p14="http://schemas.microsoft.com/office/powerpoint/2010/main">
    <mc:Choice Requires="p14">
      <p:transition spd="slow" p14:dur="2000" advTm="108596"/>
    </mc:Choice>
    <mc:Fallback xmlns="">
      <p:transition spd="slow" advTm="108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66667E-6 2.22222E-6 L -0.00026 0.3831 " pathEditMode="relative" rAng="0" ptsTypes="AA">
                                      <p:cBhvr>
                                        <p:cTn id="38" dur="2000" fill="hold"/>
                                        <p:tgtEl>
                                          <p:spTgt spid="26"/>
                                        </p:tgtEl>
                                        <p:attrNameLst>
                                          <p:attrName>ppt_x</p:attrName>
                                          <p:attrName>ppt_y</p:attrName>
                                        </p:attrNameLst>
                                      </p:cBhvr>
                                      <p:rCtr x="-13" y="19144"/>
                                    </p:animMotion>
                                  </p:childTnLst>
                                </p:cTn>
                              </p:par>
                              <p:par>
                                <p:cTn id="39" presetID="42" presetClass="path" presetSubtype="0" accel="50000" decel="50000" fill="hold" nodeType="withEffect">
                                  <p:stCondLst>
                                    <p:cond delay="0"/>
                                  </p:stCondLst>
                                  <p:childTnLst>
                                    <p:animMotion origin="layout" path="M -2.08333E-7 -2.59259E-6 L -0.21406 0.23635 " pathEditMode="relative" rAng="0" ptsTypes="AA">
                                      <p:cBhvr>
                                        <p:cTn id="40" dur="2000" fill="hold"/>
                                        <p:tgtEl>
                                          <p:spTgt spid="27"/>
                                        </p:tgtEl>
                                        <p:attrNameLst>
                                          <p:attrName>ppt_x</p:attrName>
                                          <p:attrName>ppt_y</p:attrName>
                                        </p:attrNameLst>
                                      </p:cBhvr>
                                      <p:rCtr x="-10703" y="11806"/>
                                    </p:animMotion>
                                  </p:childTnLst>
                                </p:cTn>
                              </p:par>
                              <p:par>
                                <p:cTn id="41" presetID="42" presetClass="path" presetSubtype="0" accel="50000" decel="50000" fill="hold" nodeType="withEffect">
                                  <p:stCondLst>
                                    <p:cond delay="0"/>
                                  </p:stCondLst>
                                  <p:childTnLst>
                                    <p:animMotion origin="layout" path="M -2.08333E-6 1.11111E-6 L -0.25469 -0.09653 " pathEditMode="relative" rAng="0" ptsTypes="AA">
                                      <p:cBhvr>
                                        <p:cTn id="42" dur="2000" fill="hold"/>
                                        <p:tgtEl>
                                          <p:spTgt spid="31"/>
                                        </p:tgtEl>
                                        <p:attrNameLst>
                                          <p:attrName>ppt_x</p:attrName>
                                          <p:attrName>ppt_y</p:attrName>
                                        </p:attrNameLst>
                                      </p:cBhvr>
                                      <p:rCtr x="-12734" y="-4838"/>
                                    </p:animMotion>
                                  </p:childTnLst>
                                </p:cTn>
                              </p:par>
                              <p:par>
                                <p:cTn id="43" presetID="42" presetClass="path" presetSubtype="0" accel="50000" decel="50000" fill="hold" nodeType="withEffect">
                                  <p:stCondLst>
                                    <p:cond delay="0"/>
                                  </p:stCondLst>
                                  <p:childTnLst>
                                    <p:animMotion origin="layout" path="M -1.66667E-6 -4.81481E-6 L -0.11823 -0.35949 " pathEditMode="relative" rAng="0" ptsTypes="AA">
                                      <p:cBhvr>
                                        <p:cTn id="44" dur="2000" fill="hold"/>
                                        <p:tgtEl>
                                          <p:spTgt spid="30"/>
                                        </p:tgtEl>
                                        <p:attrNameLst>
                                          <p:attrName>ppt_x</p:attrName>
                                          <p:attrName>ppt_y</p:attrName>
                                        </p:attrNameLst>
                                      </p:cBhvr>
                                      <p:rCtr x="-5911" y="-17986"/>
                                    </p:animMotion>
                                  </p:childTnLst>
                                </p:cTn>
                              </p:par>
                              <p:par>
                                <p:cTn id="45" presetID="42" presetClass="path" presetSubtype="0" accel="50000" decel="50000" fill="hold" nodeType="withEffect">
                                  <p:stCondLst>
                                    <p:cond delay="0"/>
                                  </p:stCondLst>
                                  <p:childTnLst>
                                    <p:animMotion origin="layout" path="M 2.91667E-6 -4.81481E-6 L 0.10599 -0.35949 " pathEditMode="relative" rAng="0" ptsTypes="AA">
                                      <p:cBhvr>
                                        <p:cTn id="46" dur="2000" fill="hold"/>
                                        <p:tgtEl>
                                          <p:spTgt spid="25"/>
                                        </p:tgtEl>
                                        <p:attrNameLst>
                                          <p:attrName>ppt_x</p:attrName>
                                          <p:attrName>ppt_y</p:attrName>
                                        </p:attrNameLst>
                                      </p:cBhvr>
                                      <p:rCtr x="5299" y="-17986"/>
                                    </p:animMotion>
                                  </p:childTnLst>
                                </p:cTn>
                              </p:par>
                              <p:par>
                                <p:cTn id="47" presetID="42" presetClass="path" presetSubtype="0" accel="50000" decel="50000" fill="hold" nodeType="withEffect">
                                  <p:stCondLst>
                                    <p:cond delay="0"/>
                                  </p:stCondLst>
                                  <p:childTnLst>
                                    <p:animMotion origin="layout" path="M 8.33333E-7 1.48148E-6 L 0.24779 -0.09653 " pathEditMode="relative" rAng="0" ptsTypes="AA">
                                      <p:cBhvr>
                                        <p:cTn id="48" dur="2000" fill="hold"/>
                                        <p:tgtEl>
                                          <p:spTgt spid="24"/>
                                        </p:tgtEl>
                                        <p:attrNameLst>
                                          <p:attrName>ppt_x</p:attrName>
                                          <p:attrName>ppt_y</p:attrName>
                                        </p:attrNameLst>
                                      </p:cBhvr>
                                      <p:rCtr x="12383" y="-4838"/>
                                    </p:animMotion>
                                  </p:childTnLst>
                                </p:cTn>
                              </p:par>
                              <p:par>
                                <p:cTn id="49" presetID="42" presetClass="path" presetSubtype="0" accel="50000" decel="50000" fill="hold" nodeType="withEffect">
                                  <p:stCondLst>
                                    <p:cond delay="0"/>
                                  </p:stCondLst>
                                  <p:childTnLst>
                                    <p:animMotion origin="layout" path="M 3.125E-6 -2.59259E-6 L 0.20677 0.23635 " pathEditMode="relative" rAng="0" ptsTypes="AA">
                                      <p:cBhvr>
                                        <p:cTn id="50" dur="2000" fill="hold"/>
                                        <p:tgtEl>
                                          <p:spTgt spid="23"/>
                                        </p:tgtEl>
                                        <p:attrNameLst>
                                          <p:attrName>ppt_x</p:attrName>
                                          <p:attrName>ppt_y</p:attrName>
                                        </p:attrNameLst>
                                      </p:cBhvr>
                                      <p:rCtr x="10339" y="11806"/>
                                    </p:animMotion>
                                  </p:childTnLst>
                                </p:cTn>
                              </p:par>
                              <p:par>
                                <p:cTn id="51" presetID="10" presetClass="exit" presetSubtype="0" fill="hold" nodeType="withEffect">
                                  <p:stCondLst>
                                    <p:cond delay="0"/>
                                  </p:stCondLst>
                                  <p:childTnLst>
                                    <p:animEffect transition="out" filter="fade">
                                      <p:cBhvr>
                                        <p:cTn id="52" dur="1500"/>
                                        <p:tgtEl>
                                          <p:spTgt spid="27"/>
                                        </p:tgtEl>
                                      </p:cBhvr>
                                    </p:animEffect>
                                    <p:set>
                                      <p:cBhvr>
                                        <p:cTn id="53" dur="1" fill="hold">
                                          <p:stCondLst>
                                            <p:cond delay="1499"/>
                                          </p:stCondLst>
                                        </p:cTn>
                                        <p:tgtEl>
                                          <p:spTgt spid="2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500"/>
                                        <p:tgtEl>
                                          <p:spTgt spid="26"/>
                                        </p:tgtEl>
                                      </p:cBhvr>
                                    </p:animEffect>
                                    <p:set>
                                      <p:cBhvr>
                                        <p:cTn id="56" dur="1" fill="hold">
                                          <p:stCondLst>
                                            <p:cond delay="1499"/>
                                          </p:stCondLst>
                                        </p:cTn>
                                        <p:tgtEl>
                                          <p:spTgt spid="2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500"/>
                                        <p:tgtEl>
                                          <p:spTgt spid="23"/>
                                        </p:tgtEl>
                                      </p:cBhvr>
                                    </p:animEffect>
                                    <p:set>
                                      <p:cBhvr>
                                        <p:cTn id="59" dur="1" fill="hold">
                                          <p:stCondLst>
                                            <p:cond delay="1499"/>
                                          </p:stCondLst>
                                        </p:cTn>
                                        <p:tgtEl>
                                          <p:spTgt spid="2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500"/>
                                        <p:tgtEl>
                                          <p:spTgt spid="24"/>
                                        </p:tgtEl>
                                      </p:cBhvr>
                                    </p:animEffect>
                                    <p:set>
                                      <p:cBhvr>
                                        <p:cTn id="62" dur="1" fill="hold">
                                          <p:stCondLst>
                                            <p:cond delay="1499"/>
                                          </p:stCondLst>
                                        </p:cTn>
                                        <p:tgtEl>
                                          <p:spTgt spid="2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500"/>
                                        <p:tgtEl>
                                          <p:spTgt spid="25"/>
                                        </p:tgtEl>
                                      </p:cBhvr>
                                    </p:animEffect>
                                    <p:set>
                                      <p:cBhvr>
                                        <p:cTn id="65" dur="1" fill="hold">
                                          <p:stCondLst>
                                            <p:cond delay="1499"/>
                                          </p:stCondLst>
                                        </p:cTn>
                                        <p:tgtEl>
                                          <p:spTgt spid="2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500"/>
                                        <p:tgtEl>
                                          <p:spTgt spid="30"/>
                                        </p:tgtEl>
                                      </p:cBhvr>
                                    </p:animEffect>
                                    <p:set>
                                      <p:cBhvr>
                                        <p:cTn id="68" dur="1" fill="hold">
                                          <p:stCondLst>
                                            <p:cond delay="1499"/>
                                          </p:stCondLst>
                                        </p:cTn>
                                        <p:tgtEl>
                                          <p:spTgt spid="3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500"/>
                                        <p:tgtEl>
                                          <p:spTgt spid="31"/>
                                        </p:tgtEl>
                                      </p:cBhvr>
                                    </p:animEffect>
                                    <p:set>
                                      <p:cBhvr>
                                        <p:cTn id="71" dur="1" fill="hold">
                                          <p:stCondLst>
                                            <p:cond delay="1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818625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solidFill>
                  <a:schemeClr val="tx1"/>
                </a:solidFill>
                <a:latin typeface="Lora" panose="02000503000000020004" pitchFamily="2" charset="77"/>
              </a:rPr>
              <a:t>What types of multilevel </a:t>
            </a:r>
            <a:r>
              <a:rPr lang="en-US" dirty="0">
                <a:solidFill>
                  <a:schemeClr val="tx1"/>
                </a:solidFill>
                <a:highlight>
                  <a:srgbClr val="8BD6F6"/>
                </a:highlight>
                <a:latin typeface="Lora" panose="02000503000000020004" pitchFamily="2" charset="77"/>
              </a:rPr>
              <a:t>research questions </a:t>
            </a:r>
            <a:r>
              <a:rPr lang="en-US" dirty="0">
                <a:solidFill>
                  <a:schemeClr val="tx1"/>
                </a:solidFill>
                <a:latin typeface="Lora" panose="02000503000000020004" pitchFamily="2" charset="77"/>
              </a:rPr>
              <a:t>have we answered using qualitative methods? </a:t>
            </a:r>
            <a:endParaRPr dirty="0">
              <a:solidFill>
                <a:schemeClr val="tx1"/>
              </a:solidFill>
              <a:highlight>
                <a:srgbClr val="FFCD00"/>
              </a:highlight>
              <a:latin typeface="Lora" panose="02000503000000020004" pitchFamily="2" charset="77"/>
            </a:endParaRPr>
          </a:p>
        </p:txBody>
      </p:sp>
      <p:sp>
        <p:nvSpPr>
          <p:cNvPr id="125" name="Google Shape;125;p17"/>
          <p:cNvSpPr txBox="1">
            <a:spLocks noGrp="1"/>
          </p:cNvSpPr>
          <p:nvPr>
            <p:ph type="body" idx="1"/>
          </p:nvPr>
        </p:nvSpPr>
        <p:spPr>
          <a:xfrm>
            <a:off x="938676" y="1811024"/>
            <a:ext cx="10810960" cy="4512544"/>
          </a:xfrm>
          <a:prstGeom prst="rect">
            <a:avLst/>
          </a:prstGeom>
        </p:spPr>
        <p:txBody>
          <a:bodyPr spcFirstLastPara="1" vert="horz" wrap="square" lIns="121900" tIns="121900" rIns="121900" bIns="121900" rtlCol="0" anchor="t" anchorCtr="0">
            <a:noAutofit/>
          </a:bodyPr>
          <a:lstStyle/>
          <a:p>
            <a:r>
              <a:rPr lang="en-US" sz="2200" dirty="0"/>
              <a:t>What it takes to recruit 200 regional primary care practices to a quality improvement initiative? </a:t>
            </a:r>
            <a:r>
              <a:rPr lang="en-US" sz="1400" dirty="0">
                <a:hlinkClick r:id="rId6"/>
              </a:rPr>
              <a:t>https://www.ncbi.nlm.nih.gov/pmc/articles/PMC5832586/</a:t>
            </a:r>
            <a:endParaRPr lang="en-US" sz="1400" dirty="0"/>
          </a:p>
          <a:p>
            <a:r>
              <a:rPr lang="en-US" sz="2200" dirty="0"/>
              <a:t>What infrastructure is needed for large-scale quality improvement</a:t>
            </a:r>
            <a:r>
              <a:rPr lang="en-US" sz="1400" dirty="0"/>
              <a:t>. </a:t>
            </a:r>
            <a:r>
              <a:rPr lang="en-US" sz="1400" dirty="0">
                <a:hlinkClick r:id="rId7"/>
              </a:rPr>
              <a:t>https://pubmed.ncbi.nlm.nih.gov/29632224/</a:t>
            </a:r>
            <a:endParaRPr lang="en-US" sz="1400" dirty="0"/>
          </a:p>
          <a:p>
            <a:r>
              <a:rPr lang="en-US" sz="2200" dirty="0"/>
              <a:t>External support interventions  </a:t>
            </a:r>
          </a:p>
          <a:p>
            <a:pPr lvl="1"/>
            <a:r>
              <a:rPr lang="en-US" sz="2200" dirty="0">
                <a:solidFill>
                  <a:schemeClr val="tx1"/>
                </a:solidFill>
              </a:rPr>
              <a:t>What are they and how should we describe them (conceptual)</a:t>
            </a:r>
            <a:r>
              <a:rPr lang="en-US" sz="2000" dirty="0">
                <a:solidFill>
                  <a:schemeClr val="tx1"/>
                </a:solidFill>
              </a:rPr>
              <a:t>? </a:t>
            </a:r>
            <a:r>
              <a:rPr lang="en-US" sz="1400" dirty="0">
                <a:hlinkClick r:id="rId8"/>
              </a:rPr>
              <a:t>https://www.jabfm.org/content/34/1/32.long</a:t>
            </a:r>
            <a:r>
              <a:rPr lang="en-US" sz="1400" dirty="0"/>
              <a:t>; </a:t>
            </a:r>
          </a:p>
          <a:p>
            <a:pPr lvl="1"/>
            <a:r>
              <a:rPr lang="en-US" sz="2200" dirty="0">
                <a:solidFill>
                  <a:schemeClr val="tx1"/>
                </a:solidFill>
              </a:rPr>
              <a:t>What external support interventions did Cooperatives deliver to practices (empirical / conceptual)? </a:t>
            </a:r>
            <a:r>
              <a:rPr lang="en-US" sz="1400" dirty="0">
                <a:hlinkClick r:id="rId9"/>
              </a:rPr>
              <a:t>https://implementationscience.biomedcentral.com/articles/10.1186/s13012-019-0876-4</a:t>
            </a:r>
            <a:endParaRPr lang="en-US" sz="1400" dirty="0"/>
          </a:p>
          <a:p>
            <a:pPr lvl="1"/>
            <a:r>
              <a:rPr lang="en-US" sz="2200" dirty="0">
                <a:solidFill>
                  <a:schemeClr val="tx1"/>
                </a:solidFill>
              </a:rPr>
              <a:t>How are EvidenceNOW efforts aligned with the primary care extension</a:t>
            </a:r>
            <a:r>
              <a:rPr lang="en-US" sz="2000" dirty="0">
                <a:solidFill>
                  <a:schemeClr val="tx1"/>
                </a:solidFill>
              </a:rPr>
              <a:t>? </a:t>
            </a:r>
            <a:r>
              <a:rPr lang="en-US" sz="1400" dirty="0">
                <a:hlinkClick r:id="rId10"/>
              </a:rPr>
              <a:t>https://www.healthaffairs.org/doi/full/10.1377/hlthaff.2017.1100</a:t>
            </a:r>
            <a:endParaRPr lang="en-US" sz="2000" i="1" dirty="0"/>
          </a:p>
          <a:p>
            <a:r>
              <a:rPr lang="en-US" sz="2200" dirty="0"/>
              <a:t>Facilitator level strategies to assist practices with overcoming health IT challenges. </a:t>
            </a:r>
            <a:r>
              <a:rPr lang="en-US" sz="1400" dirty="0">
                <a:hlinkClick r:id="rId7"/>
              </a:rPr>
              <a:t>https://pubmed.ncbi.nlm.nih.gov/29632224/</a:t>
            </a:r>
            <a:endParaRPr lang="en-US" sz="1400" dirty="0"/>
          </a:p>
          <a:p>
            <a:r>
              <a:rPr lang="en-US" sz="2200" dirty="0"/>
              <a:t>Practice level turnover and implications for participation in a quality improvement initiative like EvidenceNOW</a:t>
            </a:r>
            <a:r>
              <a:rPr lang="en-US" sz="2000" dirty="0"/>
              <a:t>. </a:t>
            </a:r>
            <a:r>
              <a:rPr lang="en-US" sz="1400" dirty="0">
                <a:hlinkClick r:id="rId11"/>
              </a:rPr>
              <a:t>https://www.ncbi.nlm.nih.gov/pmc/articles/PMC6819201/</a:t>
            </a:r>
            <a:endParaRPr lang="en-US" sz="1400" dirty="0"/>
          </a:p>
          <a:p>
            <a:endParaRPr lang="en-US" sz="2467"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3" name="Audio 2">
            <a:hlinkClick r:id="" action="ppaction://media"/>
            <a:extLst>
              <a:ext uri="{FF2B5EF4-FFF2-40B4-BE49-F238E27FC236}">
                <a16:creationId xmlns:a16="http://schemas.microsoft.com/office/drawing/2014/main" id="{4FB7F973-C661-C146-99C7-A041432992F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88496661"/>
      </p:ext>
    </p:extLst>
  </p:cSld>
  <p:clrMapOvr>
    <a:masterClrMapping/>
  </p:clrMapOvr>
  <mc:AlternateContent xmlns:mc="http://schemas.openxmlformats.org/markup-compatibility/2006" xmlns:p14="http://schemas.microsoft.com/office/powerpoint/2010/main">
    <mc:Choice Requires="p14">
      <p:transition spd="slow" p14:dur="2000" advTm="184712"/>
    </mc:Choice>
    <mc:Fallback xmlns="">
      <p:transition spd="slow" advTm="18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12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71171" y="2655800"/>
            <a:ext cx="7208088" cy="1546400"/>
          </a:xfrm>
          <a:prstGeom prst="rect">
            <a:avLst/>
          </a:prstGeom>
          <a:solidFill>
            <a:schemeClr val="bg1"/>
          </a:solidFill>
        </p:spPr>
        <p:txBody>
          <a:bodyPr spcFirstLastPara="1" vert="horz" wrap="square" lIns="121900" tIns="121900" rIns="121900" bIns="121900" rtlCol="0" anchor="b" anchorCtr="0">
            <a:noAutofit/>
          </a:bodyPr>
          <a:lstStyle/>
          <a:p>
            <a:r>
              <a:rPr lang="en-US" sz="4267" dirty="0">
                <a:solidFill>
                  <a:schemeClr val="tx1"/>
                </a:solidFill>
                <a:latin typeface="Lora" panose="02000503000000020004" pitchFamily="2" charset="77"/>
              </a:rPr>
              <a:t>Ways to use </a:t>
            </a:r>
            <a:r>
              <a:rPr lang="en-US" sz="4267" i="1" dirty="0">
                <a:solidFill>
                  <a:schemeClr val="tx1"/>
                </a:solidFill>
                <a:highlight>
                  <a:srgbClr val="8BD6F6"/>
                </a:highlight>
                <a:latin typeface="Lora" panose="02000503000000020004" pitchFamily="2" charset="77"/>
              </a:rPr>
              <a:t>Mixed Methods</a:t>
            </a:r>
            <a:r>
              <a:rPr lang="en-US" sz="4267" dirty="0">
                <a:solidFill>
                  <a:schemeClr val="tx1"/>
                </a:solidFill>
                <a:latin typeface="Lora" panose="02000503000000020004" pitchFamily="2" charset="77"/>
              </a:rPr>
              <a:t> to study multilevel interventions</a:t>
            </a: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pic>
        <p:nvPicPr>
          <p:cNvPr id="5" name="Audio 4">
            <a:hlinkClick r:id="" action="ppaction://media"/>
            <a:extLst>
              <a:ext uri="{FF2B5EF4-FFF2-40B4-BE49-F238E27FC236}">
                <a16:creationId xmlns:a16="http://schemas.microsoft.com/office/drawing/2014/main" id="{C4A3E7B2-309A-334C-9E0B-6E339CBFF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8478188"/>
      </p:ext>
    </p:extLst>
  </p:cSld>
  <p:clrMapOvr>
    <a:masterClrMapping/>
  </p:clrMapOvr>
  <mc:AlternateContent xmlns:mc="http://schemas.openxmlformats.org/markup-compatibility/2006" xmlns:p14="http://schemas.microsoft.com/office/powerpoint/2010/main">
    <mc:Choice Requires="p14">
      <p:transition spd="slow" p14:dur="2000" advTm="36083"/>
    </mc:Choice>
    <mc:Fallback xmlns="">
      <p:transition spd="slow" advTm="3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ubTitle" idx="4294967295"/>
          </p:nvPr>
        </p:nvSpPr>
        <p:spPr>
          <a:xfrm>
            <a:off x="3205000" y="3123060"/>
            <a:ext cx="7174696" cy="1700785"/>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n" sz="4800" b="1" dirty="0">
                <a:latin typeface="Lora"/>
                <a:ea typeface="Lora"/>
                <a:cs typeface="Times New Roman" panose="02020603050405020304" pitchFamily="18" charset="0"/>
                <a:sym typeface="Lora"/>
              </a:rPr>
              <a:t>This is </a:t>
            </a:r>
            <a:r>
              <a:rPr lang="en" sz="4800" b="1" i="1" dirty="0">
                <a:highlight>
                  <a:srgbClr val="FFCD00"/>
                </a:highlight>
                <a:latin typeface="Lora"/>
                <a:ea typeface="Lora"/>
                <a:cs typeface="Times New Roman" panose="02020603050405020304" pitchFamily="18" charset="0"/>
                <a:sym typeface="Lora"/>
              </a:rPr>
              <a:t>Murray and Lucy</a:t>
            </a:r>
            <a:endParaRPr sz="4800" b="1" i="1" dirty="0">
              <a:highlight>
                <a:srgbClr val="FFCD00"/>
              </a:highlight>
              <a:latin typeface="Lora"/>
              <a:ea typeface="Lora"/>
              <a:cs typeface="Times New Roman" panose="02020603050405020304" pitchFamily="18" charset="0"/>
              <a:sym typeface="Lora"/>
            </a:endParaRPr>
          </a:p>
          <a:p>
            <a:pPr marL="0" indent="0">
              <a:spcBef>
                <a:spcPts val="800"/>
              </a:spcBef>
              <a:buClr>
                <a:schemeClr val="dk1"/>
              </a:buClr>
              <a:buSzPts val="1100"/>
              <a:buNone/>
            </a:pPr>
            <a:endParaRPr lang="en" sz="2400" dirty="0">
              <a:solidFill>
                <a:schemeClr val="dk1"/>
              </a:solidFill>
            </a:endParaRPr>
          </a:p>
          <a:p>
            <a:pPr marL="0" indent="0">
              <a:spcBef>
                <a:spcPts val="800"/>
              </a:spcBef>
              <a:buClr>
                <a:schemeClr val="dk1"/>
              </a:buClr>
              <a:buSzPts val="1100"/>
              <a:buNone/>
            </a:pPr>
            <a:r>
              <a:rPr lang="en" sz="2400" dirty="0">
                <a:solidFill>
                  <a:schemeClr val="dk1"/>
                </a:solidFill>
              </a:rPr>
              <a:t>They are cute and noisy. You may hear them in the background of this recording. </a:t>
            </a:r>
            <a:endParaRPr b="1" dirty="0"/>
          </a:p>
        </p:txBody>
      </p:sp>
      <p:cxnSp>
        <p:nvCxnSpPr>
          <p:cNvPr id="101" name="Google Shape;101;p14"/>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cxnSp>
        <p:nvCxnSpPr>
          <p:cNvPr id="104" name="Google Shape;104;p14"/>
          <p:cNvCxnSpPr/>
          <p:nvPr/>
        </p:nvCxnSpPr>
        <p:spPr>
          <a:xfrm>
            <a:off x="6317867" y="1905000"/>
            <a:ext cx="5874000" cy="0"/>
          </a:xfrm>
          <a:prstGeom prst="straightConnector1">
            <a:avLst/>
          </a:prstGeom>
          <a:noFill/>
          <a:ln w="9525" cap="flat" cmpd="sng">
            <a:solidFill>
              <a:srgbClr val="CCCCCC"/>
            </a:solidFill>
            <a:prstDash val="solid"/>
            <a:round/>
            <a:headEnd type="none" w="med" len="med"/>
            <a:tailEnd type="none" w="med" len="med"/>
          </a:ln>
        </p:spPr>
      </p:cxnSp>
      <p:pic>
        <p:nvPicPr>
          <p:cNvPr id="10" name="Picture 9">
            <a:extLst>
              <a:ext uri="{FF2B5EF4-FFF2-40B4-BE49-F238E27FC236}">
                <a16:creationId xmlns:a16="http://schemas.microsoft.com/office/drawing/2014/main" id="{F8E9BA86-CF92-204C-ACA7-8155B46F546F}"/>
              </a:ext>
            </a:extLst>
          </p:cNvPr>
          <p:cNvPicPr>
            <a:picLocks noChangeAspect="1"/>
          </p:cNvPicPr>
          <p:nvPr/>
        </p:nvPicPr>
        <p:blipFill>
          <a:blip r:embed="rId5"/>
          <a:stretch>
            <a:fillRect/>
          </a:stretch>
        </p:blipFill>
        <p:spPr>
          <a:xfrm flipH="1">
            <a:off x="299151" y="116489"/>
            <a:ext cx="3119011" cy="3055564"/>
          </a:xfrm>
          <a:prstGeom prst="rect">
            <a:avLst/>
          </a:prstGeom>
        </p:spPr>
      </p:pic>
      <p:pic>
        <p:nvPicPr>
          <p:cNvPr id="12" name="Picture 11">
            <a:extLst>
              <a:ext uri="{FF2B5EF4-FFF2-40B4-BE49-F238E27FC236}">
                <a16:creationId xmlns:a16="http://schemas.microsoft.com/office/drawing/2014/main" id="{41471DDB-570D-7C42-9535-D5AB8989EE33}"/>
              </a:ext>
            </a:extLst>
          </p:cNvPr>
          <p:cNvPicPr>
            <a:picLocks noChangeAspect="1"/>
          </p:cNvPicPr>
          <p:nvPr/>
        </p:nvPicPr>
        <p:blipFill>
          <a:blip r:embed="rId6"/>
          <a:stretch>
            <a:fillRect/>
          </a:stretch>
        </p:blipFill>
        <p:spPr>
          <a:xfrm>
            <a:off x="3495551" y="116489"/>
            <a:ext cx="3321387" cy="3055568"/>
          </a:xfrm>
          <a:prstGeom prst="rect">
            <a:avLst/>
          </a:prstGeom>
        </p:spPr>
      </p:pic>
      <p:pic>
        <p:nvPicPr>
          <p:cNvPr id="4" name="Audio 3">
            <a:hlinkClick r:id="" action="ppaction://media"/>
            <a:extLst>
              <a:ext uri="{FF2B5EF4-FFF2-40B4-BE49-F238E27FC236}">
                <a16:creationId xmlns:a16="http://schemas.microsoft.com/office/drawing/2014/main" id="{BABDAC4B-F5BA-AB4B-BBC1-B1593675BD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1558421449"/>
      </p:ext>
    </p:extLst>
  </p:cSld>
  <p:clrMapOvr>
    <a:masterClrMapping/>
  </p:clrMapOvr>
  <p:transition advTm="92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BDB0E-FE55-9B4A-A604-AA8D74E8CA48}"/>
              </a:ext>
            </a:extLst>
          </p:cNvPr>
          <p:cNvPicPr>
            <a:picLocks noChangeAspect="1"/>
          </p:cNvPicPr>
          <p:nvPr/>
        </p:nvPicPr>
        <p:blipFill>
          <a:blip r:embed="rId6">
            <a:grayscl/>
          </a:blip>
          <a:stretch>
            <a:fillRect/>
          </a:stretch>
        </p:blipFill>
        <p:spPr>
          <a:xfrm>
            <a:off x="-161841" y="-539472"/>
            <a:ext cx="13109097" cy="8264431"/>
          </a:xfrm>
          <a:prstGeom prst="rect">
            <a:avLst/>
          </a:prstGeom>
        </p:spPr>
      </p:pic>
      <p:sp>
        <p:nvSpPr>
          <p:cNvPr id="5" name="Oval 4">
            <a:extLst>
              <a:ext uri="{FF2B5EF4-FFF2-40B4-BE49-F238E27FC236}">
                <a16:creationId xmlns:a16="http://schemas.microsoft.com/office/drawing/2014/main" id="{412B4697-3CFA-D543-B5E0-E5B0B2C920C6}"/>
              </a:ext>
            </a:extLst>
          </p:cNvPr>
          <p:cNvSpPr/>
          <p:nvPr/>
        </p:nvSpPr>
        <p:spPr>
          <a:xfrm>
            <a:off x="385721" y="1375410"/>
            <a:ext cx="5427057" cy="4084017"/>
          </a:xfrm>
          <a:prstGeom prst="ellipse">
            <a:avLst/>
          </a:prstGeom>
          <a:solidFill>
            <a:srgbClr val="FFCE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Lora" panose="02000503000000020004" pitchFamily="2" charset="77"/>
              </a:rPr>
              <a:t>Numbers</a:t>
            </a:r>
          </a:p>
          <a:p>
            <a:pPr algn="ctr"/>
            <a:endParaRPr lang="en-US" sz="1200" b="1" dirty="0">
              <a:solidFill>
                <a:schemeClr val="tx1"/>
              </a:solidFill>
              <a:latin typeface="Lora" panose="02000503000000020004" pitchFamily="2" charset="77"/>
            </a:endParaRPr>
          </a:p>
          <a:p>
            <a:pPr algn="ctr"/>
            <a:r>
              <a:rPr lang="en-US" sz="4800" dirty="0">
                <a:solidFill>
                  <a:schemeClr val="tx1"/>
                </a:solidFill>
                <a:latin typeface="Lora" panose="02000503000000020004" pitchFamily="2" charset="77"/>
              </a:rPr>
              <a:t>Quantitative Data</a:t>
            </a:r>
          </a:p>
        </p:txBody>
      </p:sp>
      <p:sp>
        <p:nvSpPr>
          <p:cNvPr id="6" name="Oval 5">
            <a:extLst>
              <a:ext uri="{FF2B5EF4-FFF2-40B4-BE49-F238E27FC236}">
                <a16:creationId xmlns:a16="http://schemas.microsoft.com/office/drawing/2014/main" id="{8A76AC0F-E331-2341-A748-8C2657C3813D}"/>
              </a:ext>
            </a:extLst>
          </p:cNvPr>
          <p:cNvSpPr/>
          <p:nvPr/>
        </p:nvSpPr>
        <p:spPr>
          <a:xfrm>
            <a:off x="6392708" y="1375410"/>
            <a:ext cx="5427057" cy="4084017"/>
          </a:xfrm>
          <a:prstGeom prst="ellipse">
            <a:avLst/>
          </a:prstGeom>
          <a:solidFill>
            <a:srgbClr val="FFCE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Lora" panose="02000503000000020004" pitchFamily="2" charset="77"/>
              </a:rPr>
              <a:t>Narratives </a:t>
            </a:r>
          </a:p>
          <a:p>
            <a:pPr algn="ctr"/>
            <a:endParaRPr lang="en-US" sz="1200" b="1" dirty="0">
              <a:solidFill>
                <a:schemeClr val="tx1"/>
              </a:solidFill>
              <a:latin typeface="Lora" panose="02000503000000020004" pitchFamily="2" charset="77"/>
            </a:endParaRPr>
          </a:p>
          <a:p>
            <a:pPr algn="ctr"/>
            <a:r>
              <a:rPr lang="en-US" sz="4800" dirty="0">
                <a:solidFill>
                  <a:schemeClr val="tx1"/>
                </a:solidFill>
                <a:latin typeface="Lora" panose="02000503000000020004" pitchFamily="2" charset="77"/>
              </a:rPr>
              <a:t>Qualitative Data</a:t>
            </a:r>
          </a:p>
        </p:txBody>
      </p:sp>
      <p:pic>
        <p:nvPicPr>
          <p:cNvPr id="7" name="Audio 6">
            <a:hlinkClick r:id="" action="ppaction://media"/>
            <a:extLst>
              <a:ext uri="{FF2B5EF4-FFF2-40B4-BE49-F238E27FC236}">
                <a16:creationId xmlns:a16="http://schemas.microsoft.com/office/drawing/2014/main" id="{B7AAC924-E0A0-B44F-B398-265C2020BD8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57089937"/>
      </p:ext>
    </p:extLst>
  </p:cSld>
  <p:clrMapOvr>
    <a:masterClrMapping/>
  </p:clrMapOvr>
  <mc:AlternateContent xmlns:mc="http://schemas.openxmlformats.org/markup-compatibility/2006" xmlns:p14="http://schemas.microsoft.com/office/powerpoint/2010/main">
    <mc:Choice Requires="p14">
      <p:transition spd="slow" p14:dur="2000" advTm="21885"/>
    </mc:Choice>
    <mc:Fallback xmlns="">
      <p:transition spd="slow" advTm="2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818625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solidFill>
                  <a:schemeClr val="tx1"/>
                </a:solidFill>
                <a:latin typeface="Lora" panose="02000503000000020004" pitchFamily="2" charset="77"/>
              </a:rPr>
              <a:t>What types of multilevel </a:t>
            </a:r>
            <a:r>
              <a:rPr lang="en-US" dirty="0">
                <a:solidFill>
                  <a:schemeClr val="tx1"/>
                </a:solidFill>
                <a:highlight>
                  <a:srgbClr val="8BD6F6"/>
                </a:highlight>
                <a:latin typeface="Lora" panose="02000503000000020004" pitchFamily="2" charset="77"/>
              </a:rPr>
              <a:t>research questions </a:t>
            </a:r>
            <a:r>
              <a:rPr lang="en-US" dirty="0">
                <a:solidFill>
                  <a:schemeClr val="tx1"/>
                </a:solidFill>
                <a:latin typeface="Lora" panose="02000503000000020004" pitchFamily="2" charset="77"/>
              </a:rPr>
              <a:t>have we answered using mixed methods? </a:t>
            </a:r>
            <a:endParaRPr dirty="0">
              <a:solidFill>
                <a:schemeClr val="tx1"/>
              </a:solidFill>
              <a:highlight>
                <a:srgbClr val="FFCD00"/>
              </a:highlight>
              <a:latin typeface="Lora" panose="02000503000000020004" pitchFamily="2" charset="77"/>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endParaRPr lang="en-US" sz="2000" dirty="0"/>
          </a:p>
          <a:p>
            <a:r>
              <a:rPr lang="en-US" sz="2200" dirty="0"/>
              <a:t>Primary care’s abilities and challenges in using EHR data for quality improvement. </a:t>
            </a:r>
            <a:r>
              <a:rPr lang="en-US" sz="1400" dirty="0">
                <a:hlinkClick r:id="rId6"/>
              </a:rPr>
              <a:t>https://www.healthaffairs.org/doi/10.1377/hlthaff.2017.1254</a:t>
            </a:r>
            <a:endParaRPr lang="en-US" sz="1400" dirty="0"/>
          </a:p>
          <a:p>
            <a:r>
              <a:rPr lang="en-US" sz="2200" dirty="0"/>
              <a:t>What conditions and operational changes were linked to improvements in clinical outcomes, specifically smoking and blood pressure?</a:t>
            </a:r>
            <a:r>
              <a:rPr lang="en-US" sz="2000" dirty="0"/>
              <a:t> </a:t>
            </a:r>
            <a:r>
              <a:rPr lang="en-US" sz="2000" i="1" dirty="0"/>
              <a:t>Cohen et al., May / June issue of Annals of Family Medicine</a:t>
            </a:r>
          </a:p>
          <a:p>
            <a:r>
              <a:rPr lang="en-US" sz="2200" dirty="0"/>
              <a:t>How and why practice ownership influenced participation in external facilitation</a:t>
            </a:r>
            <a:r>
              <a:rPr lang="en-US" sz="2000" dirty="0"/>
              <a:t>. </a:t>
            </a:r>
            <a:r>
              <a:rPr lang="en-US" sz="2000" i="1" dirty="0"/>
              <a:t>Perry et al. under review</a:t>
            </a:r>
            <a:endParaRPr lang="en-US" sz="1400" i="1" dirty="0"/>
          </a:p>
          <a:p>
            <a:r>
              <a:rPr lang="en-US" sz="2200" dirty="0"/>
              <a:t>Effective facilitator strategies for clinical outcome improvement</a:t>
            </a:r>
            <a:r>
              <a:rPr lang="en-US" sz="2000" dirty="0"/>
              <a:t>. </a:t>
            </a:r>
            <a:r>
              <a:rPr lang="en-US" sz="2000" i="1" dirty="0"/>
              <a:t>Sweeney et al. in process</a:t>
            </a:r>
          </a:p>
          <a:p>
            <a:r>
              <a:rPr lang="en-US" sz="2200" dirty="0"/>
              <a:t>What was the comparative effectiveness of the EvidenceNOW Cooperative, and why were some Cooperatives more effective than others? </a:t>
            </a:r>
            <a:r>
              <a:rPr lang="en-US" sz="2000" i="1" dirty="0"/>
              <a:t>Cohen et al., </a:t>
            </a:r>
            <a:r>
              <a:rPr lang="en-US" sz="2000" i="1"/>
              <a:t>in process  </a:t>
            </a:r>
            <a:endParaRPr lang="en-US" sz="2467" i="1"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5" name="Audio 4">
            <a:hlinkClick r:id="" action="ppaction://media"/>
            <a:extLst>
              <a:ext uri="{FF2B5EF4-FFF2-40B4-BE49-F238E27FC236}">
                <a16:creationId xmlns:a16="http://schemas.microsoft.com/office/drawing/2014/main" id="{ABEACA3D-8483-BE43-A0D7-37EED1D016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36951801"/>
      </p:ext>
    </p:extLst>
  </p:cSld>
  <p:clrMapOvr>
    <a:masterClrMapping/>
  </p:clrMapOvr>
  <mc:AlternateContent xmlns:mc="http://schemas.openxmlformats.org/markup-compatibility/2006" xmlns:p14="http://schemas.microsoft.com/office/powerpoint/2010/main">
    <mc:Choice Requires="p14">
      <p:transition spd="slow" p14:dur="2000" advTm="135495"/>
    </mc:Choice>
    <mc:Fallback xmlns="">
      <p:transition spd="slow" advTm="13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125"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303565-D8FC-4D4F-9FBD-09C3812EE402}"/>
              </a:ext>
            </a:extLst>
          </p:cNvPr>
          <p:cNvSpPr>
            <a:spLocks noGrp="1"/>
          </p:cNvSpPr>
          <p:nvPr>
            <p:ph type="body" idx="1"/>
          </p:nvPr>
        </p:nvSpPr>
        <p:spPr>
          <a:xfrm>
            <a:off x="1671915" y="2092036"/>
            <a:ext cx="8818197" cy="2183338"/>
          </a:xfrm>
        </p:spPr>
        <p:txBody>
          <a:bodyPr>
            <a:normAutofit/>
          </a:bodyPr>
          <a:lstStyle/>
          <a:p>
            <a:pPr marL="101597" indent="0">
              <a:lnSpc>
                <a:spcPct val="100000"/>
              </a:lnSpc>
              <a:buNone/>
            </a:pPr>
            <a:r>
              <a:rPr lang="en-US" dirty="0"/>
              <a:t>We used configurational comparative methods (CCMs) to analyze data that allowed us to connect data across levels</a:t>
            </a:r>
          </a:p>
        </p:txBody>
      </p:sp>
      <p:sp>
        <p:nvSpPr>
          <p:cNvPr id="7" name="Google Shape;139;p18">
            <a:extLst>
              <a:ext uri="{FF2B5EF4-FFF2-40B4-BE49-F238E27FC236}">
                <a16:creationId xmlns:a16="http://schemas.microsoft.com/office/drawing/2014/main" id="{4E844D95-035E-1B4D-8CD5-27847809D46A}"/>
              </a:ext>
            </a:extLst>
          </p:cNvPr>
          <p:cNvSpPr/>
          <p:nvPr/>
        </p:nvSpPr>
        <p:spPr>
          <a:xfrm>
            <a:off x="5726525" y="4535264"/>
            <a:ext cx="730147" cy="730147"/>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pic>
        <p:nvPicPr>
          <p:cNvPr id="9" name="Picture 8">
            <a:extLst>
              <a:ext uri="{FF2B5EF4-FFF2-40B4-BE49-F238E27FC236}">
                <a16:creationId xmlns:a16="http://schemas.microsoft.com/office/drawing/2014/main" id="{7A90EA06-D600-2044-B942-A9019A25F51E}"/>
              </a:ext>
            </a:extLst>
          </p:cNvPr>
          <p:cNvPicPr>
            <a:picLocks noChangeAspect="1"/>
          </p:cNvPicPr>
          <p:nvPr/>
        </p:nvPicPr>
        <p:blipFill rotWithShape="1">
          <a:blip r:embed="rId5"/>
          <a:srcRect b="27729"/>
          <a:stretch/>
        </p:blipFill>
        <p:spPr>
          <a:xfrm>
            <a:off x="5732366" y="4599685"/>
            <a:ext cx="697297" cy="503944"/>
          </a:xfrm>
          <a:prstGeom prst="rect">
            <a:avLst/>
          </a:prstGeom>
        </p:spPr>
      </p:pic>
      <p:pic>
        <p:nvPicPr>
          <p:cNvPr id="6" name="Audio 5">
            <a:hlinkClick r:id="" action="ppaction://media"/>
            <a:extLst>
              <a:ext uri="{FF2B5EF4-FFF2-40B4-BE49-F238E27FC236}">
                <a16:creationId xmlns:a16="http://schemas.microsoft.com/office/drawing/2014/main" id="{CE33039C-6D59-414F-BE2C-F2D9A9F269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0227578"/>
      </p:ext>
    </p:extLst>
  </p:cSld>
  <p:clrMapOvr>
    <a:masterClrMapping/>
  </p:clrMapOvr>
  <mc:AlternateContent xmlns:mc="http://schemas.openxmlformats.org/markup-compatibility/2006" xmlns:p14="http://schemas.microsoft.com/office/powerpoint/2010/main">
    <mc:Choice Requires="p14">
      <p:transition spd="slow" p14:dur="2000" advTm="20529"/>
    </mc:Choice>
    <mc:Fallback xmlns="">
      <p:transition spd="slow" advTm="2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977767" y="1336112"/>
            <a:ext cx="8032865" cy="451357"/>
          </a:xfrm>
          <a:prstGeom prst="rect">
            <a:avLst/>
          </a:prstGeom>
          <a:solidFill>
            <a:schemeClr val="bg1"/>
          </a:solidFill>
        </p:spPr>
        <p:txBody>
          <a:bodyPr spcFirstLastPara="1" vert="horz" wrap="square" lIns="121900" tIns="121900" rIns="121900" bIns="121900" rtlCol="0" anchor="ctr" anchorCtr="0">
            <a:noAutofit/>
          </a:bodyPr>
          <a:lstStyle/>
          <a:p>
            <a:r>
              <a:rPr lang="en-US" sz="4800" dirty="0">
                <a:solidFill>
                  <a:schemeClr val="tx1"/>
                </a:solidFill>
                <a:latin typeface="Lora" panose="02000503000000020004" pitchFamily="2" charset="77"/>
              </a:rPr>
              <a:t>Data sources</a:t>
            </a:r>
            <a:endParaRPr sz="4800" dirty="0">
              <a:solidFill>
                <a:schemeClr val="tx1"/>
              </a:solidFill>
              <a:highlight>
                <a:srgbClr val="FFCD00"/>
              </a:highlight>
              <a:latin typeface="Lora" panose="02000503000000020004" pitchFamily="2" charset="77"/>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marL="101598" indent="0">
              <a:buNone/>
            </a:pPr>
            <a:r>
              <a:rPr lang="en-US" sz="2800" b="1" dirty="0">
                <a:solidFill>
                  <a:schemeClr val="tx1"/>
                </a:solidFill>
                <a:latin typeface="Lora" panose="02000503000000020004" pitchFamily="2" charset="77"/>
              </a:rPr>
              <a:t>Quantitative Data Sources</a:t>
            </a:r>
          </a:p>
          <a:p>
            <a:r>
              <a:rPr lang="en-US" sz="2800" dirty="0">
                <a:solidFill>
                  <a:schemeClr val="tx1"/>
                </a:solidFill>
              </a:rPr>
              <a:t>Practice level</a:t>
            </a:r>
          </a:p>
          <a:p>
            <a:pPr lvl="1"/>
            <a:r>
              <a:rPr lang="en-US" sz="2000" dirty="0">
                <a:solidFill>
                  <a:schemeClr val="tx1"/>
                </a:solidFill>
              </a:rPr>
              <a:t>Practice attributes and characteristics (size, ownership, adaptive reserve) - survey</a:t>
            </a:r>
          </a:p>
          <a:p>
            <a:pPr lvl="1"/>
            <a:r>
              <a:rPr lang="en-US" sz="2000" dirty="0">
                <a:solidFill>
                  <a:schemeClr val="tx1"/>
                </a:solidFill>
              </a:rPr>
              <a:t>Clinical metric improvement; we set this at 5-point and 10-point absolute improvement (EHR data)</a:t>
            </a:r>
          </a:p>
          <a:p>
            <a:r>
              <a:rPr lang="en-US" sz="2800" dirty="0">
                <a:solidFill>
                  <a:schemeClr val="tx1"/>
                </a:solidFill>
              </a:rPr>
              <a:t>Cooperative level</a:t>
            </a:r>
          </a:p>
          <a:p>
            <a:pPr lvl="1"/>
            <a:r>
              <a:rPr lang="en-US" sz="2000" dirty="0">
                <a:solidFill>
                  <a:schemeClr val="tx1"/>
                </a:solidFill>
              </a:rPr>
              <a:t>Facilitation dose – tracked by facilitators</a:t>
            </a:r>
          </a:p>
          <a:p>
            <a:pPr marL="745049" lvl="1" indent="0">
              <a:buNone/>
            </a:pPr>
            <a:endParaRPr lang="en-US" sz="1400" dirty="0">
              <a:solidFill>
                <a:schemeClr val="tx1"/>
              </a:solidFill>
            </a:endParaRPr>
          </a:p>
          <a:p>
            <a:pPr marL="101598" indent="0">
              <a:buNone/>
            </a:pPr>
            <a:r>
              <a:rPr lang="en-US" sz="2800" b="1" dirty="0">
                <a:solidFill>
                  <a:schemeClr val="tx1"/>
                </a:solidFill>
                <a:latin typeface="Lora" panose="02000503000000020004" pitchFamily="2" charset="77"/>
              </a:rPr>
              <a:t>Qualitative Data Sources (transposed to quantitative data)</a:t>
            </a:r>
          </a:p>
          <a:p>
            <a:r>
              <a:rPr lang="en-US" sz="2800" dirty="0">
                <a:solidFill>
                  <a:schemeClr val="tx1"/>
                </a:solidFill>
              </a:rPr>
              <a:t>Practice level </a:t>
            </a:r>
          </a:p>
          <a:p>
            <a:pPr lvl="1"/>
            <a:r>
              <a:rPr lang="en-US" sz="2000" dirty="0">
                <a:solidFill>
                  <a:schemeClr val="tx1"/>
                </a:solidFill>
              </a:rPr>
              <a:t>Identified operational changes made in the practice related to blood pressure management and smoking screening / brief cessation counseling - interviews</a:t>
            </a:r>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5" name="Audio 4">
            <a:hlinkClick r:id="" action="ppaction://media"/>
            <a:extLst>
              <a:ext uri="{FF2B5EF4-FFF2-40B4-BE49-F238E27FC236}">
                <a16:creationId xmlns:a16="http://schemas.microsoft.com/office/drawing/2014/main" id="{153202A8-72AA-E04B-BCC0-12A1DFF3B3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57465095"/>
      </p:ext>
    </p:extLst>
  </p:cSld>
  <p:clrMapOvr>
    <a:masterClrMapping/>
  </p:clrMapOvr>
  <mc:AlternateContent xmlns:mc="http://schemas.openxmlformats.org/markup-compatibility/2006" xmlns:p14="http://schemas.microsoft.com/office/powerpoint/2010/main">
    <mc:Choice Requires="p14">
      <p:transition spd="slow" p14:dur="2000" advTm="76757"/>
    </mc:Choice>
    <mc:Fallback xmlns="">
      <p:transition spd="slow" advTm="7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5">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25"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BC2D5-342A-0441-A74C-1A74AA4A770A}"/>
              </a:ext>
            </a:extLst>
          </p:cNvPr>
          <p:cNvPicPr>
            <a:picLocks noChangeAspect="1"/>
          </p:cNvPicPr>
          <p:nvPr/>
        </p:nvPicPr>
        <p:blipFill>
          <a:blip r:embed="rId4"/>
          <a:stretch>
            <a:fillRect/>
          </a:stretch>
        </p:blipFill>
        <p:spPr>
          <a:xfrm>
            <a:off x="2667000" y="512618"/>
            <a:ext cx="6858000" cy="6858000"/>
          </a:xfrm>
          <a:prstGeom prst="rect">
            <a:avLst/>
          </a:prstGeom>
        </p:spPr>
      </p:pic>
      <p:pic>
        <p:nvPicPr>
          <p:cNvPr id="6" name="Audio 5">
            <a:hlinkClick r:id="" action="ppaction://media"/>
            <a:extLst>
              <a:ext uri="{FF2B5EF4-FFF2-40B4-BE49-F238E27FC236}">
                <a16:creationId xmlns:a16="http://schemas.microsoft.com/office/drawing/2014/main" id="{8DCE2CAD-9BE0-574F-AD32-A55D5B66E7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2017767"/>
      </p:ext>
    </p:extLst>
  </p:cSld>
  <p:clrMapOvr>
    <a:masterClrMapping/>
  </p:clrMapOvr>
  <mc:AlternateContent xmlns:mc="http://schemas.openxmlformats.org/markup-compatibility/2006" xmlns:p14="http://schemas.microsoft.com/office/powerpoint/2010/main">
    <mc:Choice Requires="p14">
      <p:transition spd="slow" p14:dur="2000" advTm="95074"/>
    </mc:Choice>
    <mc:Fallback xmlns="">
      <p:transition spd="slow" advTm="9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666" y="1230224"/>
            <a:ext cx="8186254" cy="580800"/>
          </a:xfrm>
          <a:prstGeom prst="rect">
            <a:avLst/>
          </a:prstGeom>
          <a:solidFill>
            <a:schemeClr val="bg1"/>
          </a:solidFill>
        </p:spPr>
        <p:txBody>
          <a:bodyPr spcFirstLastPara="1" vert="horz" wrap="square" lIns="121900" tIns="121900" rIns="121900" bIns="121900" rtlCol="0" anchor="ctr" anchorCtr="0">
            <a:noAutofit/>
          </a:bodyPr>
          <a:lstStyle/>
          <a:p>
            <a:r>
              <a:rPr lang="en-US" dirty="0">
                <a:solidFill>
                  <a:schemeClr val="tx1"/>
                </a:solidFill>
                <a:latin typeface="Lora" panose="02000503000000020004" pitchFamily="2" charset="77"/>
              </a:rPr>
              <a:t>Conclusions</a:t>
            </a:r>
            <a:endParaRPr dirty="0">
              <a:solidFill>
                <a:schemeClr val="tx1"/>
              </a:solidFill>
              <a:highlight>
                <a:srgbClr val="FFCD00"/>
              </a:highlight>
              <a:latin typeface="Lora" panose="02000503000000020004" pitchFamily="2" charset="77"/>
            </a:endParaRPr>
          </a:p>
        </p:txBody>
      </p:sp>
      <p:sp>
        <p:nvSpPr>
          <p:cNvPr id="125" name="Google Shape;125;p17"/>
          <p:cNvSpPr txBox="1">
            <a:spLocks noGrp="1"/>
          </p:cNvSpPr>
          <p:nvPr>
            <p:ph type="body" idx="1"/>
          </p:nvPr>
        </p:nvSpPr>
        <p:spPr>
          <a:xfrm>
            <a:off x="938676" y="1973888"/>
            <a:ext cx="10810960" cy="4512544"/>
          </a:xfrm>
          <a:prstGeom prst="rect">
            <a:avLst/>
          </a:prstGeom>
        </p:spPr>
        <p:txBody>
          <a:bodyPr spcFirstLastPara="1" vert="horz" wrap="square" lIns="121900" tIns="121900" rIns="121900" bIns="121900" rtlCol="0" anchor="t" anchorCtr="0">
            <a:noAutofit/>
          </a:bodyPr>
          <a:lstStyle/>
          <a:p>
            <a:pPr marL="101598" indent="0">
              <a:buNone/>
            </a:pPr>
            <a:r>
              <a:rPr lang="en-US" sz="2200" dirty="0"/>
              <a:t>In multilevel designs, qualitative research can help identify</a:t>
            </a:r>
            <a:endParaRPr lang="en-US" sz="1400" dirty="0"/>
          </a:p>
          <a:p>
            <a:r>
              <a:rPr lang="en-US" sz="2200" dirty="0"/>
              <a:t>Practice members’ attitudes and experiences with an intervention and the feasibility of an intervention (observation; interviews)</a:t>
            </a:r>
          </a:p>
          <a:p>
            <a:r>
              <a:rPr lang="en-US" sz="2200" dirty="0"/>
              <a:t>Clinical decision-making processes (interviews)</a:t>
            </a:r>
          </a:p>
          <a:p>
            <a:r>
              <a:rPr lang="en-US" sz="2200"/>
              <a:t>Patients’ </a:t>
            </a:r>
            <a:r>
              <a:rPr lang="en-US" sz="2200" dirty="0"/>
              <a:t>experiences and perceptions with an intervention (interviews)</a:t>
            </a:r>
          </a:p>
          <a:p>
            <a:r>
              <a:rPr lang="en-US" sz="2200" dirty="0"/>
              <a:t>What was implemented as part of a multilevel intervention (observation; interviews)</a:t>
            </a:r>
          </a:p>
          <a:p>
            <a:r>
              <a:rPr lang="en-US" sz="2200" dirty="0"/>
              <a:t>The strategies those delivering the intervention use to assist with change (observation, interviews), and it can</a:t>
            </a:r>
          </a:p>
          <a:p>
            <a:pPr marL="101598" indent="0">
              <a:buNone/>
            </a:pPr>
            <a:endParaRPr lang="en-US" sz="1400" dirty="0"/>
          </a:p>
          <a:p>
            <a:r>
              <a:rPr lang="en-US" sz="2200" dirty="0"/>
              <a:t>Enhance findings from other data sources and quantitative results</a:t>
            </a:r>
            <a:endParaRPr lang="en-US" sz="2467" dirty="0"/>
          </a:p>
        </p:txBody>
      </p:sp>
      <p:grpSp>
        <p:nvGrpSpPr>
          <p:cNvPr id="126" name="Google Shape;126;p17"/>
          <p:cNvGrpSpPr/>
          <p:nvPr/>
        </p:nvGrpSpPr>
        <p:grpSpPr>
          <a:xfrm>
            <a:off x="1221945" y="1359667"/>
            <a:ext cx="286167"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4" name="Audio 3">
            <a:hlinkClick r:id="" action="ppaction://media"/>
            <a:extLst>
              <a:ext uri="{FF2B5EF4-FFF2-40B4-BE49-F238E27FC236}">
                <a16:creationId xmlns:a16="http://schemas.microsoft.com/office/drawing/2014/main" id="{9C1C4AEF-257A-4745-A89A-8226CD94F74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21366808"/>
      </p:ext>
    </p:extLst>
  </p:cSld>
  <p:clrMapOvr>
    <a:masterClrMapping/>
  </p:clrMapOvr>
  <mc:AlternateContent xmlns:mc="http://schemas.openxmlformats.org/markup-compatibility/2006" xmlns:p14="http://schemas.microsoft.com/office/powerpoint/2010/main">
    <mc:Choice Requires="p14">
      <p:transition spd="slow" p14:dur="2000" advTm="59428"/>
    </mc:Choice>
    <mc:Fallback xmlns="">
      <p:transition spd="slow" advTm="5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12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6"/>
          <p:cNvSpPr txBox="1">
            <a:spLocks noGrp="1"/>
          </p:cNvSpPr>
          <p:nvPr>
            <p:ph type="subTitle" idx="4294967295"/>
          </p:nvPr>
        </p:nvSpPr>
        <p:spPr>
          <a:xfrm>
            <a:off x="3162167" y="2429255"/>
            <a:ext cx="7423939" cy="1046400"/>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n" sz="4800" b="1" i="1" dirty="0">
                <a:latin typeface="Lora"/>
                <a:ea typeface="Lora"/>
                <a:cs typeface="Lora"/>
                <a:sym typeface="Lora"/>
              </a:rPr>
              <a:t>Do you have </a:t>
            </a:r>
            <a:r>
              <a:rPr lang="en" sz="4800" b="1" i="1" dirty="0">
                <a:highlight>
                  <a:srgbClr val="8BD6F6"/>
                </a:highlight>
                <a:latin typeface="Lora"/>
                <a:ea typeface="Lora"/>
                <a:cs typeface="Lora"/>
                <a:sym typeface="Lora"/>
              </a:rPr>
              <a:t>questions?</a:t>
            </a:r>
            <a:endParaRPr sz="4800" b="1" i="1" dirty="0">
              <a:highlight>
                <a:srgbClr val="8BD6F6"/>
              </a:highlight>
              <a:latin typeface="Lora"/>
              <a:ea typeface="Lora"/>
              <a:cs typeface="Lora"/>
              <a:sym typeface="Lora"/>
            </a:endParaRPr>
          </a:p>
          <a:p>
            <a:pPr marL="0" indent="0">
              <a:spcBef>
                <a:spcPts val="800"/>
              </a:spcBef>
              <a:buNone/>
            </a:pPr>
            <a:r>
              <a:rPr lang="en" sz="2400" dirty="0">
                <a:solidFill>
                  <a:schemeClr val="dk1"/>
                </a:solidFill>
              </a:rPr>
              <a:t>You can find me at</a:t>
            </a:r>
            <a:endParaRPr sz="2400" dirty="0">
              <a:solidFill>
                <a:schemeClr val="dk1"/>
              </a:solidFill>
            </a:endParaRPr>
          </a:p>
          <a:p>
            <a:pPr marL="609585" indent="-457189">
              <a:spcBef>
                <a:spcPts val="800"/>
              </a:spcBef>
              <a:buSzPts val="1800"/>
              <a:buChar char="◉"/>
            </a:pPr>
            <a:r>
              <a:rPr lang="en-US" sz="2400" dirty="0">
                <a:solidFill>
                  <a:schemeClr val="dk1"/>
                </a:solidFill>
              </a:rPr>
              <a:t>cohendj@ohsu.edu</a:t>
            </a:r>
            <a:endParaRPr sz="2400" dirty="0">
              <a:solidFill>
                <a:schemeClr val="dk1"/>
              </a:solidFill>
            </a:endParaRPr>
          </a:p>
          <a:p>
            <a:pPr marL="609585" indent="-457189">
              <a:spcBef>
                <a:spcPts val="0"/>
              </a:spcBef>
              <a:buSzPts val="1800"/>
              <a:buChar char="◉"/>
            </a:pPr>
            <a:r>
              <a:rPr lang="en" sz="2400" dirty="0">
                <a:solidFill>
                  <a:schemeClr val="dk1"/>
                </a:solidFill>
              </a:rPr>
              <a:t>@</a:t>
            </a:r>
            <a:r>
              <a:rPr lang="en" sz="2400" dirty="0" err="1">
                <a:solidFill>
                  <a:schemeClr val="dk1"/>
                </a:solidFill>
              </a:rPr>
              <a:t>DebCohenPhD</a:t>
            </a:r>
            <a:endParaRPr lang="en" sz="2400" dirty="0">
              <a:solidFill>
                <a:schemeClr val="dk1"/>
              </a:solidFill>
            </a:endParaRPr>
          </a:p>
          <a:p>
            <a:pPr marL="609585" indent="-457189">
              <a:spcBef>
                <a:spcPts val="0"/>
              </a:spcBef>
              <a:buSzPts val="1800"/>
              <a:buChar char="◉"/>
            </a:pPr>
            <a:endParaRPr dirty="0"/>
          </a:p>
        </p:txBody>
      </p:sp>
      <p:cxnSp>
        <p:nvCxnSpPr>
          <p:cNvPr id="409" name="Google Shape;409;p36"/>
          <p:cNvCxnSpPr/>
          <p:nvPr/>
        </p:nvCxnSpPr>
        <p:spPr>
          <a:xfrm>
            <a:off x="8600" y="1905000"/>
            <a:ext cx="3196400" cy="0"/>
          </a:xfrm>
          <a:prstGeom prst="straightConnector1">
            <a:avLst/>
          </a:prstGeom>
          <a:noFill/>
          <a:ln w="9525" cap="flat" cmpd="sng">
            <a:solidFill>
              <a:srgbClr val="CCCCCC"/>
            </a:solidFill>
            <a:prstDash val="solid"/>
            <a:round/>
            <a:headEnd type="none" w="med" len="med"/>
            <a:tailEnd type="none" w="med" len="med"/>
          </a:ln>
        </p:spPr>
      </p:cxnSp>
      <p:sp>
        <p:nvSpPr>
          <p:cNvPr id="410" name="Google Shape;410;p36"/>
          <p:cNvSpPr txBox="1">
            <a:spLocks noGrp="1"/>
          </p:cNvSpPr>
          <p:nvPr>
            <p:ph type="ctrTitle" idx="4294967295"/>
          </p:nvPr>
        </p:nvSpPr>
        <p:spPr>
          <a:xfrm>
            <a:off x="3162167" y="1088733"/>
            <a:ext cx="6544000" cy="1546400"/>
          </a:xfrm>
          <a:prstGeom prst="rect">
            <a:avLst/>
          </a:prstGeom>
        </p:spPr>
        <p:txBody>
          <a:bodyPr spcFirstLastPara="1" vert="horz" wrap="square" lIns="121900" tIns="121900" rIns="121900" bIns="121900" rtlCol="0" anchor="ctr" anchorCtr="0">
            <a:noAutofit/>
          </a:bodyPr>
          <a:lstStyle/>
          <a:p>
            <a:pPr>
              <a:spcBef>
                <a:spcPts val="0"/>
              </a:spcBef>
            </a:pPr>
            <a:r>
              <a:rPr lang="en" sz="4800" dirty="0">
                <a:solidFill>
                  <a:schemeClr val="tx1"/>
                </a:solidFill>
                <a:latin typeface="Quattrocento Sans" panose="020B0502050000020003" pitchFamily="34" charset="0"/>
              </a:rPr>
              <a:t>Thanks!</a:t>
            </a:r>
            <a:endParaRPr sz="4800" dirty="0">
              <a:solidFill>
                <a:schemeClr val="tx1"/>
              </a:solidFill>
              <a:latin typeface="Quattrocento Sans" panose="020B0502050000020003" pitchFamily="34" charset="0"/>
            </a:endParaRPr>
          </a:p>
        </p:txBody>
      </p:sp>
      <p:cxnSp>
        <p:nvCxnSpPr>
          <p:cNvPr id="411" name="Google Shape;411;p36"/>
          <p:cNvCxnSpPr/>
          <p:nvPr/>
        </p:nvCxnSpPr>
        <p:spPr>
          <a:xfrm>
            <a:off x="7453067" y="1905000"/>
            <a:ext cx="4738800" cy="0"/>
          </a:xfrm>
          <a:prstGeom prst="straightConnector1">
            <a:avLst/>
          </a:prstGeom>
          <a:noFill/>
          <a:ln w="9525" cap="flat" cmpd="sng">
            <a:solidFill>
              <a:srgbClr val="CCCCCC"/>
            </a:solidFill>
            <a:prstDash val="solid"/>
            <a:round/>
            <a:headEnd type="none" w="med" len="med"/>
            <a:tailEnd type="none" w="med" len="med"/>
          </a:ln>
        </p:spPr>
      </p:cxnSp>
      <p:sp>
        <p:nvSpPr>
          <p:cNvPr id="412" name="Google Shape;412;p36"/>
          <p:cNvSpPr/>
          <p:nvPr/>
        </p:nvSpPr>
        <p:spPr>
          <a:xfrm>
            <a:off x="1109233" y="1145567"/>
            <a:ext cx="1518800" cy="15188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grpSp>
        <p:nvGrpSpPr>
          <p:cNvPr id="413" name="Google Shape;413;p36"/>
          <p:cNvGrpSpPr/>
          <p:nvPr/>
        </p:nvGrpSpPr>
        <p:grpSpPr>
          <a:xfrm>
            <a:off x="1531851" y="1587679"/>
            <a:ext cx="674296" cy="634356"/>
            <a:chOff x="5972700" y="2330200"/>
            <a:chExt cx="411625" cy="387275"/>
          </a:xfrm>
        </p:grpSpPr>
        <p:sp>
          <p:nvSpPr>
            <p:cNvPr id="414" name="Google Shape;414;p3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15" name="Google Shape;415;p3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pic>
        <p:nvPicPr>
          <p:cNvPr id="2" name="Audio 1">
            <a:hlinkClick r:id="" action="ppaction://media"/>
            <a:extLst>
              <a:ext uri="{FF2B5EF4-FFF2-40B4-BE49-F238E27FC236}">
                <a16:creationId xmlns:a16="http://schemas.microsoft.com/office/drawing/2014/main" id="{4A50830B-8075-D94C-B3EF-25FDB9751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0966456"/>
      </p:ext>
    </p:extLst>
  </p:cSld>
  <p:clrMapOvr>
    <a:masterClrMapping/>
  </p:clrMapOvr>
  <mc:AlternateContent xmlns:mc="http://schemas.openxmlformats.org/markup-compatibility/2006" xmlns:p14="http://schemas.microsoft.com/office/powerpoint/2010/main">
    <mc:Choice Requires="p14">
      <p:transition spd="slow" p14:dur="2000" advTm="4122"/>
    </mc:Choice>
    <mc:Fallback xmlns="">
      <p:transition spd="slow" advTm="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76564" y="2124922"/>
            <a:ext cx="9427102" cy="2058669"/>
          </a:xfrm>
          <a:noFill/>
        </p:spPr>
        <p:txBody>
          <a:bodyPr/>
          <a:lstStyle/>
          <a:p>
            <a:r>
              <a:rPr lang="en-US" sz="4800" b="0" i="1" dirty="0"/>
              <a:t>Principles and Practice of                   Mixed Methods</a:t>
            </a:r>
            <a:br>
              <a:rPr lang="en-US" dirty="0"/>
            </a:br>
            <a:r>
              <a:rPr lang="en-US" sz="1400" i="1" dirty="0">
                <a:latin typeface="+mn-lt"/>
              </a:rPr>
              <a:t>Two-part lecture: Part I</a:t>
            </a: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96837" y="4136509"/>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Lawrence A. Palinkas, Ph.D.</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University of California              San Diego, CA</a:t>
            </a:r>
          </a:p>
        </p:txBody>
      </p:sp>
      <p:pic>
        <p:nvPicPr>
          <p:cNvPr id="5" name="Picture 4">
            <a:extLst>
              <a:ext uri="{FF2B5EF4-FFF2-40B4-BE49-F238E27FC236}">
                <a16:creationId xmlns:a16="http://schemas.microsoft.com/office/drawing/2014/main" id="{124916BF-AB38-4593-AD8A-6800DDAC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04" y="1784197"/>
            <a:ext cx="1780118" cy="2143126"/>
          </a:xfrm>
          <a:prstGeom prst="rect">
            <a:avLst/>
          </a:prstGeom>
          <a:ln w="47625">
            <a:solidFill>
              <a:schemeClr val="bg1"/>
            </a:solidFill>
          </a:ln>
        </p:spPr>
      </p:pic>
      <p:sp>
        <p:nvSpPr>
          <p:cNvPr id="3" name="AutoShape 2">
            <a:extLst>
              <a:ext uri="{FF2B5EF4-FFF2-40B4-BE49-F238E27FC236}">
                <a16:creationId xmlns:a16="http://schemas.microsoft.com/office/drawing/2014/main" id="{2D506165-D175-42C1-896B-39360A1698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8" name="Picture 2" descr="Lawrence A. Palinkas - Press Room USC">
            <a:extLst>
              <a:ext uri="{FF2B5EF4-FFF2-40B4-BE49-F238E27FC236}">
                <a16:creationId xmlns:a16="http://schemas.microsoft.com/office/drawing/2014/main" id="{9A74A088-A1FE-47E8-BD63-E3DA910F0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03" y="1784197"/>
            <a:ext cx="1780119" cy="214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387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531351" y="1338794"/>
            <a:ext cx="9129299" cy="2200275"/>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C00"/>
                </a:solidFill>
                <a:effectLst/>
                <a:uLnTx/>
                <a:uFillTx/>
                <a:latin typeface="Calibri"/>
                <a:ea typeface="+mn-ea"/>
                <a:cs typeface="+mn-cs"/>
              </a:rPr>
              <a:t>Principles and Practice of Mixed Methods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CC00"/>
                </a:solidFill>
                <a:effectLst/>
                <a:uLnTx/>
                <a:uFillTx/>
                <a:latin typeface="Calibri"/>
                <a:ea typeface="Verdana" panose="020B0604030504040204" pitchFamily="34" charset="0"/>
                <a:cs typeface="Verdana" panose="020B0604030504040204" pitchFamily="34" charset="0"/>
              </a:rPr>
              <a:t>MLTI Multilevel Training Institute</a:t>
            </a:r>
            <a:br>
              <a:rPr kumimoji="0" lang="en-US" sz="3500" b="0" i="0" u="none" strike="noStrike" kern="1200" cap="none" spc="0" normalizeH="0" baseline="0" noProof="0" dirty="0">
                <a:ln>
                  <a:noFill/>
                </a:ln>
                <a:solidFill>
                  <a:srgbClr val="FFCC00"/>
                </a:solidFill>
                <a:effectLst/>
                <a:uLnTx/>
                <a:uFillTx/>
                <a:latin typeface="Calibri"/>
                <a:ea typeface="Verdana" panose="020B0604030504040204" pitchFamily="34" charset="0"/>
                <a:cs typeface="Verdana" panose="020B0604030504040204" pitchFamily="34" charset="0"/>
              </a:rPr>
            </a:br>
            <a:r>
              <a:rPr kumimoji="0" lang="en-US" sz="3500" b="0" i="0" u="none" strike="noStrike" kern="1200" cap="none" spc="0" normalizeH="0" baseline="0" noProof="0" dirty="0">
                <a:ln>
                  <a:noFill/>
                </a:ln>
                <a:solidFill>
                  <a:srgbClr val="FFCC00"/>
                </a:solidFill>
                <a:effectLst/>
                <a:uLnTx/>
                <a:uFillTx/>
                <a:latin typeface="Calibri"/>
                <a:ea typeface="Verdana" panose="020B0604030504040204" pitchFamily="34" charset="0"/>
                <a:cs typeface="Verdana" panose="020B0604030504040204" pitchFamily="34" charset="0"/>
              </a:rPr>
              <a:t>Module 10</a:t>
            </a:r>
            <a:endParaRPr kumimoji="0" lang="en-US" sz="3500" b="0" i="0" u="none" strike="noStrike" kern="1200" cap="none" spc="0" normalizeH="0" baseline="0" noProof="0" dirty="0">
              <a:ln>
                <a:noFill/>
              </a:ln>
              <a:solidFill>
                <a:srgbClr val="FFCC00"/>
              </a:solidFill>
              <a:effectLst/>
              <a:uLnTx/>
              <a:uFillTx/>
              <a:latin typeface="Calibri"/>
              <a:ea typeface="+mn-ea"/>
              <a:cs typeface="+mn-cs"/>
            </a:endParaRPr>
          </a:p>
        </p:txBody>
      </p:sp>
      <p:sp>
        <p:nvSpPr>
          <p:cNvPr id="52" name="Subtitle 2"/>
          <p:cNvSpPr txBox="1">
            <a:spLocks/>
          </p:cNvSpPr>
          <p:nvPr/>
        </p:nvSpPr>
        <p:spPr>
          <a:xfrm>
            <a:off x="1538702" y="4204757"/>
            <a:ext cx="9129299" cy="262890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CC00"/>
                </a:solidFill>
                <a:effectLst/>
                <a:uLnTx/>
                <a:uFillTx/>
                <a:latin typeface="Times New Roman"/>
                <a:ea typeface="+mn-ea"/>
                <a:cs typeface="Times New Roman"/>
              </a:rPr>
              <a:t>Lawrence A. Palinkas, Ph.D.</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CC00"/>
                </a:solidFill>
                <a:effectLst/>
                <a:uLnTx/>
                <a:uFillTx/>
                <a:latin typeface="Times New Roman"/>
                <a:ea typeface="+mn-ea"/>
                <a:cs typeface="Times New Roman"/>
              </a:rPr>
              <a:t>Albert G. and Frances Lomas Feldman Professor of Social Policy and Health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normAutofit/>
          </a:bodyPr>
          <a:lstStyle/>
          <a:p>
            <a:pPr eaLnBrk="1" hangingPunct="1"/>
            <a:r>
              <a:rPr lang="en-US" sz="4000" dirty="0">
                <a:solidFill>
                  <a:srgbClr val="A32C07"/>
                </a:solidFill>
                <a:latin typeface="Arial" charset="0"/>
              </a:rPr>
              <a:t>What are Mixed Methods?</a:t>
            </a:r>
          </a:p>
        </p:txBody>
      </p:sp>
      <p:sp>
        <p:nvSpPr>
          <p:cNvPr id="19458" name="Rectangle 3"/>
          <p:cNvSpPr>
            <a:spLocks noGrp="1" noChangeArrowheads="1"/>
          </p:cNvSpPr>
          <p:nvPr>
            <p:ph type="body" idx="1"/>
          </p:nvPr>
        </p:nvSpPr>
        <p:spPr>
          <a:xfrm>
            <a:off x="2133600" y="1295401"/>
            <a:ext cx="7848600" cy="4602163"/>
          </a:xfrm>
        </p:spPr>
        <p:txBody>
          <a:bodyPr>
            <a:normAutofit/>
          </a:bodyPr>
          <a:lstStyle/>
          <a:p>
            <a:pPr eaLnBrk="1" hangingPunct="1"/>
            <a:r>
              <a:rPr lang="en-US" sz="2800" dirty="0">
                <a:solidFill>
                  <a:srgbClr val="1E1C11"/>
                </a:solidFill>
                <a:latin typeface="+mj-lt"/>
              </a:rPr>
              <a:t>A methodology that focuses on collecting, analyzing, and mixing both quantitative and qualitative data in a single study or series of studies.</a:t>
            </a:r>
          </a:p>
          <a:p>
            <a:pPr eaLnBrk="1" hangingPunct="1"/>
            <a:r>
              <a:rPr lang="en-US" sz="2800" dirty="0">
                <a:solidFill>
                  <a:srgbClr val="1E1C11"/>
                </a:solidFill>
                <a:latin typeface="+mj-lt"/>
              </a:rPr>
              <a:t>Its central premise is that the use of quantitative and qualitative approaches in combination provides a better understanding of research problems than either approach alone.</a:t>
            </a:r>
          </a:p>
          <a:p>
            <a:pPr eaLnBrk="1" hangingPunct="1">
              <a:buFontTx/>
              <a:buNone/>
            </a:pPr>
            <a:r>
              <a:rPr lang="en-US" sz="2400" dirty="0">
                <a:latin typeface="Arial" charset="0"/>
              </a:rPr>
              <a:t>							</a:t>
            </a:r>
            <a:r>
              <a:rPr lang="en-US" sz="2400" dirty="0">
                <a:solidFill>
                  <a:srgbClr val="1E1C11"/>
                </a:solidFill>
                <a:latin typeface="+mj-lt"/>
              </a:rPr>
              <a:t>	(</a:t>
            </a:r>
            <a:r>
              <a:rPr lang="en-US" sz="2400" dirty="0" err="1">
                <a:solidFill>
                  <a:srgbClr val="1E1C11"/>
                </a:solidFill>
                <a:latin typeface="+mj-lt"/>
              </a:rPr>
              <a:t>Cresswell</a:t>
            </a:r>
            <a:r>
              <a:rPr lang="en-US" sz="2400" dirty="0">
                <a:solidFill>
                  <a:srgbClr val="1E1C11"/>
                </a:solidFill>
                <a:latin typeface="+mj-lt"/>
              </a:rPr>
              <a:t> &amp; Plano Clark, 2011)</a:t>
            </a:r>
          </a:p>
        </p:txBody>
      </p:sp>
      <p:pic>
        <p:nvPicPr>
          <p:cNvPr id="7"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041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3"/>
          <p:cNvSpPr txBox="1">
            <a:spLocks noGrp="1"/>
          </p:cNvSpPr>
          <p:nvPr>
            <p:ph type="title"/>
          </p:nvPr>
        </p:nvSpPr>
        <p:spPr>
          <a:xfrm>
            <a:off x="1841667" y="1230224"/>
            <a:ext cx="2922725" cy="580800"/>
          </a:xfrm>
          <a:prstGeom prst="rect">
            <a:avLst/>
          </a:prstGeom>
        </p:spPr>
        <p:txBody>
          <a:bodyPr spcFirstLastPara="1" vert="horz" wrap="square" lIns="121900" tIns="121900" rIns="121900" bIns="121900" rtlCol="0" anchor="ctr" anchorCtr="0">
            <a:noAutofit/>
          </a:bodyPr>
          <a:lstStyle/>
          <a:p>
            <a:r>
              <a:rPr lang="en" dirty="0"/>
              <a:t>Today’s agenda</a:t>
            </a:r>
            <a:endParaRPr dirty="0"/>
          </a:p>
        </p:txBody>
      </p:sp>
      <p:grpSp>
        <p:nvGrpSpPr>
          <p:cNvPr id="87" name="Google Shape;87;p13"/>
          <p:cNvGrpSpPr/>
          <p:nvPr/>
        </p:nvGrpSpPr>
        <p:grpSpPr>
          <a:xfrm>
            <a:off x="1221945" y="1359667"/>
            <a:ext cx="286167" cy="286167"/>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2" name="Group 1">
            <a:extLst>
              <a:ext uri="{FF2B5EF4-FFF2-40B4-BE49-F238E27FC236}">
                <a16:creationId xmlns:a16="http://schemas.microsoft.com/office/drawing/2014/main" id="{1D1707F5-E066-8049-855A-96069AC8AD3D}"/>
              </a:ext>
            </a:extLst>
          </p:cNvPr>
          <p:cNvGrpSpPr/>
          <p:nvPr/>
        </p:nvGrpSpPr>
        <p:grpSpPr>
          <a:xfrm>
            <a:off x="2611239" y="2377092"/>
            <a:ext cx="725200" cy="749600"/>
            <a:chOff x="969323" y="2017936"/>
            <a:chExt cx="543900" cy="562200"/>
          </a:xfrm>
        </p:grpSpPr>
        <p:sp>
          <p:nvSpPr>
            <p:cNvPr id="13" name="Google Shape;38;p6">
              <a:extLst>
                <a:ext uri="{FF2B5EF4-FFF2-40B4-BE49-F238E27FC236}">
                  <a16:creationId xmlns:a16="http://schemas.microsoft.com/office/drawing/2014/main" id="{E00981A6-1507-3049-97D0-18D4F9A3E7D3}"/>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4" name="Google Shape;112;p15">
              <a:extLst>
                <a:ext uri="{FF2B5EF4-FFF2-40B4-BE49-F238E27FC236}">
                  <a16:creationId xmlns:a16="http://schemas.microsoft.com/office/drawing/2014/main" id="{72DB48F4-7352-7346-81E5-12227C6CA315}"/>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1</a:t>
              </a:r>
              <a:endParaRPr sz="3200" dirty="0">
                <a:latin typeface="Lora"/>
                <a:ea typeface="Lora"/>
                <a:cs typeface="Lora"/>
                <a:sym typeface="Lora"/>
              </a:endParaRPr>
            </a:p>
          </p:txBody>
        </p:sp>
      </p:grpSp>
      <p:grpSp>
        <p:nvGrpSpPr>
          <p:cNvPr id="16" name="Group 15">
            <a:extLst>
              <a:ext uri="{FF2B5EF4-FFF2-40B4-BE49-F238E27FC236}">
                <a16:creationId xmlns:a16="http://schemas.microsoft.com/office/drawing/2014/main" id="{ACA1EB8A-75DB-9F4F-93BD-DB25B0A1D121}"/>
              </a:ext>
            </a:extLst>
          </p:cNvPr>
          <p:cNvGrpSpPr/>
          <p:nvPr/>
        </p:nvGrpSpPr>
        <p:grpSpPr>
          <a:xfrm>
            <a:off x="4764392" y="2360141"/>
            <a:ext cx="725200" cy="749600"/>
            <a:chOff x="969323" y="2017936"/>
            <a:chExt cx="543900" cy="562200"/>
          </a:xfrm>
        </p:grpSpPr>
        <p:sp>
          <p:nvSpPr>
            <p:cNvPr id="17" name="Google Shape;38;p6">
              <a:extLst>
                <a:ext uri="{FF2B5EF4-FFF2-40B4-BE49-F238E27FC236}">
                  <a16:creationId xmlns:a16="http://schemas.microsoft.com/office/drawing/2014/main" id="{C5C03F6C-3CB9-AD4B-B908-63E38F44DC74}"/>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8" name="Google Shape;112;p15">
              <a:extLst>
                <a:ext uri="{FF2B5EF4-FFF2-40B4-BE49-F238E27FC236}">
                  <a16:creationId xmlns:a16="http://schemas.microsoft.com/office/drawing/2014/main" id="{97C1854E-C99B-B142-9671-CC4B3E142E98}"/>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2</a:t>
              </a:r>
              <a:endParaRPr sz="3200" dirty="0">
                <a:latin typeface="Lora"/>
                <a:ea typeface="Lora"/>
                <a:cs typeface="Lora"/>
                <a:sym typeface="Lora"/>
              </a:endParaRPr>
            </a:p>
          </p:txBody>
        </p:sp>
      </p:grpSp>
      <p:grpSp>
        <p:nvGrpSpPr>
          <p:cNvPr id="19" name="Group 18">
            <a:extLst>
              <a:ext uri="{FF2B5EF4-FFF2-40B4-BE49-F238E27FC236}">
                <a16:creationId xmlns:a16="http://schemas.microsoft.com/office/drawing/2014/main" id="{7E9F6025-0272-3E4A-AC7E-6D0178195183}"/>
              </a:ext>
            </a:extLst>
          </p:cNvPr>
          <p:cNvGrpSpPr/>
          <p:nvPr/>
        </p:nvGrpSpPr>
        <p:grpSpPr>
          <a:xfrm>
            <a:off x="6926232" y="2354387"/>
            <a:ext cx="725200" cy="749600"/>
            <a:chOff x="969323" y="2017936"/>
            <a:chExt cx="543900" cy="562200"/>
          </a:xfrm>
        </p:grpSpPr>
        <p:sp>
          <p:nvSpPr>
            <p:cNvPr id="20" name="Google Shape;38;p6">
              <a:extLst>
                <a:ext uri="{FF2B5EF4-FFF2-40B4-BE49-F238E27FC236}">
                  <a16:creationId xmlns:a16="http://schemas.microsoft.com/office/drawing/2014/main" id="{33645544-A9CE-9A45-AE4C-BAE0A6968B39}"/>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1" name="Google Shape;112;p15">
              <a:extLst>
                <a:ext uri="{FF2B5EF4-FFF2-40B4-BE49-F238E27FC236}">
                  <a16:creationId xmlns:a16="http://schemas.microsoft.com/office/drawing/2014/main" id="{CCE18DA0-E26C-AC45-A791-388F48CF1311}"/>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grpSp>
        <p:nvGrpSpPr>
          <p:cNvPr id="22" name="Group 21">
            <a:extLst>
              <a:ext uri="{FF2B5EF4-FFF2-40B4-BE49-F238E27FC236}">
                <a16:creationId xmlns:a16="http://schemas.microsoft.com/office/drawing/2014/main" id="{BFAA59B5-282F-F141-9E00-08ABB1BD59CC}"/>
              </a:ext>
            </a:extLst>
          </p:cNvPr>
          <p:cNvGrpSpPr/>
          <p:nvPr/>
        </p:nvGrpSpPr>
        <p:grpSpPr>
          <a:xfrm>
            <a:off x="9012467" y="2372753"/>
            <a:ext cx="725200" cy="749600"/>
            <a:chOff x="969323" y="2017936"/>
            <a:chExt cx="543900" cy="562200"/>
          </a:xfrm>
        </p:grpSpPr>
        <p:sp>
          <p:nvSpPr>
            <p:cNvPr id="23" name="Google Shape;38;p6">
              <a:extLst>
                <a:ext uri="{FF2B5EF4-FFF2-40B4-BE49-F238E27FC236}">
                  <a16:creationId xmlns:a16="http://schemas.microsoft.com/office/drawing/2014/main" id="{50A6C795-25FB-FE4D-A62A-77390A40480F}"/>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24" name="Google Shape;112;p15">
              <a:extLst>
                <a:ext uri="{FF2B5EF4-FFF2-40B4-BE49-F238E27FC236}">
                  <a16:creationId xmlns:a16="http://schemas.microsoft.com/office/drawing/2014/main" id="{1AC9DA13-784E-3641-B5D7-9ABC012B2612}"/>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sp>
        <p:nvSpPr>
          <p:cNvPr id="3" name="TextBox 2">
            <a:extLst>
              <a:ext uri="{FF2B5EF4-FFF2-40B4-BE49-F238E27FC236}">
                <a16:creationId xmlns:a16="http://schemas.microsoft.com/office/drawing/2014/main" id="{3D837633-F14C-4E4F-99F1-7429780B90A9}"/>
              </a:ext>
            </a:extLst>
          </p:cNvPr>
          <p:cNvSpPr txBox="1"/>
          <p:nvPr/>
        </p:nvSpPr>
        <p:spPr>
          <a:xfrm>
            <a:off x="1757008" y="3266052"/>
            <a:ext cx="2137857" cy="1323632"/>
          </a:xfrm>
          <a:prstGeom prst="rect">
            <a:avLst/>
          </a:prstGeom>
          <a:noFill/>
        </p:spPr>
        <p:txBody>
          <a:bodyPr wrap="square" rtlCol="0">
            <a:spAutoFit/>
          </a:bodyPr>
          <a:lstStyle/>
          <a:p>
            <a:pPr algn="ctr"/>
            <a:r>
              <a:rPr lang="en-US" sz="2667" dirty="0">
                <a:latin typeface="Quattrocento Sans" panose="020B0502050000020003" pitchFamily="34" charset="0"/>
              </a:rPr>
              <a:t>What is qualitative research</a:t>
            </a:r>
          </a:p>
        </p:txBody>
      </p:sp>
      <p:sp>
        <p:nvSpPr>
          <p:cNvPr id="30" name="TextBox 29">
            <a:extLst>
              <a:ext uri="{FF2B5EF4-FFF2-40B4-BE49-F238E27FC236}">
                <a16:creationId xmlns:a16="http://schemas.microsoft.com/office/drawing/2014/main" id="{1C3EDE63-9C18-EA4C-B90E-6F802DEC8CAA}"/>
              </a:ext>
            </a:extLst>
          </p:cNvPr>
          <p:cNvSpPr txBox="1"/>
          <p:nvPr/>
        </p:nvSpPr>
        <p:spPr>
          <a:xfrm>
            <a:off x="3897117" y="3154579"/>
            <a:ext cx="2318284" cy="2144498"/>
          </a:xfrm>
          <a:prstGeom prst="rect">
            <a:avLst/>
          </a:prstGeom>
          <a:noFill/>
        </p:spPr>
        <p:txBody>
          <a:bodyPr wrap="square" rtlCol="0">
            <a:spAutoFit/>
          </a:bodyPr>
          <a:lstStyle/>
          <a:p>
            <a:pPr algn="ctr"/>
            <a:r>
              <a:rPr lang="en-US" sz="2667" dirty="0">
                <a:latin typeface="Quattrocento Sans" panose="020B0502050000020003" pitchFamily="34" charset="0"/>
              </a:rPr>
              <a:t>What is the usefulness of qualitative research methods</a:t>
            </a:r>
          </a:p>
        </p:txBody>
      </p:sp>
      <p:sp>
        <p:nvSpPr>
          <p:cNvPr id="31" name="TextBox 30">
            <a:extLst>
              <a:ext uri="{FF2B5EF4-FFF2-40B4-BE49-F238E27FC236}">
                <a16:creationId xmlns:a16="http://schemas.microsoft.com/office/drawing/2014/main" id="{C2C1F96D-A56A-F64A-84C4-09BE0FCA35ED}"/>
              </a:ext>
            </a:extLst>
          </p:cNvPr>
          <p:cNvSpPr txBox="1"/>
          <p:nvPr/>
        </p:nvSpPr>
        <p:spPr>
          <a:xfrm>
            <a:off x="6219905" y="3100557"/>
            <a:ext cx="2137857" cy="2144498"/>
          </a:xfrm>
          <a:prstGeom prst="rect">
            <a:avLst/>
          </a:prstGeom>
          <a:noFill/>
        </p:spPr>
        <p:txBody>
          <a:bodyPr wrap="square" rtlCol="0">
            <a:spAutoFit/>
          </a:bodyPr>
          <a:lstStyle/>
          <a:p>
            <a:pPr algn="ctr"/>
            <a:r>
              <a:rPr lang="en-US" sz="2667" dirty="0">
                <a:latin typeface="Quattrocento Sans" panose="020B0502050000020003" pitchFamily="34" charset="0"/>
              </a:rPr>
              <a:t>What are the common qualitative research traditions</a:t>
            </a:r>
          </a:p>
        </p:txBody>
      </p:sp>
      <p:sp>
        <p:nvSpPr>
          <p:cNvPr id="32" name="TextBox 31">
            <a:extLst>
              <a:ext uri="{FF2B5EF4-FFF2-40B4-BE49-F238E27FC236}">
                <a16:creationId xmlns:a16="http://schemas.microsoft.com/office/drawing/2014/main" id="{A3444358-BDF1-4446-BD05-1CDAAB8B202D}"/>
              </a:ext>
            </a:extLst>
          </p:cNvPr>
          <p:cNvSpPr txBox="1"/>
          <p:nvPr/>
        </p:nvSpPr>
        <p:spPr>
          <a:xfrm>
            <a:off x="8297137" y="3122354"/>
            <a:ext cx="2137857" cy="2554930"/>
          </a:xfrm>
          <a:prstGeom prst="rect">
            <a:avLst/>
          </a:prstGeom>
          <a:noFill/>
        </p:spPr>
        <p:txBody>
          <a:bodyPr wrap="square" rtlCol="0">
            <a:spAutoFit/>
          </a:bodyPr>
          <a:lstStyle/>
          <a:p>
            <a:pPr algn="ctr"/>
            <a:r>
              <a:rPr lang="en-US" sz="2667" dirty="0">
                <a:latin typeface="Quattrocento Sans" panose="020B0502050000020003" pitchFamily="34" charset="0"/>
              </a:rPr>
              <a:t>What are common qualitative methods, and tips for using them</a:t>
            </a:r>
          </a:p>
        </p:txBody>
      </p:sp>
      <p:pic>
        <p:nvPicPr>
          <p:cNvPr id="6" name="Audio 5">
            <a:hlinkClick r:id="" action="ppaction://media"/>
            <a:extLst>
              <a:ext uri="{FF2B5EF4-FFF2-40B4-BE49-F238E27FC236}">
                <a16:creationId xmlns:a16="http://schemas.microsoft.com/office/drawing/2014/main" id="{D676EED9-1D66-F240-85C5-A045645EFE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5067" y="5571067"/>
            <a:ext cx="1083733" cy="1083733"/>
          </a:xfrm>
          <a:prstGeom prst="rect">
            <a:avLst/>
          </a:prstGeom>
        </p:spPr>
      </p:pic>
    </p:spTree>
    <p:custDataLst>
      <p:tags r:id="rId1"/>
    </p:custDataLst>
  </p:cSld>
  <p:clrMapOvr>
    <a:masterClrMapping/>
  </p:clrMapOvr>
  <p:transition advTm="176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3" grpId="0"/>
      <p:bldP spid="30" grpId="0"/>
      <p:bldP spid="31" grpId="0"/>
      <p:bldP spid="3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a:bodyPr>
          <a:lstStyle/>
          <a:p>
            <a:r>
              <a:rPr lang="en-US" sz="4000" dirty="0">
                <a:solidFill>
                  <a:srgbClr val="A32C07"/>
                </a:solidFill>
              </a:rPr>
              <a:t>Mixed Method Designs</a:t>
            </a:r>
          </a:p>
        </p:txBody>
      </p:sp>
      <p:sp>
        <p:nvSpPr>
          <p:cNvPr id="20482" name="Rectangle 3"/>
          <p:cNvSpPr>
            <a:spLocks noGrp="1" noChangeArrowheads="1"/>
          </p:cNvSpPr>
          <p:nvPr>
            <p:ph type="body" idx="1"/>
          </p:nvPr>
        </p:nvSpPr>
        <p:spPr/>
        <p:txBody>
          <a:bodyPr>
            <a:normAutofit/>
          </a:bodyPr>
          <a:lstStyle/>
          <a:p>
            <a:r>
              <a:rPr lang="en-US" sz="2800" b="1" dirty="0">
                <a:solidFill>
                  <a:srgbClr val="1E1C11"/>
                </a:solidFill>
                <a:latin typeface="+mj-lt"/>
              </a:rPr>
              <a:t>Combine</a:t>
            </a:r>
            <a:r>
              <a:rPr lang="en-US" sz="2800" dirty="0">
                <a:solidFill>
                  <a:srgbClr val="1E1C11"/>
                </a:solidFill>
                <a:latin typeface="+mj-lt"/>
              </a:rPr>
              <a:t> the qualitative and quantitative approaches into the research methodology of a single study or multi-phased study. </a:t>
            </a:r>
          </a:p>
          <a:p>
            <a:pPr lvl="1"/>
            <a:r>
              <a:rPr lang="en-US" sz="2400" dirty="0">
                <a:solidFill>
                  <a:srgbClr val="1E1C11"/>
                </a:solidFill>
                <a:latin typeface="+mj-lt"/>
              </a:rPr>
              <a:t>Not merely parallel play</a:t>
            </a:r>
          </a:p>
          <a:p>
            <a:pPr lvl="1"/>
            <a:r>
              <a:rPr lang="en-US" sz="2400" dirty="0">
                <a:solidFill>
                  <a:srgbClr val="1E1C11"/>
                </a:solidFill>
                <a:latin typeface="+mj-lt"/>
              </a:rPr>
              <a:t>A model of and for interdisciplinary research</a:t>
            </a:r>
          </a:p>
          <a:p>
            <a:r>
              <a:rPr lang="en-US" sz="2800" dirty="0">
                <a:solidFill>
                  <a:srgbClr val="1E1C11"/>
                </a:solidFill>
                <a:latin typeface="+mj-lt"/>
              </a:rPr>
              <a:t>Simultaneously answer confirmatory and exploratory questions, and therefore verify and generate theory in the same study </a:t>
            </a:r>
            <a:r>
              <a:rPr lang="en-US" sz="2000" dirty="0">
                <a:solidFill>
                  <a:srgbClr val="1E1C11"/>
                </a:solidFill>
                <a:latin typeface="+mj-lt"/>
              </a:rPr>
              <a:t>(</a:t>
            </a:r>
            <a:r>
              <a:rPr lang="en-US" sz="2000" dirty="0" err="1">
                <a:solidFill>
                  <a:srgbClr val="1E1C11"/>
                </a:solidFill>
                <a:latin typeface="+mj-lt"/>
              </a:rPr>
              <a:t>Teddlie</a:t>
            </a:r>
            <a:r>
              <a:rPr lang="en-US" sz="2000" dirty="0">
                <a:solidFill>
                  <a:srgbClr val="1E1C11"/>
                </a:solidFill>
                <a:latin typeface="+mj-lt"/>
              </a:rPr>
              <a:t> &amp; </a:t>
            </a:r>
            <a:r>
              <a:rPr lang="en-US" sz="2000" dirty="0" err="1">
                <a:solidFill>
                  <a:srgbClr val="1E1C11"/>
                </a:solidFill>
                <a:latin typeface="+mj-lt"/>
              </a:rPr>
              <a:t>Tashakkori</a:t>
            </a:r>
            <a:r>
              <a:rPr lang="en-US" sz="2000" dirty="0">
                <a:solidFill>
                  <a:srgbClr val="1E1C11"/>
                </a:solidFill>
                <a:latin typeface="+mj-lt"/>
              </a:rPr>
              <a:t>, 2003).  </a:t>
            </a:r>
          </a:p>
        </p:txBody>
      </p:sp>
      <p:pic>
        <p:nvPicPr>
          <p:cNvPr id="7"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114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a:bodyPr>
          <a:lstStyle/>
          <a:p>
            <a:r>
              <a:rPr lang="en-US" dirty="0">
                <a:solidFill>
                  <a:srgbClr val="A32C07"/>
                </a:solidFill>
              </a:rPr>
              <a:t>How to collect data in a mixed method study</a:t>
            </a:r>
          </a:p>
        </p:txBody>
      </p:sp>
      <p:sp>
        <p:nvSpPr>
          <p:cNvPr id="20482" name="Rectangle 3"/>
          <p:cNvSpPr>
            <a:spLocks noGrp="1" noChangeArrowheads="1"/>
          </p:cNvSpPr>
          <p:nvPr>
            <p:ph type="body" idx="1"/>
          </p:nvPr>
        </p:nvSpPr>
        <p:spPr/>
        <p:txBody>
          <a:bodyPr>
            <a:normAutofit/>
          </a:bodyPr>
          <a:lstStyle/>
          <a:p>
            <a:r>
              <a:rPr lang="en-US" sz="2800" dirty="0">
                <a:solidFill>
                  <a:srgbClr val="1E1C11"/>
                </a:solidFill>
                <a:latin typeface="+mj-lt"/>
              </a:rPr>
              <a:t>Timing of data collection</a:t>
            </a:r>
          </a:p>
          <a:p>
            <a:pPr lvl="1"/>
            <a:r>
              <a:rPr lang="en-US" sz="2400" dirty="0">
                <a:solidFill>
                  <a:srgbClr val="1E1C11"/>
                </a:solidFill>
                <a:latin typeface="+mj-lt"/>
              </a:rPr>
              <a:t>Simultaneously (</a:t>
            </a:r>
            <a:r>
              <a:rPr lang="en-US" sz="2400" dirty="0" err="1">
                <a:solidFill>
                  <a:srgbClr val="1E1C11"/>
                </a:solidFill>
                <a:latin typeface="+mj-lt"/>
              </a:rPr>
              <a:t>qual</a:t>
            </a:r>
            <a:r>
              <a:rPr lang="en-US" sz="2400" dirty="0">
                <a:solidFill>
                  <a:srgbClr val="1E1C11"/>
                </a:solidFill>
                <a:latin typeface="+mj-lt"/>
              </a:rPr>
              <a:t> + QUAN, QUAL + </a:t>
            </a:r>
            <a:r>
              <a:rPr lang="en-US" sz="2400" dirty="0" err="1">
                <a:solidFill>
                  <a:srgbClr val="1E1C11"/>
                </a:solidFill>
                <a:latin typeface="+mj-lt"/>
              </a:rPr>
              <a:t>quan</a:t>
            </a:r>
            <a:r>
              <a:rPr lang="en-US" sz="2400" dirty="0">
                <a:solidFill>
                  <a:srgbClr val="1E1C11"/>
                </a:solidFill>
                <a:latin typeface="+mj-lt"/>
              </a:rPr>
              <a:t>)</a:t>
            </a:r>
          </a:p>
          <a:p>
            <a:pPr lvl="1"/>
            <a:r>
              <a:rPr lang="en-US" sz="2400" dirty="0">
                <a:solidFill>
                  <a:srgbClr val="1E1C11"/>
                </a:solidFill>
                <a:latin typeface="+mj-lt"/>
              </a:rPr>
              <a:t>Sequentially (</a:t>
            </a:r>
            <a:r>
              <a:rPr lang="en-US" sz="2400" dirty="0" err="1">
                <a:solidFill>
                  <a:srgbClr val="1E1C11"/>
                </a:solidFill>
                <a:latin typeface="+mj-lt"/>
              </a:rPr>
              <a:t>qual</a:t>
            </a:r>
            <a:r>
              <a:rPr lang="en-US" sz="2400" dirty="0">
                <a:solidFill>
                  <a:srgbClr val="1E1C11"/>
                </a:solidFill>
                <a:latin typeface="+mj-lt"/>
              </a:rPr>
              <a:t> </a:t>
            </a:r>
            <a:r>
              <a:rPr lang="en-US" sz="2400" dirty="0">
                <a:solidFill>
                  <a:srgbClr val="1E1C11"/>
                </a:solidFill>
                <a:latin typeface="+mj-lt"/>
                <a:sym typeface="Wingdings"/>
              </a:rPr>
              <a:t> QUAN, QUAL  </a:t>
            </a:r>
            <a:r>
              <a:rPr lang="en-US" sz="2400" dirty="0" err="1">
                <a:solidFill>
                  <a:srgbClr val="1E1C11"/>
                </a:solidFill>
                <a:latin typeface="+mj-lt"/>
                <a:sym typeface="Wingdings"/>
              </a:rPr>
              <a:t>quan</a:t>
            </a:r>
            <a:r>
              <a:rPr lang="en-US" sz="2400" dirty="0">
                <a:solidFill>
                  <a:srgbClr val="1E1C11"/>
                </a:solidFill>
                <a:latin typeface="+mj-lt"/>
                <a:sym typeface="Wingdings"/>
              </a:rPr>
              <a:t>)</a:t>
            </a:r>
            <a:endParaRPr lang="en-US" sz="2400" dirty="0">
              <a:solidFill>
                <a:srgbClr val="1E1C11"/>
              </a:solidFill>
              <a:latin typeface="+mj-lt"/>
            </a:endParaRPr>
          </a:p>
          <a:p>
            <a:r>
              <a:rPr lang="en-US" sz="2800" dirty="0">
                <a:solidFill>
                  <a:srgbClr val="1E1C11"/>
                </a:solidFill>
                <a:latin typeface="+mj-lt"/>
              </a:rPr>
              <a:t>Weight or priority assigned to each method</a:t>
            </a:r>
          </a:p>
          <a:p>
            <a:pPr lvl="1"/>
            <a:r>
              <a:rPr lang="en-US" sz="2400" dirty="0">
                <a:solidFill>
                  <a:srgbClr val="1E1C11"/>
                </a:solidFill>
                <a:latin typeface="+mj-lt"/>
              </a:rPr>
              <a:t>Priority to qualitative method (</a:t>
            </a:r>
            <a:r>
              <a:rPr lang="en-US" sz="2400" dirty="0" err="1">
                <a:solidFill>
                  <a:srgbClr val="1E1C11"/>
                </a:solidFill>
                <a:latin typeface="+mj-lt"/>
              </a:rPr>
              <a:t>quan</a:t>
            </a:r>
            <a:r>
              <a:rPr lang="en-US" sz="2400" dirty="0">
                <a:solidFill>
                  <a:srgbClr val="1E1C11"/>
                </a:solidFill>
                <a:latin typeface="+mj-lt"/>
              </a:rPr>
              <a:t> </a:t>
            </a:r>
            <a:r>
              <a:rPr lang="en-US" sz="2400" dirty="0">
                <a:solidFill>
                  <a:srgbClr val="1E1C11"/>
                </a:solidFill>
                <a:latin typeface="+mj-lt"/>
                <a:sym typeface="Wingdings"/>
              </a:rPr>
              <a:t> QUAL)</a:t>
            </a:r>
            <a:endParaRPr lang="en-US" sz="2400" dirty="0">
              <a:solidFill>
                <a:srgbClr val="1E1C11"/>
              </a:solidFill>
              <a:latin typeface="+mj-lt"/>
            </a:endParaRPr>
          </a:p>
          <a:p>
            <a:pPr lvl="1"/>
            <a:r>
              <a:rPr lang="en-US" sz="2400" dirty="0">
                <a:solidFill>
                  <a:srgbClr val="1E1C11"/>
                </a:solidFill>
                <a:latin typeface="+mj-lt"/>
              </a:rPr>
              <a:t>Priority to quantitative method (QUAN </a:t>
            </a:r>
            <a:r>
              <a:rPr lang="en-US" sz="2400" dirty="0">
                <a:solidFill>
                  <a:srgbClr val="1E1C11"/>
                </a:solidFill>
                <a:latin typeface="+mj-lt"/>
                <a:sym typeface="Wingdings"/>
              </a:rPr>
              <a:t> </a:t>
            </a:r>
            <a:r>
              <a:rPr lang="en-US" sz="2400" dirty="0" err="1">
                <a:solidFill>
                  <a:srgbClr val="1E1C11"/>
                </a:solidFill>
                <a:latin typeface="+mj-lt"/>
                <a:sym typeface="Wingdings"/>
              </a:rPr>
              <a:t>qual</a:t>
            </a:r>
            <a:r>
              <a:rPr lang="en-US" sz="2400" dirty="0">
                <a:solidFill>
                  <a:srgbClr val="1E1C11"/>
                </a:solidFill>
                <a:latin typeface="+mj-lt"/>
                <a:sym typeface="Wingdings"/>
              </a:rPr>
              <a:t>)</a:t>
            </a:r>
            <a:endParaRPr lang="en-US" sz="2400" dirty="0">
              <a:solidFill>
                <a:srgbClr val="1E1C11"/>
              </a:solidFill>
              <a:latin typeface="+mj-lt"/>
            </a:endParaRPr>
          </a:p>
          <a:p>
            <a:pPr lvl="1"/>
            <a:r>
              <a:rPr lang="en-US" sz="2400" dirty="0">
                <a:solidFill>
                  <a:srgbClr val="1E1C11"/>
                </a:solidFill>
                <a:latin typeface="+mj-lt"/>
              </a:rPr>
              <a:t>Equal priority to both methods (QUAL + QUAN)</a:t>
            </a:r>
          </a:p>
          <a:p>
            <a:r>
              <a:rPr lang="en-US" sz="2800" dirty="0">
                <a:solidFill>
                  <a:srgbClr val="1E1C11"/>
                </a:solidFill>
                <a:latin typeface="+mj-lt"/>
              </a:rPr>
              <a:t>Iterative data collection and analysis </a:t>
            </a:r>
            <a:r>
              <a:rPr lang="en-US" sz="2000" dirty="0">
                <a:solidFill>
                  <a:srgbClr val="000000"/>
                </a:solidFill>
              </a:rPr>
              <a:t>(e.g., </a:t>
            </a:r>
            <a:r>
              <a:rPr lang="en-US" sz="2000" dirty="0" err="1">
                <a:solidFill>
                  <a:srgbClr val="000000"/>
                </a:solidFill>
              </a:rPr>
              <a:t>QUAN</a:t>
            </a:r>
            <a:r>
              <a:rPr lang="en-US" sz="2000" baseline="-25000" dirty="0" err="1">
                <a:solidFill>
                  <a:srgbClr val="000000"/>
                </a:solidFill>
              </a:rPr>
              <a:t>dc</a:t>
            </a:r>
            <a:r>
              <a:rPr lang="en-US" sz="2000" baseline="-25000" dirty="0">
                <a:solidFill>
                  <a:srgbClr val="000000"/>
                </a:solidFill>
              </a:rPr>
              <a:t>/da </a:t>
            </a:r>
            <a:r>
              <a:rPr lang="en-US" sz="2000" dirty="0">
                <a:solidFill>
                  <a:srgbClr val="000000"/>
                </a:solidFill>
                <a:sym typeface="Wingdings"/>
              </a:rPr>
              <a:t></a:t>
            </a:r>
            <a:r>
              <a:rPr lang="en-US" sz="2000" dirty="0">
                <a:solidFill>
                  <a:srgbClr val="000000"/>
                </a:solidFill>
              </a:rPr>
              <a:t> </a:t>
            </a:r>
            <a:r>
              <a:rPr lang="en-US" sz="2000" dirty="0" err="1">
                <a:solidFill>
                  <a:srgbClr val="000000"/>
                </a:solidFill>
              </a:rPr>
              <a:t>qual</a:t>
            </a:r>
            <a:r>
              <a:rPr lang="en-US" sz="2000" baseline="-25000" dirty="0" err="1">
                <a:solidFill>
                  <a:srgbClr val="000000"/>
                </a:solidFill>
              </a:rPr>
              <a:t>da</a:t>
            </a:r>
            <a:r>
              <a:rPr lang="en-US" sz="2000" dirty="0">
                <a:solidFill>
                  <a:srgbClr val="000000"/>
                </a:solidFill>
              </a:rPr>
              <a:t> </a:t>
            </a:r>
            <a:r>
              <a:rPr lang="en-US" sz="2000" dirty="0">
                <a:solidFill>
                  <a:srgbClr val="000000"/>
                </a:solidFill>
                <a:sym typeface="Wingdings"/>
              </a:rPr>
              <a:t></a:t>
            </a:r>
            <a:r>
              <a:rPr lang="en-US" sz="2000" dirty="0">
                <a:solidFill>
                  <a:srgbClr val="000000"/>
                </a:solidFill>
              </a:rPr>
              <a:t> QUAN2</a:t>
            </a:r>
            <a:r>
              <a:rPr lang="en-US" sz="2000" baseline="-25000" dirty="0">
                <a:solidFill>
                  <a:srgbClr val="000000"/>
                </a:solidFill>
              </a:rPr>
              <a:t>dc/da</a:t>
            </a:r>
            <a:r>
              <a:rPr lang="en-US" sz="2000" dirty="0">
                <a:solidFill>
                  <a:srgbClr val="000000"/>
                </a:solidFill>
              </a:rPr>
              <a:t>).  </a:t>
            </a:r>
          </a:p>
          <a:p>
            <a:endParaRPr lang="en-US" sz="2800" dirty="0">
              <a:solidFill>
                <a:srgbClr val="1E1C11"/>
              </a:solidFill>
              <a:latin typeface="+mj-lt"/>
            </a:endParaRPr>
          </a:p>
        </p:txBody>
      </p:sp>
      <p:pic>
        <p:nvPicPr>
          <p:cNvPr id="7"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547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nvGraphicFramePr>
        <p:xfrm>
          <a:off x="1524000" y="86373"/>
          <a:ext cx="9144001" cy="5450829"/>
        </p:xfrm>
        <a:graphic>
          <a:graphicData uri="http://schemas.openxmlformats.org/drawingml/2006/table">
            <a:tbl>
              <a:tblPr firstRow="1" bandRow="1">
                <a:tableStyleId>{5C22544A-7EE6-4342-B048-85BDC9FD1C3A}</a:tableStyleId>
              </a:tblPr>
              <a:tblGrid>
                <a:gridCol w="1837107">
                  <a:extLst>
                    <a:ext uri="{9D8B030D-6E8A-4147-A177-3AD203B41FA5}">
                      <a16:colId xmlns:a16="http://schemas.microsoft.com/office/drawing/2014/main" val="20000"/>
                    </a:ext>
                  </a:extLst>
                </a:gridCol>
                <a:gridCol w="1837107">
                  <a:extLst>
                    <a:ext uri="{9D8B030D-6E8A-4147-A177-3AD203B41FA5}">
                      <a16:colId xmlns:a16="http://schemas.microsoft.com/office/drawing/2014/main" val="20001"/>
                    </a:ext>
                  </a:extLst>
                </a:gridCol>
                <a:gridCol w="2020815">
                  <a:extLst>
                    <a:ext uri="{9D8B030D-6E8A-4147-A177-3AD203B41FA5}">
                      <a16:colId xmlns:a16="http://schemas.microsoft.com/office/drawing/2014/main" val="20002"/>
                    </a:ext>
                  </a:extLst>
                </a:gridCol>
                <a:gridCol w="1511685">
                  <a:extLst>
                    <a:ext uri="{9D8B030D-6E8A-4147-A177-3AD203B41FA5}">
                      <a16:colId xmlns:a16="http://schemas.microsoft.com/office/drawing/2014/main" val="20003"/>
                    </a:ext>
                  </a:extLst>
                </a:gridCol>
                <a:gridCol w="1937287">
                  <a:extLst>
                    <a:ext uri="{9D8B030D-6E8A-4147-A177-3AD203B41FA5}">
                      <a16:colId xmlns:a16="http://schemas.microsoft.com/office/drawing/2014/main" val="20004"/>
                    </a:ext>
                  </a:extLst>
                </a:gridCol>
              </a:tblGrid>
              <a:tr h="786953">
                <a:tc>
                  <a:txBody>
                    <a:bodyPr/>
                    <a:lstStyle/>
                    <a:p>
                      <a:pPr algn="ctr"/>
                      <a:r>
                        <a:rPr lang="en-US" sz="1600" dirty="0"/>
                        <a:t>Design Type</a:t>
                      </a:r>
                    </a:p>
                  </a:txBody>
                  <a:tcPr/>
                </a:tc>
                <a:tc>
                  <a:txBody>
                    <a:bodyPr/>
                    <a:lstStyle/>
                    <a:p>
                      <a:pPr algn="ctr"/>
                      <a:r>
                        <a:rPr lang="en-US" sz="1600" dirty="0"/>
                        <a:t>Purpose</a:t>
                      </a:r>
                    </a:p>
                  </a:txBody>
                  <a:tcPr/>
                </a:tc>
                <a:tc>
                  <a:txBody>
                    <a:bodyPr/>
                    <a:lstStyle/>
                    <a:p>
                      <a:pPr algn="ctr"/>
                      <a:r>
                        <a:rPr lang="en-US" sz="1600" dirty="0"/>
                        <a:t>Data</a:t>
                      </a:r>
                      <a:r>
                        <a:rPr lang="en-US" sz="1600" baseline="0" dirty="0"/>
                        <a:t> Collection Timing</a:t>
                      </a:r>
                      <a:endParaRPr lang="en-US" sz="1600" dirty="0"/>
                    </a:p>
                  </a:txBody>
                  <a:tcPr/>
                </a:tc>
                <a:tc>
                  <a:txBody>
                    <a:bodyPr/>
                    <a:lstStyle/>
                    <a:p>
                      <a:pPr algn="ctr"/>
                      <a:r>
                        <a:rPr lang="en-US" sz="1600" dirty="0"/>
                        <a:t>Integration Timing or “Mixing”</a:t>
                      </a:r>
                    </a:p>
                  </a:txBody>
                  <a:tcPr/>
                </a:tc>
                <a:tc>
                  <a:txBody>
                    <a:bodyPr/>
                    <a:lstStyle/>
                    <a:p>
                      <a:pPr algn="ctr"/>
                      <a:r>
                        <a:rPr lang="en-US" sz="1600" dirty="0"/>
                        <a:t>Implementation Order</a:t>
                      </a:r>
                    </a:p>
                  </a:txBody>
                  <a:tcPr/>
                </a:tc>
                <a:extLst>
                  <a:ext uri="{0D108BD9-81ED-4DB2-BD59-A6C34878D82A}">
                    <a16:rowId xmlns:a16="http://schemas.microsoft.com/office/drawing/2014/main" val="10000"/>
                  </a:ext>
                </a:extLst>
              </a:tr>
              <a:tr h="903539">
                <a:tc>
                  <a:txBody>
                    <a:bodyPr/>
                    <a:lstStyle/>
                    <a:p>
                      <a:pPr algn="ctr"/>
                      <a:endParaRPr lang="en-US" sz="1400" b="1" dirty="0"/>
                    </a:p>
                    <a:p>
                      <a:pPr algn="ctr"/>
                      <a:r>
                        <a:rPr lang="en-US" sz="1400" b="1" dirty="0"/>
                        <a:t>Exploratory/</a:t>
                      </a:r>
                    </a:p>
                    <a:p>
                      <a:pPr algn="ctr"/>
                      <a:r>
                        <a:rPr lang="en-US" sz="1400" b="1" dirty="0"/>
                        <a:t>Development</a:t>
                      </a:r>
                    </a:p>
                  </a:txBody>
                  <a:tcPr/>
                </a:tc>
                <a:tc>
                  <a:txBody>
                    <a:bodyPr/>
                    <a:lstStyle/>
                    <a:p>
                      <a:pPr algn="ctr"/>
                      <a:r>
                        <a:rPr lang="en-US" sz="1400" b="1" dirty="0"/>
                        <a:t>Instrument</a:t>
                      </a:r>
                      <a:r>
                        <a:rPr lang="en-US" sz="1400" b="1" baseline="0" dirty="0"/>
                        <a:t> or taxonomy/</a:t>
                      </a:r>
                    </a:p>
                    <a:p>
                      <a:pPr algn="ctr"/>
                      <a:r>
                        <a:rPr lang="en-US" sz="1400" b="1" baseline="0" dirty="0"/>
                        <a:t>typology development</a:t>
                      </a:r>
                      <a:endParaRPr lang="en-US" sz="1400" b="1" dirty="0"/>
                    </a:p>
                  </a:txBody>
                  <a:tcPr/>
                </a:tc>
                <a:tc>
                  <a:txBody>
                    <a:bodyPr/>
                    <a:lstStyle/>
                    <a:p>
                      <a:pPr algn="ctr"/>
                      <a:r>
                        <a:rPr lang="en-US" sz="1400" b="1" dirty="0"/>
                        <a:t>Sequential</a:t>
                      </a:r>
                    </a:p>
                  </a:txBody>
                  <a:tcPr/>
                </a:tc>
                <a:tc>
                  <a:txBody>
                    <a:bodyPr/>
                    <a:lstStyle/>
                    <a:p>
                      <a:pPr algn="ctr"/>
                      <a:r>
                        <a:rPr lang="en-US" sz="1400" b="1" dirty="0"/>
                        <a:t>Analysis</a:t>
                      </a:r>
                      <a:r>
                        <a:rPr lang="en-US" sz="1400" b="1" baseline="0" dirty="0"/>
                        <a:t> and </a:t>
                      </a:r>
                      <a:r>
                        <a:rPr lang="en-US" sz="1400" b="1" dirty="0"/>
                        <a:t>Interpretation</a:t>
                      </a:r>
                    </a:p>
                  </a:txBody>
                  <a:tcPr/>
                </a:tc>
                <a:tc>
                  <a:txBody>
                    <a:bodyPr/>
                    <a:lstStyle/>
                    <a:p>
                      <a:pPr algn="ctr"/>
                      <a:r>
                        <a:rPr lang="en-US" sz="1400" b="1" dirty="0" err="1"/>
                        <a:t>QUAL</a:t>
                      </a:r>
                      <a:r>
                        <a:rPr lang="en-US" sz="1400" b="1" dirty="0"/>
                        <a:t> </a:t>
                      </a:r>
                      <a:r>
                        <a:rPr lang="en-US" sz="1400" b="1" dirty="0">
                          <a:sym typeface="Wingdings" pitchFamily="2" charset="2"/>
                        </a:rPr>
                        <a:t> </a:t>
                      </a:r>
                      <a:r>
                        <a:rPr lang="en-US" sz="1400" b="1" dirty="0" err="1">
                          <a:sym typeface="Wingdings" pitchFamily="2" charset="2"/>
                        </a:rPr>
                        <a:t>quan</a:t>
                      </a:r>
                      <a:endParaRPr lang="en-US" sz="1400" b="1" dirty="0"/>
                    </a:p>
                  </a:txBody>
                  <a:tcPr/>
                </a:tc>
                <a:extLst>
                  <a:ext uri="{0D108BD9-81ED-4DB2-BD59-A6C34878D82A}">
                    <a16:rowId xmlns:a16="http://schemas.microsoft.com/office/drawing/2014/main" val="10001"/>
                  </a:ext>
                </a:extLst>
              </a:tr>
              <a:tr h="1188112">
                <a:tc>
                  <a:txBody>
                    <a:bodyPr/>
                    <a:lstStyle/>
                    <a:p>
                      <a:pPr algn="ctr"/>
                      <a:endParaRPr lang="en-US" sz="1400" b="1" dirty="0"/>
                    </a:p>
                    <a:p>
                      <a:pPr algn="ctr"/>
                      <a:endParaRPr lang="en-US" sz="1400" b="1" dirty="0"/>
                    </a:p>
                    <a:p>
                      <a:pPr algn="ctr"/>
                      <a:r>
                        <a:rPr lang="en-US" sz="1400" b="1" dirty="0"/>
                        <a:t>Convergence </a:t>
                      </a:r>
                    </a:p>
                    <a:p>
                      <a:pPr algn="ctr"/>
                      <a:endParaRPr lang="en-US" sz="1400" b="1" dirty="0"/>
                    </a:p>
                  </a:txBody>
                  <a:tcPr/>
                </a:tc>
                <a:tc>
                  <a:txBody>
                    <a:bodyPr/>
                    <a:lstStyle/>
                    <a:p>
                      <a:pPr algn="ctr"/>
                      <a:r>
                        <a:rPr lang="en-US" sz="1400" b="1" dirty="0"/>
                        <a:t>Corroboration:</a:t>
                      </a:r>
                      <a:r>
                        <a:rPr lang="en-US" sz="1400" b="1" baseline="0" dirty="0"/>
                        <a:t> analyze data from different sources regarding the same phenomenon</a:t>
                      </a:r>
                      <a:endParaRPr lang="en-US" sz="1400" b="1" dirty="0"/>
                    </a:p>
                  </a:txBody>
                  <a:tcPr/>
                </a:tc>
                <a:tc>
                  <a:txBody>
                    <a:bodyPr/>
                    <a:lstStyle/>
                    <a:p>
                      <a:pPr algn="ctr"/>
                      <a:r>
                        <a:rPr lang="en-US" sz="1400" b="1" dirty="0"/>
                        <a:t>Concurrent</a:t>
                      </a:r>
                    </a:p>
                  </a:txBody>
                  <a:tcPr/>
                </a:tc>
                <a:tc>
                  <a:txBody>
                    <a:bodyPr/>
                    <a:lstStyle/>
                    <a:p>
                      <a:pPr algn="ctr"/>
                      <a:r>
                        <a:rPr lang="en-US" sz="1400" b="1" dirty="0"/>
                        <a:t>Interpretation</a:t>
                      </a:r>
                    </a:p>
                  </a:txBody>
                  <a:tcPr/>
                </a:tc>
                <a:tc>
                  <a:txBody>
                    <a:bodyPr/>
                    <a:lstStyle/>
                    <a:p>
                      <a:pPr algn="ctr"/>
                      <a:r>
                        <a:rPr lang="en-US" sz="1400" b="1" dirty="0"/>
                        <a:t>QUAL</a:t>
                      </a:r>
                      <a:r>
                        <a:rPr lang="en-US" sz="1400" b="1" baseline="0" dirty="0"/>
                        <a:t> + QUAN</a:t>
                      </a:r>
                      <a:endParaRPr lang="en-US" sz="1400" b="1" dirty="0"/>
                    </a:p>
                  </a:txBody>
                  <a:tcPr/>
                </a:tc>
                <a:extLst>
                  <a:ext uri="{0D108BD9-81ED-4DB2-BD59-A6C34878D82A}">
                    <a16:rowId xmlns:a16="http://schemas.microsoft.com/office/drawing/2014/main" val="10002"/>
                  </a:ext>
                </a:extLst>
              </a:tr>
              <a:tr h="699514">
                <a:tc>
                  <a:txBody>
                    <a:bodyPr/>
                    <a:lstStyle/>
                    <a:p>
                      <a:pPr algn="ctr"/>
                      <a:endParaRPr lang="en-US" sz="1400" b="1" dirty="0"/>
                    </a:p>
                    <a:p>
                      <a:pPr algn="ctr"/>
                      <a:r>
                        <a:rPr lang="en-US" sz="1400" b="1" dirty="0"/>
                        <a:t>Complementarity</a:t>
                      </a:r>
                    </a:p>
                  </a:txBody>
                  <a:tcPr/>
                </a:tc>
                <a:tc>
                  <a:txBody>
                    <a:bodyPr/>
                    <a:lstStyle/>
                    <a:p>
                      <a:pPr algn="ctr"/>
                      <a:r>
                        <a:rPr lang="en-US" sz="1400" b="1" dirty="0"/>
                        <a:t>Understand</a:t>
                      </a:r>
                      <a:r>
                        <a:rPr lang="en-US" sz="1400" b="1" baseline="0" dirty="0"/>
                        <a:t> a phenomenon more completely</a:t>
                      </a:r>
                      <a:endParaRPr lang="en-US" sz="1400" b="1" dirty="0"/>
                    </a:p>
                  </a:txBody>
                  <a:tcPr/>
                </a:tc>
                <a:tc>
                  <a:txBody>
                    <a:bodyPr/>
                    <a:lstStyle/>
                    <a:p>
                      <a:pPr algn="ctr"/>
                      <a:r>
                        <a:rPr lang="en-US" sz="1400" b="1" baseline="0" dirty="0"/>
                        <a:t>Sequential</a:t>
                      </a:r>
                      <a:endParaRPr lang="en-US" sz="1400" b="1" dirty="0"/>
                    </a:p>
                  </a:txBody>
                  <a:tcPr/>
                </a:tc>
                <a:tc>
                  <a:txBody>
                    <a:bodyPr/>
                    <a:lstStyle/>
                    <a:p>
                      <a:pPr algn="ctr"/>
                      <a:r>
                        <a:rPr lang="en-US" sz="1400" b="1" dirty="0"/>
                        <a:t>Analysis and Interpretation</a:t>
                      </a:r>
                    </a:p>
                  </a:txBody>
                  <a:tcPr/>
                </a:tc>
                <a:tc>
                  <a:txBody>
                    <a:bodyPr/>
                    <a:lstStyle/>
                    <a:p>
                      <a:pPr algn="ctr"/>
                      <a:r>
                        <a:rPr lang="en-US" sz="1400" b="1" dirty="0" err="1"/>
                        <a:t>QUAN</a:t>
                      </a:r>
                      <a:r>
                        <a:rPr lang="en-US" sz="1400" b="1" dirty="0"/>
                        <a:t> </a:t>
                      </a:r>
                      <a:r>
                        <a:rPr lang="en-US" sz="1400" b="1" dirty="0">
                          <a:sym typeface="Wingdings" pitchFamily="2" charset="2"/>
                        </a:rPr>
                        <a:t> </a:t>
                      </a:r>
                      <a:r>
                        <a:rPr lang="en-US" sz="1400" b="1" dirty="0" err="1">
                          <a:sym typeface="Wingdings" pitchFamily="2" charset="2"/>
                        </a:rPr>
                        <a:t>qual</a:t>
                      </a:r>
                      <a:endParaRPr lang="en-US" sz="1400" b="1" dirty="0"/>
                    </a:p>
                  </a:txBody>
                  <a:tcPr/>
                </a:tc>
                <a:extLst>
                  <a:ext uri="{0D108BD9-81ED-4DB2-BD59-A6C34878D82A}">
                    <a16:rowId xmlns:a16="http://schemas.microsoft.com/office/drawing/2014/main" val="10003"/>
                  </a:ext>
                </a:extLst>
              </a:tr>
              <a:tr h="81847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t>Expansion</a:t>
                      </a:r>
                    </a:p>
                    <a:p>
                      <a:pPr algn="ctr"/>
                      <a:endParaRPr lang="en-US" sz="1400" b="1" dirty="0"/>
                    </a:p>
                  </a:txBody>
                  <a:tcPr/>
                </a:tc>
                <a:tc>
                  <a:txBody>
                    <a:bodyPr/>
                    <a:lstStyle/>
                    <a:p>
                      <a:pPr algn="ctr"/>
                      <a:r>
                        <a:rPr lang="en-US" sz="1400" b="1" dirty="0"/>
                        <a:t>Assess</a:t>
                      </a:r>
                      <a:r>
                        <a:rPr lang="en-US" sz="1400" b="1" baseline="0" dirty="0"/>
                        <a:t> different phenomenon using different methods</a:t>
                      </a:r>
                      <a:endParaRPr lang="en-US" sz="1400" b="1" dirty="0"/>
                    </a:p>
                  </a:txBody>
                  <a:tcPr/>
                </a:tc>
                <a:tc>
                  <a:txBody>
                    <a:bodyPr/>
                    <a:lstStyle/>
                    <a:p>
                      <a:pPr algn="ctr"/>
                      <a:r>
                        <a:rPr lang="en-US" sz="1400" b="1" dirty="0"/>
                        <a:t>Embedded- Sequential</a:t>
                      </a:r>
                    </a:p>
                  </a:txBody>
                  <a:tcPr/>
                </a:tc>
                <a:tc>
                  <a:txBody>
                    <a:bodyPr/>
                    <a:lstStyle/>
                    <a:p>
                      <a:pPr algn="ctr"/>
                      <a:r>
                        <a:rPr lang="en-US" sz="1400" b="1" dirty="0"/>
                        <a:t>Analysis</a:t>
                      </a:r>
                      <a:r>
                        <a:rPr lang="en-US" sz="1400" b="1" baseline="0" dirty="0"/>
                        <a:t> and Interpretation</a:t>
                      </a:r>
                      <a:endParaRPr lang="en-US" sz="1400" b="1" dirty="0"/>
                    </a:p>
                  </a:txBody>
                  <a:tcPr/>
                </a:tc>
                <a:tc>
                  <a:txBody>
                    <a:bodyPr/>
                    <a:lstStyle/>
                    <a:p>
                      <a:pPr algn="ctr"/>
                      <a:r>
                        <a:rPr lang="en-US" sz="1400" b="1" dirty="0"/>
                        <a:t>QUAN(</a:t>
                      </a:r>
                      <a:r>
                        <a:rPr lang="en-US" sz="1400" b="1" dirty="0" err="1"/>
                        <a:t>qual</a:t>
                      </a:r>
                      <a:r>
                        <a:rPr lang="en-US" sz="1400" b="1" dirty="0"/>
                        <a:t>) or QUAL(</a:t>
                      </a:r>
                      <a:r>
                        <a:rPr lang="en-US" sz="1400" b="1" dirty="0" err="1"/>
                        <a:t>quan</a:t>
                      </a:r>
                      <a:r>
                        <a:rPr lang="en-US" sz="1400" b="1" dirty="0"/>
                        <a:t>)</a:t>
                      </a:r>
                    </a:p>
                  </a:txBody>
                  <a:tcPr/>
                </a:tc>
                <a:extLst>
                  <a:ext uri="{0D108BD9-81ED-4DB2-BD59-A6C34878D82A}">
                    <a16:rowId xmlns:a16="http://schemas.microsoft.com/office/drawing/2014/main" val="10004"/>
                  </a:ext>
                </a:extLst>
              </a:tr>
              <a:tr h="760318">
                <a:tc>
                  <a:txBody>
                    <a:bodyPr/>
                    <a:lstStyle/>
                    <a:p>
                      <a:pPr algn="ctr"/>
                      <a:endParaRPr lang="en-US" sz="1400" b="1" dirty="0"/>
                    </a:p>
                    <a:p>
                      <a:pPr algn="ctr"/>
                      <a:r>
                        <a:rPr lang="en-US" sz="1400" b="1" dirty="0"/>
                        <a:t>Transformative</a:t>
                      </a:r>
                    </a:p>
                  </a:txBody>
                  <a:tcPr/>
                </a:tc>
                <a:tc>
                  <a:txBody>
                    <a:bodyPr/>
                    <a:lstStyle/>
                    <a:p>
                      <a:pPr algn="ctr"/>
                      <a:r>
                        <a:rPr lang="en-US" sz="1400" b="1" dirty="0"/>
                        <a:t>Discovery</a:t>
                      </a:r>
                      <a:r>
                        <a:rPr lang="en-US" sz="1400" b="1" baseline="0" dirty="0"/>
                        <a:t> of new ideas and meanings regarding a particular phenomenon</a:t>
                      </a:r>
                      <a:endParaRPr lang="en-US" sz="1400" b="1" dirty="0"/>
                    </a:p>
                  </a:txBody>
                  <a:tcPr/>
                </a:tc>
                <a:tc>
                  <a:txBody>
                    <a:bodyPr/>
                    <a:lstStyle/>
                    <a:p>
                      <a:pPr algn="ctr"/>
                      <a:r>
                        <a:rPr lang="en-US" sz="1400" b="1" dirty="0"/>
                        <a:t>Concurrent</a:t>
                      </a:r>
                    </a:p>
                  </a:txBody>
                  <a:tcPr/>
                </a:tc>
                <a:tc>
                  <a:txBody>
                    <a:bodyPr/>
                    <a:lstStyle/>
                    <a:p>
                      <a:pPr algn="ctr"/>
                      <a:r>
                        <a:rPr lang="en-US" sz="1400" b="1" dirty="0"/>
                        <a:t>Throughout</a:t>
                      </a:r>
                    </a:p>
                  </a:txBody>
                  <a:tcPr/>
                </a:tc>
                <a:tc>
                  <a:txBody>
                    <a:bodyPr/>
                    <a:lstStyle/>
                    <a:p>
                      <a:pPr algn="ctr"/>
                      <a:r>
                        <a:rPr lang="en-US" sz="1400" b="1" dirty="0"/>
                        <a:t>QUAL + QUAN</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7799232" y="5537200"/>
            <a:ext cx="28687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Creswell &amp; Plano Clark, 2017</a:t>
            </a:r>
          </a:p>
        </p:txBody>
      </p:sp>
    </p:spTree>
    <p:extLst>
      <p:ext uri="{BB962C8B-B14F-4D97-AF65-F5344CB8AC3E}">
        <p14:creationId xmlns:p14="http://schemas.microsoft.com/office/powerpoint/2010/main" val="3752115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a:bodyPr>
          <a:lstStyle/>
          <a:p>
            <a:r>
              <a:rPr lang="en-US" dirty="0">
                <a:solidFill>
                  <a:srgbClr val="A32C07"/>
                </a:solidFill>
              </a:rPr>
              <a:t>Mixed Methods Design Typology</a:t>
            </a:r>
          </a:p>
        </p:txBody>
      </p:sp>
      <p:sp>
        <p:nvSpPr>
          <p:cNvPr id="20482" name="Rectangle 3"/>
          <p:cNvSpPr>
            <a:spLocks noGrp="1" noChangeArrowheads="1"/>
          </p:cNvSpPr>
          <p:nvPr>
            <p:ph idx="1"/>
          </p:nvPr>
        </p:nvSpPr>
        <p:spPr/>
        <p:txBody>
          <a:bodyPr>
            <a:normAutofit/>
          </a:bodyPr>
          <a:lstStyle/>
          <a:p>
            <a:pPr>
              <a:lnSpc>
                <a:spcPct val="90000"/>
              </a:lnSpc>
            </a:pPr>
            <a:endParaRPr lang="en-US" dirty="0">
              <a:latin typeface="Arial" charset="0"/>
            </a:endParaRPr>
          </a:p>
          <a:p>
            <a:endParaRPr lang="en-US" dirty="0">
              <a:latin typeface="Arial" charset="0"/>
            </a:endParaRPr>
          </a:p>
        </p:txBody>
      </p:sp>
      <p:sp>
        <p:nvSpPr>
          <p:cNvPr id="4" name="Rectangle 3"/>
          <p:cNvSpPr>
            <a:spLocks noChangeArrowheads="1"/>
          </p:cNvSpPr>
          <p:nvPr/>
        </p:nvSpPr>
        <p:spPr bwMode="auto">
          <a:xfrm>
            <a:off x="1524000" y="5937251"/>
            <a:ext cx="9144000" cy="919163"/>
          </a:xfrm>
          <a:prstGeom prst="rect">
            <a:avLst/>
          </a:prstGeom>
          <a:solidFill>
            <a:schemeClr val="accent2"/>
          </a:solidFill>
          <a:ln>
            <a:noFill/>
          </a:ln>
          <a:effectLst>
            <a:outerShdw blurRad="635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7" descr="2-Line_SocialWork_GoldOnCard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6116639"/>
            <a:ext cx="1955800"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flipV="1">
            <a:off x="1524000" y="5885544"/>
            <a:ext cx="9144000" cy="50800"/>
          </a:xfrm>
          <a:prstGeom prst="rect">
            <a:avLst/>
          </a:prstGeom>
          <a:solidFill>
            <a:srgbClr val="FFC000"/>
          </a:solidFill>
          <a:ln>
            <a:noFill/>
          </a:ln>
          <a:effectLst>
            <a:outerShdw blurRad="63500" dist="20000" dir="5400000" rotWithShape="0">
              <a:srgbClr val="000000">
                <a:alpha val="37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pic>
        <p:nvPicPr>
          <p:cNvPr id="7" name="Picture 9" descr="Regular Use Shield_GoldOnWhite_NoBG.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hape 105"/>
          <p:cNvSpPr/>
          <p:nvPr/>
        </p:nvSpPr>
        <p:spPr>
          <a:xfrm>
            <a:off x="1524000" y="5937250"/>
            <a:ext cx="9144000" cy="937512"/>
          </a:xfrm>
          <a:prstGeom prst="rect">
            <a:avLst/>
          </a:prstGeom>
          <a:solidFill>
            <a:srgbClr val="991B1E"/>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pic>
        <p:nvPicPr>
          <p:cNvPr id="10" name="1-lineWordmark_GoldOnCard_NoBG.png" descr="1-lineWordmark_GoldOnCard_NoBG.eps"/>
          <p:cNvPicPr/>
          <p:nvPr/>
        </p:nvPicPr>
        <p:blipFill>
          <a:blip r:embed="rId4" cstate="print"/>
          <a:stretch>
            <a:fillRect/>
          </a:stretch>
        </p:blipFill>
        <p:spPr>
          <a:xfrm>
            <a:off x="8521700" y="6411231"/>
            <a:ext cx="1822126" cy="154822"/>
          </a:xfrm>
          <a:prstGeom prst="rect">
            <a:avLst/>
          </a:prstGeom>
          <a:ln w="12700">
            <a:miter lim="400000"/>
          </a:ln>
        </p:spPr>
      </p:pic>
      <p:graphicFrame>
        <p:nvGraphicFramePr>
          <p:cNvPr id="2" name="Table 1"/>
          <p:cNvGraphicFramePr>
            <a:graphicFrameLocks noGrp="1"/>
          </p:cNvGraphicFramePr>
          <p:nvPr/>
        </p:nvGraphicFramePr>
        <p:xfrm>
          <a:off x="1524000" y="1230647"/>
          <a:ext cx="9144000" cy="5180584"/>
        </p:xfrm>
        <a:graphic>
          <a:graphicData uri="http://schemas.openxmlformats.org/drawingml/2006/table">
            <a:tbl>
              <a:tblPr firstRow="1" bandRow="1">
                <a:tableStyleId>{5C22544A-7EE6-4342-B048-85BDC9FD1C3A}</a:tableStyleId>
              </a:tblPr>
              <a:tblGrid>
                <a:gridCol w="1497882">
                  <a:extLst>
                    <a:ext uri="{9D8B030D-6E8A-4147-A177-3AD203B41FA5}">
                      <a16:colId xmlns:a16="http://schemas.microsoft.com/office/drawing/2014/main" val="20000"/>
                    </a:ext>
                  </a:extLst>
                </a:gridCol>
                <a:gridCol w="7646118">
                  <a:extLst>
                    <a:ext uri="{9D8B030D-6E8A-4147-A177-3AD203B41FA5}">
                      <a16:colId xmlns:a16="http://schemas.microsoft.com/office/drawing/2014/main" val="20001"/>
                    </a:ext>
                  </a:extLst>
                </a:gridCol>
              </a:tblGrid>
              <a:tr h="370840">
                <a:tc>
                  <a:txBody>
                    <a:bodyPr/>
                    <a:lstStyle/>
                    <a:p>
                      <a:pPr algn="ctr"/>
                      <a:r>
                        <a:rPr lang="en-US" dirty="0"/>
                        <a:t>Design type</a:t>
                      </a:r>
                    </a:p>
                  </a:txBody>
                  <a:tcPr/>
                </a:tc>
                <a:tc>
                  <a:txBody>
                    <a:bodyPr/>
                    <a:lstStyle/>
                    <a:p>
                      <a:pPr algn="ctr"/>
                      <a:r>
                        <a:rPr lang="en-US" dirty="0"/>
                        <a:t>Purpose</a:t>
                      </a:r>
                    </a:p>
                  </a:txBody>
                  <a:tcPr/>
                </a:tc>
                <a:extLst>
                  <a:ext uri="{0D108BD9-81ED-4DB2-BD59-A6C34878D82A}">
                    <a16:rowId xmlns:a16="http://schemas.microsoft.com/office/drawing/2014/main" val="10000"/>
                  </a:ext>
                </a:extLst>
              </a:tr>
              <a:tr h="370840">
                <a:tc>
                  <a:txBody>
                    <a:bodyPr/>
                    <a:lstStyle/>
                    <a:p>
                      <a:r>
                        <a:rPr lang="en-US" sz="1400" dirty="0">
                          <a:solidFill>
                            <a:srgbClr val="1E1C11"/>
                          </a:solidFill>
                        </a:rPr>
                        <a:t>Convergence</a:t>
                      </a:r>
                    </a:p>
                  </a:txBody>
                  <a:tcPr/>
                </a:tc>
                <a:tc>
                  <a:txBody>
                    <a:bodyPr/>
                    <a:lstStyle/>
                    <a:p>
                      <a:pPr marL="285750" lvl="0" indent="-285750">
                        <a:lnSpc>
                          <a:spcPct val="90000"/>
                        </a:lnSpc>
                        <a:buFont typeface="Arial"/>
                        <a:buChar char="•"/>
                      </a:pPr>
                      <a:r>
                        <a:rPr lang="en-US" sz="1400" dirty="0">
                          <a:solidFill>
                            <a:srgbClr val="1E1C11"/>
                          </a:solidFill>
                          <a:latin typeface="Arial" charset="0"/>
                        </a:rPr>
                        <a:t>Corroboration of findings (data + interpretation) generated through quantitative methods with findings generated through qualitative designs (Triangulation).</a:t>
                      </a:r>
                    </a:p>
                    <a:p>
                      <a:pPr marL="285750" lvl="0" indent="-285750">
                        <a:lnSpc>
                          <a:spcPct val="90000"/>
                        </a:lnSpc>
                        <a:buFont typeface="Arial"/>
                        <a:buChar char="•"/>
                      </a:pPr>
                      <a:r>
                        <a:rPr lang="en-US" sz="1400" dirty="0">
                          <a:solidFill>
                            <a:srgbClr val="1E1C11"/>
                          </a:solidFill>
                          <a:latin typeface="Arial" charset="0"/>
                        </a:rPr>
                        <a:t>Conversion of one type of data into another (</a:t>
                      </a:r>
                      <a:r>
                        <a:rPr lang="en-US" sz="1400" dirty="0" err="1">
                          <a:solidFill>
                            <a:srgbClr val="1E1C11"/>
                          </a:solidFill>
                          <a:latin typeface="Arial" charset="0"/>
                        </a:rPr>
                        <a:t>Quantitizing</a:t>
                      </a:r>
                      <a:r>
                        <a:rPr lang="en-US" sz="1400" dirty="0">
                          <a:solidFill>
                            <a:srgbClr val="1E1C11"/>
                          </a:solidFill>
                          <a:latin typeface="Arial" charset="0"/>
                        </a:rPr>
                        <a:t>/</a:t>
                      </a:r>
                      <a:r>
                        <a:rPr lang="en-US" sz="1400" dirty="0" err="1">
                          <a:solidFill>
                            <a:srgbClr val="1E1C11"/>
                          </a:solidFill>
                          <a:latin typeface="Arial" charset="0"/>
                        </a:rPr>
                        <a:t>qualitizing</a:t>
                      </a:r>
                      <a:r>
                        <a:rPr lang="en-US" sz="1400" dirty="0">
                          <a:solidFill>
                            <a:srgbClr val="1E1C11"/>
                          </a:solidFill>
                          <a:latin typeface="Arial" charset="0"/>
                        </a:rPr>
                        <a:t>)</a:t>
                      </a:r>
                    </a:p>
                  </a:txBody>
                  <a:tcPr/>
                </a:tc>
                <a:extLst>
                  <a:ext uri="{0D108BD9-81ED-4DB2-BD59-A6C34878D82A}">
                    <a16:rowId xmlns:a16="http://schemas.microsoft.com/office/drawing/2014/main" val="10001"/>
                  </a:ext>
                </a:extLst>
              </a:tr>
              <a:tr h="370840">
                <a:tc>
                  <a:txBody>
                    <a:bodyPr/>
                    <a:lstStyle/>
                    <a:p>
                      <a:r>
                        <a:rPr lang="en-US" sz="1400" dirty="0">
                          <a:solidFill>
                            <a:srgbClr val="1E1C11"/>
                          </a:solidFill>
                        </a:rPr>
                        <a:t>Complementarity</a:t>
                      </a:r>
                    </a:p>
                  </a:txBody>
                  <a:tcPr/>
                </a:tc>
                <a:tc>
                  <a:txBody>
                    <a:bodyPr/>
                    <a:lstStyle/>
                    <a:p>
                      <a:pPr marL="285750" lvl="0" indent="-285750">
                        <a:buFont typeface="Arial"/>
                        <a:buChar char="•"/>
                      </a:pPr>
                      <a:r>
                        <a:rPr lang="en-US" sz="1400" dirty="0">
                          <a:solidFill>
                            <a:srgbClr val="1E1C11"/>
                          </a:solidFill>
                          <a:latin typeface="Arial" charset="0"/>
                        </a:rPr>
                        <a:t>Findings generated through qualitative methods answer exploratory questions while findings generated through quantitative methods answer confirmatory questions. </a:t>
                      </a:r>
                    </a:p>
                    <a:p>
                      <a:pPr marL="285750" lvl="0" indent="-285750">
                        <a:buFont typeface="Arial"/>
                        <a:buChar char="•"/>
                      </a:pPr>
                      <a:r>
                        <a:rPr lang="en-US" sz="1400" dirty="0">
                          <a:solidFill>
                            <a:srgbClr val="1E1C11"/>
                          </a:solidFill>
                          <a:latin typeface="Arial" charset="0"/>
                        </a:rPr>
                        <a:t>Qualitative methods provide depth of understanding to complement breadth of understanding afforded by quantitative methods.</a:t>
                      </a:r>
                    </a:p>
                    <a:p>
                      <a:pPr marL="285750" lvl="0" indent="-285750">
                        <a:buFont typeface="Arial"/>
                        <a:buChar char="•"/>
                      </a:pPr>
                      <a:r>
                        <a:rPr lang="en-US" sz="1400" dirty="0">
                          <a:solidFill>
                            <a:srgbClr val="1E1C11"/>
                          </a:solidFill>
                          <a:latin typeface="Arial" charset="0"/>
                        </a:rPr>
                        <a:t>Qualitative methods used to study process and context and quantitative methods to study outcomes.</a:t>
                      </a:r>
                    </a:p>
                  </a:txBody>
                  <a:tcPr/>
                </a:tc>
                <a:extLst>
                  <a:ext uri="{0D108BD9-81ED-4DB2-BD59-A6C34878D82A}">
                    <a16:rowId xmlns:a16="http://schemas.microsoft.com/office/drawing/2014/main" val="10002"/>
                  </a:ext>
                </a:extLst>
              </a:tr>
              <a:tr h="370840">
                <a:tc>
                  <a:txBody>
                    <a:bodyPr/>
                    <a:lstStyle/>
                    <a:p>
                      <a:r>
                        <a:rPr lang="en-US" sz="1400" dirty="0">
                          <a:solidFill>
                            <a:srgbClr val="1E1C11"/>
                          </a:solidFill>
                        </a:rPr>
                        <a:t>Expansion</a:t>
                      </a:r>
                    </a:p>
                  </a:txBody>
                  <a:tcPr/>
                </a:tc>
                <a:tc>
                  <a:txBody>
                    <a:bodyPr/>
                    <a:lstStyle/>
                    <a:p>
                      <a:pPr marL="285750" lvl="0" indent="-285750">
                        <a:lnSpc>
                          <a:spcPct val="90000"/>
                        </a:lnSpc>
                        <a:buFont typeface="Arial"/>
                        <a:buChar char="•"/>
                      </a:pPr>
                      <a:r>
                        <a:rPr lang="en-US" sz="1400" dirty="0">
                          <a:solidFill>
                            <a:srgbClr val="1E1C11"/>
                          </a:solidFill>
                          <a:latin typeface="Arial" charset="0"/>
                        </a:rPr>
                        <a:t>Findings from a qualitative study used to expand the depth of understanding of issues addressed in a quantitative study.</a:t>
                      </a:r>
                    </a:p>
                    <a:p>
                      <a:pPr marL="285750" lvl="0" indent="-285750">
                        <a:lnSpc>
                          <a:spcPct val="90000"/>
                        </a:lnSpc>
                        <a:buFont typeface="Arial"/>
                        <a:buChar char="•"/>
                      </a:pPr>
                      <a:r>
                        <a:rPr lang="en-US" sz="1400" dirty="0">
                          <a:solidFill>
                            <a:srgbClr val="1E1C11"/>
                          </a:solidFill>
                          <a:latin typeface="Arial" charset="0"/>
                        </a:rPr>
                        <a:t>Findings from a quantitative study used to expand the breadth of understanding of issues addressed in a qualitative study.</a:t>
                      </a:r>
                    </a:p>
                  </a:txBody>
                  <a:tcPr/>
                </a:tc>
                <a:extLst>
                  <a:ext uri="{0D108BD9-81ED-4DB2-BD59-A6C34878D82A}">
                    <a16:rowId xmlns:a16="http://schemas.microsoft.com/office/drawing/2014/main" val="10003"/>
                  </a:ext>
                </a:extLst>
              </a:tr>
              <a:tr h="370840">
                <a:tc>
                  <a:txBody>
                    <a:bodyPr/>
                    <a:lstStyle/>
                    <a:p>
                      <a:r>
                        <a:rPr lang="en-US" sz="1400" dirty="0">
                          <a:solidFill>
                            <a:srgbClr val="1E1C11"/>
                          </a:solidFill>
                        </a:rPr>
                        <a:t>Exploratory/Development</a:t>
                      </a:r>
                    </a:p>
                  </a:txBody>
                  <a:tcPr/>
                </a:tc>
                <a:tc>
                  <a:txBody>
                    <a:bodyPr/>
                    <a:lstStyle/>
                    <a:p>
                      <a:pPr marL="285750" lvl="0" indent="-285750">
                        <a:lnSpc>
                          <a:spcPct val="90000"/>
                        </a:lnSpc>
                        <a:buFont typeface="Arial"/>
                        <a:buChar char="•"/>
                      </a:pPr>
                      <a:r>
                        <a:rPr lang="en-US" sz="1400" dirty="0">
                          <a:solidFill>
                            <a:srgbClr val="1E1C11"/>
                          </a:solidFill>
                          <a:latin typeface="Arial" charset="0"/>
                        </a:rPr>
                        <a:t>Findings from a qualitative study used to develop questions or items for a quantitative survey or instrument, develop or modify a conceptual framework used to generate hypotheses for quantitative analyses, or develop an intervention or program that can be evaluated quantitatively.</a:t>
                      </a:r>
                    </a:p>
                  </a:txBody>
                  <a:tcPr/>
                </a:tc>
                <a:extLst>
                  <a:ext uri="{0D108BD9-81ED-4DB2-BD59-A6C34878D82A}">
                    <a16:rowId xmlns:a16="http://schemas.microsoft.com/office/drawing/2014/main" val="10004"/>
                  </a:ext>
                </a:extLst>
              </a:tr>
              <a:tr h="370840">
                <a:tc>
                  <a:txBody>
                    <a:bodyPr/>
                    <a:lstStyle/>
                    <a:p>
                      <a:r>
                        <a:rPr lang="en-US" sz="1400" dirty="0">
                          <a:solidFill>
                            <a:srgbClr val="1E1C11"/>
                          </a:solidFill>
                        </a:rPr>
                        <a:t>Sampling</a:t>
                      </a:r>
                    </a:p>
                  </a:txBody>
                  <a:tcPr/>
                </a:tc>
                <a:tc>
                  <a:txBody>
                    <a:bodyPr/>
                    <a:lstStyle/>
                    <a:p>
                      <a:pPr marL="285750" lvl="0" indent="-285750">
                        <a:lnSpc>
                          <a:spcPct val="90000"/>
                        </a:lnSpc>
                        <a:buFont typeface="Arial"/>
                        <a:buChar char="•"/>
                      </a:pPr>
                      <a:r>
                        <a:rPr lang="en-US" sz="1400" dirty="0">
                          <a:solidFill>
                            <a:srgbClr val="1E1C11"/>
                          </a:solidFill>
                          <a:latin typeface="Arial" charset="0"/>
                        </a:rPr>
                        <a:t>Use of one set of methods to identify participants who will provide data using the other set of methods</a:t>
                      </a:r>
                      <a:r>
                        <a:rPr lang="en-US" sz="1400" baseline="0" dirty="0">
                          <a:solidFill>
                            <a:srgbClr val="1E1C11"/>
                          </a:solidFill>
                          <a:latin typeface="Arial" charset="0"/>
                        </a:rPr>
                        <a:t> (e.g., p</a:t>
                      </a:r>
                      <a:r>
                        <a:rPr lang="en-US" sz="1400" dirty="0">
                          <a:solidFill>
                            <a:srgbClr val="1E1C11"/>
                          </a:solidFill>
                          <a:latin typeface="Arial" charset="0"/>
                        </a:rPr>
                        <a:t>urposeful sampling of research participants for semi-structured interviews based on information collected from a quantitative survey; random sampling of a subpopulation of participants identified from interviews or participant observation as being of particular interest.</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33326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a:bodyPr>
          <a:lstStyle/>
          <a:p>
            <a:r>
              <a:rPr lang="en-US" dirty="0">
                <a:solidFill>
                  <a:srgbClr val="A32C07"/>
                </a:solidFill>
              </a:rPr>
              <a:t>How to decide the function of mixed methods</a:t>
            </a:r>
          </a:p>
        </p:txBody>
      </p:sp>
      <p:sp>
        <p:nvSpPr>
          <p:cNvPr id="20482" name="Rectangle 3"/>
          <p:cNvSpPr>
            <a:spLocks noGrp="1" noChangeArrowheads="1"/>
          </p:cNvSpPr>
          <p:nvPr>
            <p:ph type="body" idx="1"/>
          </p:nvPr>
        </p:nvSpPr>
        <p:spPr>
          <a:xfrm>
            <a:off x="1794934" y="1773239"/>
            <a:ext cx="8771467" cy="4709160"/>
          </a:xfrm>
        </p:spPr>
        <p:txBody>
          <a:bodyPr>
            <a:normAutofit/>
          </a:bodyPr>
          <a:lstStyle/>
          <a:p>
            <a:r>
              <a:rPr lang="en-US" sz="2400" dirty="0">
                <a:solidFill>
                  <a:schemeClr val="bg2">
                    <a:lumMod val="10000"/>
                  </a:schemeClr>
                </a:solidFill>
              </a:rPr>
              <a:t>When seeking answers to the same question (convergence)</a:t>
            </a:r>
          </a:p>
          <a:p>
            <a:r>
              <a:rPr lang="en-US" sz="2400" dirty="0">
                <a:solidFill>
                  <a:schemeClr val="bg2">
                    <a:lumMod val="10000"/>
                  </a:schemeClr>
                </a:solidFill>
              </a:rPr>
              <a:t>When seeking answers to related questions (complementarity)</a:t>
            </a:r>
          </a:p>
          <a:p>
            <a:r>
              <a:rPr lang="en-US" sz="2400" dirty="0">
                <a:solidFill>
                  <a:schemeClr val="bg2">
                    <a:lumMod val="10000"/>
                  </a:schemeClr>
                </a:solidFill>
              </a:rPr>
              <a:t>When findings based on one method raises questions that can be answered by use of the other method (expansion)</a:t>
            </a:r>
          </a:p>
          <a:p>
            <a:r>
              <a:rPr lang="en-US" sz="2400" dirty="0">
                <a:solidFill>
                  <a:schemeClr val="bg2">
                    <a:lumMod val="10000"/>
                  </a:schemeClr>
                </a:solidFill>
              </a:rPr>
              <a:t>When findings based on one method are a prerequisite to use of the other method (development) </a:t>
            </a:r>
          </a:p>
          <a:p>
            <a:r>
              <a:rPr lang="en-US" sz="2400" dirty="0">
                <a:solidFill>
                  <a:schemeClr val="bg2">
                    <a:lumMod val="10000"/>
                  </a:schemeClr>
                </a:solidFill>
              </a:rPr>
              <a:t>When one method can help to define or identify the participant sample for collection and analysis of data representing the other type of method (sampling</a:t>
            </a:r>
            <a:r>
              <a:rPr lang="en-US" sz="2400" dirty="0"/>
              <a:t>)</a:t>
            </a:r>
          </a:p>
        </p:txBody>
      </p:sp>
      <p:pic>
        <p:nvPicPr>
          <p:cNvPr id="7"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561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981200" y="465667"/>
            <a:ext cx="8229600" cy="1143000"/>
          </a:xfrm>
        </p:spPr>
        <p:txBody>
          <a:bodyPr>
            <a:noAutofit/>
          </a:bodyPr>
          <a:lstStyle/>
          <a:p>
            <a:r>
              <a:rPr lang="en-US" sz="4000" dirty="0">
                <a:solidFill>
                  <a:srgbClr val="A32C07"/>
                </a:solidFill>
              </a:rPr>
              <a:t>Three ways of mixing quantitative and qualitative data</a:t>
            </a:r>
          </a:p>
        </p:txBody>
      </p:sp>
      <p:grpSp>
        <p:nvGrpSpPr>
          <p:cNvPr id="1026" name="Diagram 3"/>
          <p:cNvGrpSpPr>
            <a:grpSpLocks noChangeAspect="1"/>
          </p:cNvGrpSpPr>
          <p:nvPr/>
        </p:nvGrpSpPr>
        <p:grpSpPr bwMode="auto">
          <a:xfrm>
            <a:off x="1828800" y="2133600"/>
            <a:ext cx="8229600" cy="5715000"/>
            <a:chOff x="288" y="188"/>
            <a:chExt cx="5184" cy="3600"/>
          </a:xfrm>
        </p:grpSpPr>
        <p:sp>
          <p:nvSpPr>
            <p:cNvPr id="1027" name="AutoShape 4"/>
            <p:cNvSpPr>
              <a:spLocks noChangeAspect="1" noChangeArrowheads="1" noTextEdit="1"/>
            </p:cNvSpPr>
            <p:nvPr/>
          </p:nvSpPr>
          <p:spPr bwMode="auto">
            <a:xfrm>
              <a:off x="288" y="188"/>
              <a:ext cx="5184" cy="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grpSp>
      <p:sp>
        <p:nvSpPr>
          <p:cNvPr id="1029" name="Rectangle 15"/>
          <p:cNvSpPr>
            <a:spLocks noChangeArrowheads="1"/>
          </p:cNvSpPr>
          <p:nvPr/>
        </p:nvSpPr>
        <p:spPr bwMode="auto">
          <a:xfrm>
            <a:off x="2667000" y="2286000"/>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0000"/>
                </a:solidFill>
                <a:effectLst/>
                <a:uLnTx/>
                <a:uFillTx/>
                <a:latin typeface="Calibri"/>
                <a:ea typeface="+mn-ea"/>
                <a:cs typeface="+mn-cs"/>
              </a:rPr>
              <a:t>Qualitative data</a:t>
            </a:r>
          </a:p>
        </p:txBody>
      </p:sp>
      <p:sp>
        <p:nvSpPr>
          <p:cNvPr id="1030" name="Rectangle 16"/>
          <p:cNvSpPr>
            <a:spLocks noChangeArrowheads="1"/>
          </p:cNvSpPr>
          <p:nvPr/>
        </p:nvSpPr>
        <p:spPr bwMode="auto">
          <a:xfrm>
            <a:off x="2667000" y="3598334"/>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0000"/>
                </a:solidFill>
                <a:effectLst/>
                <a:uLnTx/>
                <a:uFillTx/>
                <a:latin typeface="Calibri"/>
                <a:ea typeface="+mn-ea"/>
                <a:cs typeface="+mn-cs"/>
              </a:rPr>
              <a:t>Qualitative data</a:t>
            </a:r>
          </a:p>
        </p:txBody>
      </p:sp>
      <p:sp>
        <p:nvSpPr>
          <p:cNvPr id="1031" name="Rectangle 17"/>
          <p:cNvSpPr>
            <a:spLocks noChangeArrowheads="1"/>
          </p:cNvSpPr>
          <p:nvPr/>
        </p:nvSpPr>
        <p:spPr bwMode="auto">
          <a:xfrm>
            <a:off x="5105400" y="2286000"/>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90000"/>
                </a:solidFill>
                <a:effectLst/>
                <a:uLnTx/>
                <a:uFillTx/>
                <a:latin typeface="Calibri"/>
                <a:ea typeface="+mn-ea"/>
                <a:cs typeface="+mn-cs"/>
              </a:rPr>
              <a:t>Results</a:t>
            </a:r>
          </a:p>
        </p:txBody>
      </p:sp>
      <p:sp>
        <p:nvSpPr>
          <p:cNvPr id="1032" name="Rectangle 18"/>
          <p:cNvSpPr>
            <a:spLocks noChangeArrowheads="1"/>
          </p:cNvSpPr>
          <p:nvPr/>
        </p:nvSpPr>
        <p:spPr bwMode="auto">
          <a:xfrm>
            <a:off x="5105400" y="3598334"/>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90000"/>
                </a:solidFill>
                <a:effectLst/>
                <a:uLnTx/>
                <a:uFillTx/>
                <a:latin typeface="Calibri"/>
                <a:ea typeface="+mn-ea"/>
                <a:cs typeface="+mn-cs"/>
              </a:rPr>
              <a:t>Quantitative data</a:t>
            </a:r>
          </a:p>
        </p:txBody>
      </p:sp>
      <p:sp>
        <p:nvSpPr>
          <p:cNvPr id="1033" name="Rectangle 19"/>
          <p:cNvSpPr>
            <a:spLocks noChangeArrowheads="1"/>
          </p:cNvSpPr>
          <p:nvPr/>
        </p:nvSpPr>
        <p:spPr bwMode="auto">
          <a:xfrm>
            <a:off x="7543800" y="2286000"/>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90000"/>
                </a:solidFill>
                <a:effectLst/>
                <a:uLnTx/>
                <a:uFillTx/>
                <a:latin typeface="Calibri"/>
                <a:ea typeface="+mn-ea"/>
                <a:cs typeface="+mn-cs"/>
              </a:rPr>
              <a:t>Quantitative data</a:t>
            </a:r>
          </a:p>
        </p:txBody>
      </p:sp>
      <p:sp>
        <p:nvSpPr>
          <p:cNvPr id="1034" name="Rectangle 20"/>
          <p:cNvSpPr>
            <a:spLocks noChangeArrowheads="1"/>
          </p:cNvSpPr>
          <p:nvPr/>
        </p:nvSpPr>
        <p:spPr bwMode="auto">
          <a:xfrm>
            <a:off x="7543800" y="3598334"/>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90000"/>
                </a:solidFill>
                <a:effectLst/>
                <a:uLnTx/>
                <a:uFillTx/>
                <a:latin typeface="Calibri"/>
                <a:ea typeface="+mn-ea"/>
                <a:cs typeface="+mn-cs"/>
              </a:rPr>
              <a:t>Results</a:t>
            </a:r>
          </a:p>
        </p:txBody>
      </p:sp>
      <p:sp>
        <p:nvSpPr>
          <p:cNvPr id="1035" name="Rectangle 21"/>
          <p:cNvSpPr>
            <a:spLocks noChangeArrowheads="1"/>
          </p:cNvSpPr>
          <p:nvPr/>
        </p:nvSpPr>
        <p:spPr bwMode="auto">
          <a:xfrm>
            <a:off x="2940050" y="5562600"/>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90000"/>
                </a:solidFill>
                <a:effectLst/>
                <a:uLnTx/>
                <a:uFillTx/>
                <a:latin typeface="Calibri"/>
                <a:ea typeface="+mn-ea"/>
                <a:cs typeface="+mn-cs"/>
              </a:rPr>
              <a:t>Qualitative data</a:t>
            </a:r>
          </a:p>
        </p:txBody>
      </p:sp>
      <p:sp>
        <p:nvSpPr>
          <p:cNvPr id="1036" name="Rectangle 22"/>
          <p:cNvSpPr>
            <a:spLocks noChangeArrowheads="1"/>
          </p:cNvSpPr>
          <p:nvPr/>
        </p:nvSpPr>
        <p:spPr bwMode="auto">
          <a:xfrm>
            <a:off x="6400800" y="5037667"/>
            <a:ext cx="16002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0000"/>
                </a:solidFill>
                <a:effectLst/>
                <a:uLnTx/>
                <a:uFillTx/>
                <a:latin typeface="Calibri"/>
                <a:ea typeface="+mn-ea"/>
                <a:cs typeface="+mn-cs"/>
              </a:rPr>
              <a:t>Results</a:t>
            </a:r>
          </a:p>
        </p:txBody>
      </p:sp>
      <p:sp>
        <p:nvSpPr>
          <p:cNvPr id="1037" name="Line 24"/>
          <p:cNvSpPr>
            <a:spLocks noChangeShapeType="1"/>
          </p:cNvSpPr>
          <p:nvPr/>
        </p:nvSpPr>
        <p:spPr bwMode="auto">
          <a:xfrm>
            <a:off x="4267200" y="3903133"/>
            <a:ext cx="838200" cy="0"/>
          </a:xfrm>
          <a:prstGeom prst="line">
            <a:avLst/>
          </a:prstGeom>
          <a:noFill/>
          <a:ln w="57150" cap="sq" cmpd="sng">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1038" name="Line 25"/>
          <p:cNvSpPr>
            <a:spLocks noChangeShapeType="1"/>
          </p:cNvSpPr>
          <p:nvPr/>
        </p:nvSpPr>
        <p:spPr bwMode="auto">
          <a:xfrm>
            <a:off x="6705600" y="3903133"/>
            <a:ext cx="838200" cy="0"/>
          </a:xfrm>
          <a:prstGeom prst="line">
            <a:avLst/>
          </a:prstGeom>
          <a:noFill/>
          <a:ln w="57150" cap="sq" cmpd="sng">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1039" name="Line 26"/>
          <p:cNvSpPr>
            <a:spLocks noChangeShapeType="1"/>
          </p:cNvSpPr>
          <p:nvPr/>
        </p:nvSpPr>
        <p:spPr bwMode="auto">
          <a:xfrm>
            <a:off x="4267200" y="2590800"/>
            <a:ext cx="838200" cy="0"/>
          </a:xfrm>
          <a:prstGeom prst="line">
            <a:avLst/>
          </a:prstGeom>
          <a:noFill/>
          <a:ln w="57150" cap="sq" cmpd="sng">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1040" name="Line 27"/>
          <p:cNvSpPr>
            <a:spLocks noChangeShapeType="1"/>
          </p:cNvSpPr>
          <p:nvPr/>
        </p:nvSpPr>
        <p:spPr bwMode="auto">
          <a:xfrm flipH="1">
            <a:off x="6705600" y="2590800"/>
            <a:ext cx="838200" cy="0"/>
          </a:xfrm>
          <a:prstGeom prst="line">
            <a:avLst/>
          </a:prstGeom>
          <a:noFill/>
          <a:ln w="57150" cap="sq" cmpd="sng">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1041" name="Rectangle 28"/>
          <p:cNvSpPr>
            <a:spLocks noChangeArrowheads="1"/>
          </p:cNvSpPr>
          <p:nvPr/>
        </p:nvSpPr>
        <p:spPr bwMode="auto">
          <a:xfrm>
            <a:off x="2667000" y="4838700"/>
            <a:ext cx="2057400" cy="14478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1042" name="Text Box 29"/>
          <p:cNvSpPr txBox="1">
            <a:spLocks noChangeArrowheads="1"/>
          </p:cNvSpPr>
          <p:nvPr/>
        </p:nvSpPr>
        <p:spPr bwMode="auto">
          <a:xfrm>
            <a:off x="2819400" y="5181600"/>
            <a:ext cx="17208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90000"/>
                </a:solidFill>
                <a:effectLst/>
                <a:uLnTx/>
                <a:uFillTx/>
                <a:latin typeface="Arial" charset="0"/>
                <a:ea typeface="ＭＳ Ｐゴシック" charset="0"/>
                <a:cs typeface="+mn-cs"/>
              </a:rPr>
              <a:t>Quantitative data</a:t>
            </a:r>
          </a:p>
        </p:txBody>
      </p:sp>
      <p:sp>
        <p:nvSpPr>
          <p:cNvPr id="1043" name="Text Box 30"/>
          <p:cNvSpPr txBox="1">
            <a:spLocks noChangeArrowheads="1"/>
          </p:cNvSpPr>
          <p:nvPr/>
        </p:nvSpPr>
        <p:spPr bwMode="auto">
          <a:xfrm>
            <a:off x="2590800" y="4388644"/>
            <a:ext cx="1885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00"/>
                </a:solidFill>
                <a:effectLst/>
                <a:uLnTx/>
                <a:uFillTx/>
                <a:latin typeface="Arial" charset="0"/>
                <a:ea typeface="ＭＳ Ｐゴシック" charset="0"/>
                <a:cs typeface="+mn-cs"/>
              </a:rPr>
              <a:t>Embed the data</a:t>
            </a:r>
          </a:p>
        </p:txBody>
      </p:sp>
      <p:sp>
        <p:nvSpPr>
          <p:cNvPr id="1044" name="Text Box 31"/>
          <p:cNvSpPr txBox="1">
            <a:spLocks noChangeArrowheads="1"/>
          </p:cNvSpPr>
          <p:nvPr/>
        </p:nvSpPr>
        <p:spPr bwMode="auto">
          <a:xfrm>
            <a:off x="2590800" y="3093244"/>
            <a:ext cx="2038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00"/>
                </a:solidFill>
                <a:effectLst/>
                <a:uLnTx/>
                <a:uFillTx/>
                <a:latin typeface="Arial" charset="0"/>
                <a:ea typeface="ＭＳ Ｐゴシック" charset="0"/>
                <a:cs typeface="+mn-cs"/>
              </a:rPr>
              <a:t>Connect the data</a:t>
            </a:r>
          </a:p>
        </p:txBody>
      </p:sp>
      <p:sp>
        <p:nvSpPr>
          <p:cNvPr id="1045" name="Text Box 32"/>
          <p:cNvSpPr txBox="1">
            <a:spLocks noChangeArrowheads="1"/>
          </p:cNvSpPr>
          <p:nvPr/>
        </p:nvSpPr>
        <p:spPr bwMode="auto">
          <a:xfrm>
            <a:off x="2590800" y="1817688"/>
            <a:ext cx="17970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00"/>
                </a:solidFill>
                <a:effectLst/>
                <a:uLnTx/>
                <a:uFillTx/>
                <a:latin typeface="Arial" charset="0"/>
                <a:ea typeface="ＭＳ Ｐゴシック" charset="0"/>
                <a:cs typeface="+mn-cs"/>
              </a:rPr>
              <a:t>Merge the data</a:t>
            </a:r>
          </a:p>
        </p:txBody>
      </p:sp>
      <p:sp>
        <p:nvSpPr>
          <p:cNvPr id="1046" name="Line 33"/>
          <p:cNvSpPr>
            <a:spLocks noChangeShapeType="1"/>
          </p:cNvSpPr>
          <p:nvPr/>
        </p:nvSpPr>
        <p:spPr bwMode="auto">
          <a:xfrm>
            <a:off x="4724400" y="5342467"/>
            <a:ext cx="1676400" cy="0"/>
          </a:xfrm>
          <a:prstGeom prst="line">
            <a:avLst/>
          </a:prstGeom>
          <a:noFill/>
          <a:ln w="57150" cap="sq" cmpd="sng">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1047" name="Text Box 35"/>
          <p:cNvSpPr txBox="1">
            <a:spLocks noChangeArrowheads="1"/>
          </p:cNvSpPr>
          <p:nvPr/>
        </p:nvSpPr>
        <p:spPr bwMode="auto">
          <a:xfrm>
            <a:off x="8741702" y="5163860"/>
            <a:ext cx="180101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90000"/>
                </a:solidFill>
                <a:effectLst/>
                <a:uLnTx/>
                <a:uFillTx/>
                <a:latin typeface="Arial" charset="0"/>
                <a:ea typeface="ＭＳ Ｐゴシック" charset="0"/>
                <a:cs typeface="+mn-cs"/>
              </a:rPr>
              <a:t>Source: </a:t>
            </a:r>
            <a:r>
              <a:rPr kumimoji="0" lang="en-US" sz="1400" b="0" i="0" u="none" strike="noStrike" kern="1200" cap="none" spc="0" normalizeH="0" baseline="0" noProof="0" dirty="0" err="1">
                <a:ln>
                  <a:noFill/>
                </a:ln>
                <a:solidFill>
                  <a:srgbClr val="990000"/>
                </a:solidFill>
                <a:effectLst/>
                <a:uLnTx/>
                <a:uFillTx/>
                <a:latin typeface="Arial" charset="0"/>
                <a:ea typeface="ＭＳ Ｐゴシック" charset="0"/>
                <a:cs typeface="+mn-cs"/>
              </a:rPr>
              <a:t>Cresswell</a:t>
            </a:r>
            <a:r>
              <a:rPr kumimoji="0" lang="en-US" sz="1400" b="0" i="0" u="none" strike="noStrike" kern="1200" cap="none" spc="0" normalizeH="0" baseline="0" noProof="0" dirty="0">
                <a:ln>
                  <a:noFill/>
                </a:ln>
                <a:solidFill>
                  <a:srgbClr val="990000"/>
                </a:solidFill>
                <a:effectLst/>
                <a:uLnTx/>
                <a:uFillTx/>
                <a:latin typeface="Arial" charset="0"/>
                <a:ea typeface="ＭＳ Ｐゴシック" charset="0"/>
                <a:cs typeface="+mn-cs"/>
              </a:rPr>
              <a:t> &amp;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90000"/>
                </a:solidFill>
                <a:effectLst/>
                <a:uLnTx/>
                <a:uFillTx/>
                <a:latin typeface="Arial" charset="0"/>
                <a:ea typeface="ＭＳ Ｐゴシック" charset="0"/>
                <a:cs typeface="+mn-cs"/>
              </a:rPr>
              <a:t> </a:t>
            </a:r>
            <a:r>
              <a:rPr kumimoji="0" lang="en-US" sz="1400" b="0" i="0" u="none" strike="noStrike" kern="1200" cap="none" spc="0" normalizeH="0" baseline="0" noProof="0" dirty="0" err="1">
                <a:ln>
                  <a:noFill/>
                </a:ln>
                <a:solidFill>
                  <a:srgbClr val="990000"/>
                </a:solidFill>
                <a:effectLst/>
                <a:uLnTx/>
                <a:uFillTx/>
                <a:latin typeface="Arial" charset="0"/>
                <a:ea typeface="ＭＳ Ｐゴシック" charset="0"/>
                <a:cs typeface="+mn-cs"/>
              </a:rPr>
              <a:t>PlanoClark</a:t>
            </a:r>
            <a:r>
              <a:rPr kumimoji="0" lang="en-US" sz="1400" b="0" i="0" u="none" strike="noStrike" kern="1200" cap="none" spc="0" normalizeH="0" baseline="0" noProof="0" dirty="0">
                <a:ln>
                  <a:noFill/>
                </a:ln>
                <a:solidFill>
                  <a:srgbClr val="990000"/>
                </a:solidFill>
                <a:effectLst/>
                <a:uLnTx/>
                <a:uFillTx/>
                <a:latin typeface="Arial" charset="0"/>
                <a:ea typeface="ＭＳ Ｐゴシック" charset="0"/>
                <a:cs typeface="+mn-cs"/>
              </a:rPr>
              <a:t>, 2011</a:t>
            </a:r>
          </a:p>
        </p:txBody>
      </p:sp>
      <p:pic>
        <p:nvPicPr>
          <p:cNvPr id="24"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sz="4000" dirty="0">
                <a:solidFill>
                  <a:srgbClr val="A32C07"/>
                </a:solidFill>
              </a:rPr>
              <a:t>How to decide which way to mix</a:t>
            </a:r>
          </a:p>
        </p:txBody>
      </p:sp>
      <p:sp>
        <p:nvSpPr>
          <p:cNvPr id="21507" name="Content Placeholder 3"/>
          <p:cNvSpPr>
            <a:spLocks noGrp="1"/>
          </p:cNvSpPr>
          <p:nvPr>
            <p:ph idx="1"/>
          </p:nvPr>
        </p:nvSpPr>
        <p:spPr/>
        <p:txBody>
          <a:bodyPr/>
          <a:lstStyle/>
          <a:p>
            <a:r>
              <a:rPr lang="en-US" dirty="0">
                <a:solidFill>
                  <a:srgbClr val="000000"/>
                </a:solidFill>
                <a:latin typeface="+mj-lt"/>
              </a:rPr>
              <a:t>Merge the data when seeking answers to the same question.</a:t>
            </a:r>
          </a:p>
          <a:p>
            <a:r>
              <a:rPr lang="en-US" dirty="0">
                <a:solidFill>
                  <a:srgbClr val="000000"/>
                </a:solidFill>
                <a:latin typeface="+mj-lt"/>
              </a:rPr>
              <a:t>Connect the data when seeking answers to related questions sequentially.</a:t>
            </a:r>
          </a:p>
          <a:p>
            <a:r>
              <a:rPr lang="en-US" dirty="0">
                <a:solidFill>
                  <a:srgbClr val="000000"/>
                </a:solidFill>
                <a:latin typeface="+mj-lt"/>
              </a:rPr>
              <a:t>Embed the data when seeking answers to related questions simultaneously.</a:t>
            </a:r>
          </a:p>
        </p:txBody>
      </p:sp>
      <p:pic>
        <p:nvPicPr>
          <p:cNvPr id="8"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692812" y="312738"/>
            <a:ext cx="8638638" cy="1143000"/>
          </a:xfrm>
        </p:spPr>
        <p:txBody>
          <a:bodyPr>
            <a:noAutofit/>
          </a:bodyPr>
          <a:lstStyle/>
          <a:p>
            <a:r>
              <a:rPr lang="en-US" sz="4000" dirty="0">
                <a:solidFill>
                  <a:srgbClr val="A32C07"/>
                </a:solidFill>
              </a:rPr>
              <a:t>Reasons for using mixed method designs in multilevel intervention research</a:t>
            </a:r>
          </a:p>
        </p:txBody>
      </p:sp>
      <p:sp>
        <p:nvSpPr>
          <p:cNvPr id="34818" name="Content Placeholder 2"/>
          <p:cNvSpPr>
            <a:spLocks noGrp="1"/>
          </p:cNvSpPr>
          <p:nvPr>
            <p:ph idx="1"/>
          </p:nvPr>
        </p:nvSpPr>
        <p:spPr>
          <a:xfrm>
            <a:off x="1828800" y="1693335"/>
            <a:ext cx="8686800" cy="4525963"/>
          </a:xfrm>
        </p:spPr>
        <p:txBody>
          <a:bodyPr>
            <a:normAutofit fontScale="92500"/>
          </a:bodyPr>
          <a:lstStyle/>
          <a:p>
            <a:r>
              <a:rPr lang="en-US" sz="2400" dirty="0">
                <a:solidFill>
                  <a:schemeClr val="bg2">
                    <a:lumMod val="10000"/>
                  </a:schemeClr>
                </a:solidFill>
                <a:latin typeface="+mj-lt"/>
              </a:rPr>
              <a:t>Quantitative methods to measure intervention and/or implementation outcomes and qualitative methods to measure process.</a:t>
            </a:r>
          </a:p>
          <a:p>
            <a:r>
              <a:rPr lang="en-US" sz="2400" dirty="0">
                <a:solidFill>
                  <a:schemeClr val="bg2">
                    <a:lumMod val="10000"/>
                  </a:schemeClr>
                </a:solidFill>
                <a:latin typeface="+mj-lt"/>
              </a:rPr>
              <a:t>Qualitative methods to explore intervention steps and generate a conceptual model along with testable hypotheses and quantitative methods to confirm the validity of the model by testing the hypotheses.</a:t>
            </a:r>
          </a:p>
          <a:p>
            <a:r>
              <a:rPr lang="en-US" sz="2400" dirty="0">
                <a:solidFill>
                  <a:schemeClr val="bg2">
                    <a:lumMod val="10000"/>
                  </a:schemeClr>
                </a:solidFill>
                <a:latin typeface="+mj-lt"/>
              </a:rPr>
              <a:t>Quantitative methods to examine intervention content and qualitative methods to examine context. </a:t>
            </a:r>
          </a:p>
          <a:p>
            <a:r>
              <a:rPr lang="en-US" sz="2400" dirty="0">
                <a:solidFill>
                  <a:schemeClr val="bg2">
                    <a:lumMod val="10000"/>
                  </a:schemeClr>
                </a:solidFill>
                <a:latin typeface="+mj-lt"/>
              </a:rPr>
              <a:t>Quantitative methods to incorporate researcher perspectives and qualitative methods to incorporate consumer perspectives into research. </a:t>
            </a:r>
          </a:p>
          <a:p>
            <a:r>
              <a:rPr lang="en-US" sz="2400" dirty="0">
                <a:solidFill>
                  <a:schemeClr val="bg2">
                    <a:lumMod val="10000"/>
                  </a:schemeClr>
                </a:solidFill>
                <a:latin typeface="+mj-lt"/>
              </a:rPr>
              <a:t>Use one set of methods to address limitations of the other.</a:t>
            </a:r>
          </a:p>
        </p:txBody>
      </p:sp>
      <p:pic>
        <p:nvPicPr>
          <p:cNvPr id="8"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76564" y="2124922"/>
            <a:ext cx="9427102" cy="2058669"/>
          </a:xfrm>
          <a:noFill/>
        </p:spPr>
        <p:txBody>
          <a:bodyPr/>
          <a:lstStyle/>
          <a:p>
            <a:pPr algn="l"/>
            <a:r>
              <a:rPr lang="en-US" sz="4800" b="0" i="1" dirty="0"/>
              <a:t>Application of Mixed Method</a:t>
            </a:r>
            <a:br>
              <a:rPr lang="en-US" dirty="0"/>
            </a:br>
            <a:r>
              <a:rPr lang="en-US" sz="1400" b="0" i="1" dirty="0"/>
              <a:t>Two-part lecture: Part II.</a:t>
            </a: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96837" y="4136509"/>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Lawrence A. Palinkas, Ph.D.</a:t>
            </a:r>
            <a:br>
              <a:rPr lang="en-US" dirty="0"/>
            </a:br>
            <a:r>
              <a:rPr lang="en-US" dirty="0"/>
              <a:t>University of California              San Diego, CA</a:t>
            </a:r>
          </a:p>
        </p:txBody>
      </p:sp>
      <p:pic>
        <p:nvPicPr>
          <p:cNvPr id="5" name="Picture 4">
            <a:extLst>
              <a:ext uri="{FF2B5EF4-FFF2-40B4-BE49-F238E27FC236}">
                <a16:creationId xmlns:a16="http://schemas.microsoft.com/office/drawing/2014/main" id="{124916BF-AB38-4593-AD8A-6800DDAC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3" y="1980140"/>
            <a:ext cx="1780118" cy="2143126"/>
          </a:xfrm>
          <a:prstGeom prst="rect">
            <a:avLst/>
          </a:prstGeom>
          <a:ln w="47625">
            <a:solidFill>
              <a:schemeClr val="bg1"/>
            </a:solidFill>
          </a:ln>
        </p:spPr>
      </p:pic>
      <p:sp>
        <p:nvSpPr>
          <p:cNvPr id="3" name="AutoShape 2">
            <a:extLst>
              <a:ext uri="{FF2B5EF4-FFF2-40B4-BE49-F238E27FC236}">
                <a16:creationId xmlns:a16="http://schemas.microsoft.com/office/drawing/2014/main" id="{2D506165-D175-42C1-896B-39360A1698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Lawrence A. Palinkas - Press Room USC">
            <a:extLst>
              <a:ext uri="{FF2B5EF4-FFF2-40B4-BE49-F238E27FC236}">
                <a16:creationId xmlns:a16="http://schemas.microsoft.com/office/drawing/2014/main" id="{9A74A088-A1FE-47E8-BD63-E3DA910F0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2" y="1980140"/>
            <a:ext cx="1780119" cy="214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6522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531351" y="1338794"/>
            <a:ext cx="9129299" cy="2200275"/>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C00"/>
                </a:solidFill>
                <a:effectLst/>
                <a:uLnTx/>
                <a:uFillTx/>
                <a:latin typeface="Calibri"/>
                <a:ea typeface="+mn-ea"/>
                <a:cs typeface="+mn-cs"/>
              </a:rPr>
              <a:t>Application of Qualitative </a:t>
            </a:r>
            <a:r>
              <a:rPr lang="en-US" sz="4400" b="1" dirty="0">
                <a:solidFill>
                  <a:srgbClr val="FFCC00"/>
                </a:solidFill>
                <a:latin typeface="Calibri"/>
              </a:rPr>
              <a:t>Mixed </a:t>
            </a:r>
            <a:r>
              <a:rPr kumimoji="0" lang="en-US" sz="4400" b="1" i="0" u="none" strike="noStrike" kern="1200" cap="none" spc="0" normalizeH="0" baseline="0" noProof="0" dirty="0">
                <a:ln>
                  <a:noFill/>
                </a:ln>
                <a:solidFill>
                  <a:srgbClr val="FFCC00"/>
                </a:solidFill>
                <a:effectLst/>
                <a:uLnTx/>
                <a:uFillTx/>
                <a:latin typeface="Calibri"/>
                <a:ea typeface="+mn-ea"/>
                <a:cs typeface="+mn-cs"/>
              </a:rPr>
              <a:t>Methods to Research on Multilevel Interventions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CC00"/>
                </a:solidFill>
                <a:effectLst/>
                <a:uLnTx/>
                <a:uFillTx/>
                <a:latin typeface="Calibri"/>
                <a:ea typeface="Verdana" panose="020B0604030504040204" pitchFamily="34" charset="0"/>
                <a:cs typeface="Verdana" panose="020B0604030504040204" pitchFamily="34" charset="0"/>
              </a:rPr>
              <a:t>MLTI Multilevel Training Institute</a:t>
            </a:r>
            <a:br>
              <a:rPr kumimoji="0" lang="en-US" sz="3500" b="0" i="0" u="none" strike="noStrike" kern="1200" cap="none" spc="0" normalizeH="0" baseline="0" noProof="0" dirty="0">
                <a:ln>
                  <a:noFill/>
                </a:ln>
                <a:solidFill>
                  <a:srgbClr val="FFCC00"/>
                </a:solidFill>
                <a:effectLst/>
                <a:uLnTx/>
                <a:uFillTx/>
                <a:latin typeface="Calibri"/>
                <a:ea typeface="Verdana" panose="020B0604030504040204" pitchFamily="34" charset="0"/>
                <a:cs typeface="Verdana" panose="020B0604030504040204" pitchFamily="34" charset="0"/>
              </a:rPr>
            </a:br>
            <a:endParaRPr kumimoji="0" lang="en-US" sz="3500" b="0" i="0" u="none" strike="noStrike" kern="1200" cap="none" spc="0" normalizeH="0" baseline="0" noProof="0" dirty="0">
              <a:ln>
                <a:noFill/>
              </a:ln>
              <a:solidFill>
                <a:srgbClr val="FFCC00"/>
              </a:solidFill>
              <a:effectLst/>
              <a:uLnTx/>
              <a:uFillTx/>
              <a:latin typeface="Calibri"/>
              <a:ea typeface="+mn-ea"/>
              <a:cs typeface="+mn-cs"/>
            </a:endParaRPr>
          </a:p>
        </p:txBody>
      </p:sp>
      <p:sp>
        <p:nvSpPr>
          <p:cNvPr id="52" name="Subtitle 2"/>
          <p:cNvSpPr txBox="1">
            <a:spLocks/>
          </p:cNvSpPr>
          <p:nvPr/>
        </p:nvSpPr>
        <p:spPr>
          <a:xfrm>
            <a:off x="1538702" y="4204757"/>
            <a:ext cx="9129299" cy="262890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CC00"/>
                </a:solidFill>
                <a:effectLst/>
                <a:uLnTx/>
                <a:uFillTx/>
                <a:latin typeface="Times New Roman"/>
                <a:ea typeface="+mn-ea"/>
                <a:cs typeface="Times New Roman"/>
              </a:rPr>
              <a:t>Lawrence A. Palinkas, Ph.D.</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CC00"/>
                </a:solidFill>
                <a:effectLst/>
                <a:uLnTx/>
                <a:uFillTx/>
                <a:latin typeface="Times New Roman"/>
                <a:ea typeface="+mn-ea"/>
                <a:cs typeface="Times New Roman"/>
              </a:rPr>
              <a:t>Albert G. and Frances Lomas Feldman Professor of Social Policy and Health</a:t>
            </a:r>
          </a:p>
        </p:txBody>
      </p:sp>
    </p:spTree>
    <p:extLst>
      <p:ext uri="{BB962C8B-B14F-4D97-AF65-F5344CB8AC3E}">
        <p14:creationId xmlns:p14="http://schemas.microsoft.com/office/powerpoint/2010/main" val="11766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459532" y="2649683"/>
            <a:ext cx="5341789" cy="1546400"/>
          </a:xfrm>
          <a:prstGeom prst="rect">
            <a:avLst/>
          </a:prstGeom>
          <a:solidFill>
            <a:schemeClr val="bg1"/>
          </a:solidFill>
        </p:spPr>
        <p:txBody>
          <a:bodyPr spcFirstLastPara="1" vert="horz" wrap="square" lIns="121900" tIns="121900" rIns="121900" bIns="121900" rtlCol="0" anchor="b" anchorCtr="0">
            <a:noAutofit/>
          </a:bodyPr>
          <a:lstStyle/>
          <a:p>
            <a:pPr lvl="0"/>
            <a:r>
              <a:rPr lang="en-US" sz="4267" dirty="0"/>
              <a:t>What is </a:t>
            </a:r>
            <a:r>
              <a:rPr lang="en" sz="4267" i="1" dirty="0">
                <a:highlight>
                  <a:srgbClr val="FFCD00"/>
                </a:highlight>
                <a:cs typeface="Times New Roman" panose="02020603050405020304" pitchFamily="18" charset="0"/>
              </a:rPr>
              <a:t>qualitative</a:t>
            </a:r>
            <a:r>
              <a:rPr lang="en-US" sz="4267" dirty="0"/>
              <a:t> research</a:t>
            </a:r>
          </a:p>
        </p:txBody>
      </p:sp>
      <p:sp>
        <p:nvSpPr>
          <p:cNvPr id="112" name="Google Shape;112;p15"/>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1</a:t>
            </a:r>
            <a:endParaRPr sz="3200" dirty="0">
              <a:latin typeface="Lora"/>
              <a:ea typeface="Lora"/>
              <a:cs typeface="Lora"/>
              <a:sym typeface="Lora"/>
            </a:endParaRPr>
          </a:p>
        </p:txBody>
      </p:sp>
      <p:grpSp>
        <p:nvGrpSpPr>
          <p:cNvPr id="8" name="Group 7">
            <a:extLst>
              <a:ext uri="{FF2B5EF4-FFF2-40B4-BE49-F238E27FC236}">
                <a16:creationId xmlns:a16="http://schemas.microsoft.com/office/drawing/2014/main" id="{0E799C41-366B-3548-A9A5-BE6FAC4DEB35}"/>
              </a:ext>
            </a:extLst>
          </p:cNvPr>
          <p:cNvGrpSpPr/>
          <p:nvPr/>
        </p:nvGrpSpPr>
        <p:grpSpPr>
          <a:xfrm>
            <a:off x="9971616" y="3048083"/>
            <a:ext cx="725200" cy="749600"/>
            <a:chOff x="969323" y="2017936"/>
            <a:chExt cx="543900" cy="562200"/>
          </a:xfrm>
        </p:grpSpPr>
        <p:sp>
          <p:nvSpPr>
            <p:cNvPr id="9" name="Google Shape;38;p6">
              <a:extLst>
                <a:ext uri="{FF2B5EF4-FFF2-40B4-BE49-F238E27FC236}">
                  <a16:creationId xmlns:a16="http://schemas.microsoft.com/office/drawing/2014/main" id="{C2F467D0-9145-5741-8069-F9BC1BC8F64E}"/>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0" name="Google Shape;112;p15">
              <a:extLst>
                <a:ext uri="{FF2B5EF4-FFF2-40B4-BE49-F238E27FC236}">
                  <a16:creationId xmlns:a16="http://schemas.microsoft.com/office/drawing/2014/main" id="{BD5D563E-D5DA-C04A-B314-C60EE4313494}"/>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2</a:t>
              </a:r>
              <a:endParaRPr sz="3200" dirty="0">
                <a:latin typeface="Lora"/>
                <a:ea typeface="Lora"/>
                <a:cs typeface="Lora"/>
                <a:sym typeface="Lora"/>
              </a:endParaRPr>
            </a:p>
          </p:txBody>
        </p:sp>
      </p:grpSp>
      <p:grpSp>
        <p:nvGrpSpPr>
          <p:cNvPr id="11" name="Group 10">
            <a:extLst>
              <a:ext uri="{FF2B5EF4-FFF2-40B4-BE49-F238E27FC236}">
                <a16:creationId xmlns:a16="http://schemas.microsoft.com/office/drawing/2014/main" id="{1E4442FC-C07E-9A4D-A056-8553CADD50E8}"/>
              </a:ext>
            </a:extLst>
          </p:cNvPr>
          <p:cNvGrpSpPr/>
          <p:nvPr/>
        </p:nvGrpSpPr>
        <p:grpSpPr>
          <a:xfrm>
            <a:off x="10430923" y="3048083"/>
            <a:ext cx="725200" cy="749600"/>
            <a:chOff x="969323" y="2017936"/>
            <a:chExt cx="543900" cy="562200"/>
          </a:xfrm>
        </p:grpSpPr>
        <p:sp>
          <p:nvSpPr>
            <p:cNvPr id="12" name="Google Shape;38;p6">
              <a:extLst>
                <a:ext uri="{FF2B5EF4-FFF2-40B4-BE49-F238E27FC236}">
                  <a16:creationId xmlns:a16="http://schemas.microsoft.com/office/drawing/2014/main" id="{A45BDBA2-627A-194B-9773-B70D374D51FF}"/>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3" name="Google Shape;112;p15">
              <a:extLst>
                <a:ext uri="{FF2B5EF4-FFF2-40B4-BE49-F238E27FC236}">
                  <a16:creationId xmlns:a16="http://schemas.microsoft.com/office/drawing/2014/main" id="{5A08EBA0-DE09-EA43-B5DA-64045D943C17}"/>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3</a:t>
              </a:r>
              <a:endParaRPr sz="3200" dirty="0">
                <a:latin typeface="Lora"/>
                <a:ea typeface="Lora"/>
                <a:cs typeface="Lora"/>
                <a:sym typeface="Lora"/>
              </a:endParaRPr>
            </a:p>
          </p:txBody>
        </p:sp>
      </p:grpSp>
      <p:grpSp>
        <p:nvGrpSpPr>
          <p:cNvPr id="14" name="Group 13">
            <a:extLst>
              <a:ext uri="{FF2B5EF4-FFF2-40B4-BE49-F238E27FC236}">
                <a16:creationId xmlns:a16="http://schemas.microsoft.com/office/drawing/2014/main" id="{828816E2-8078-6948-9634-7366216AF251}"/>
              </a:ext>
            </a:extLst>
          </p:cNvPr>
          <p:cNvGrpSpPr/>
          <p:nvPr/>
        </p:nvGrpSpPr>
        <p:grpSpPr>
          <a:xfrm>
            <a:off x="10921416" y="3048083"/>
            <a:ext cx="725200" cy="749600"/>
            <a:chOff x="969323" y="2017936"/>
            <a:chExt cx="543900" cy="562200"/>
          </a:xfrm>
        </p:grpSpPr>
        <p:sp>
          <p:nvSpPr>
            <p:cNvPr id="15" name="Google Shape;38;p6">
              <a:extLst>
                <a:ext uri="{FF2B5EF4-FFF2-40B4-BE49-F238E27FC236}">
                  <a16:creationId xmlns:a16="http://schemas.microsoft.com/office/drawing/2014/main" id="{BDAED496-0420-4247-ACC8-131F310A179E}"/>
                </a:ext>
              </a:extLst>
            </p:cNvPr>
            <p:cNvSpPr/>
            <p:nvPr/>
          </p:nvSpPr>
          <p:spPr>
            <a:xfrm>
              <a:off x="1038323" y="2096086"/>
              <a:ext cx="405900" cy="405900"/>
            </a:xfrm>
            <a:prstGeom prst="ellipse">
              <a:avLst/>
            </a:prstGeom>
            <a:solidFill>
              <a:srgbClr val="FFCD00"/>
            </a:solidFill>
            <a:ln>
              <a:noFill/>
            </a:ln>
          </p:spPr>
          <p:txBody>
            <a:bodyPr spcFirstLastPara="1" wrap="square" lIns="121900" tIns="121900" rIns="121900" bIns="121900" anchor="ctr" anchorCtr="0">
              <a:noAutofit/>
            </a:bodyPr>
            <a:lstStyle/>
            <a:p>
              <a:endParaRPr sz="2400" dirty="0"/>
            </a:p>
          </p:txBody>
        </p:sp>
        <p:sp>
          <p:nvSpPr>
            <p:cNvPr id="16" name="Google Shape;112;p15">
              <a:extLst>
                <a:ext uri="{FF2B5EF4-FFF2-40B4-BE49-F238E27FC236}">
                  <a16:creationId xmlns:a16="http://schemas.microsoft.com/office/drawing/2014/main" id="{CC1B120C-7691-8942-85CC-BA7D31EFCCC3}"/>
                </a:ext>
              </a:extLst>
            </p:cNvPr>
            <p:cNvSpPr txBox="1"/>
            <p:nvPr/>
          </p:nvSpPr>
          <p:spPr>
            <a:xfrm>
              <a:off x="969323" y="2017936"/>
              <a:ext cx="543900" cy="562200"/>
            </a:xfrm>
            <a:prstGeom prst="rect">
              <a:avLst/>
            </a:prstGeom>
            <a:noFill/>
            <a:ln>
              <a:noFill/>
            </a:ln>
          </p:spPr>
          <p:txBody>
            <a:bodyPr spcFirstLastPara="1" wrap="square" lIns="121900" tIns="121900" rIns="121900" bIns="121900" anchor="ctr" anchorCtr="0">
              <a:noAutofit/>
            </a:bodyPr>
            <a:lstStyle/>
            <a:p>
              <a:pPr algn="ctr"/>
              <a:r>
                <a:rPr lang="en" sz="3200" dirty="0">
                  <a:solidFill>
                    <a:schemeClr val="dk1"/>
                  </a:solidFill>
                  <a:latin typeface="Lora"/>
                  <a:ea typeface="Lora"/>
                  <a:cs typeface="Lora"/>
                  <a:sym typeface="Lora"/>
                </a:rPr>
                <a:t>4</a:t>
              </a:r>
              <a:endParaRPr sz="3200" dirty="0">
                <a:latin typeface="Lora"/>
                <a:ea typeface="Lora"/>
                <a:cs typeface="Lora"/>
                <a:sym typeface="Lora"/>
              </a:endParaRPr>
            </a:p>
          </p:txBody>
        </p:sp>
      </p:grpSp>
      <p:pic>
        <p:nvPicPr>
          <p:cNvPr id="5" name="Audio 4">
            <a:hlinkClick r:id="" action="ppaction://media"/>
            <a:extLst>
              <a:ext uri="{FF2B5EF4-FFF2-40B4-BE49-F238E27FC236}">
                <a16:creationId xmlns:a16="http://schemas.microsoft.com/office/drawing/2014/main" id="{8913152F-5188-0A4E-BE87-0CF9AF9584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cSld>
  <p:clrMapOvr>
    <a:masterClrMapping/>
  </p:clrMapOvr>
  <p:transition advTm="33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800000"/>
                </a:solidFill>
                <a:cs typeface="Arial"/>
              </a:rPr>
              <a:t>Examples of Mixed Methods in MLI Research </a:t>
            </a:r>
            <a:r>
              <a:rPr lang="en-US" sz="3600" dirty="0">
                <a:solidFill>
                  <a:srgbClr val="800000"/>
                </a:solidFill>
              </a:rPr>
              <a:t>Implementation Research</a:t>
            </a:r>
          </a:p>
        </p:txBody>
      </p:sp>
      <p:graphicFrame>
        <p:nvGraphicFramePr>
          <p:cNvPr id="4" name="Content Placeholder 3"/>
          <p:cNvGraphicFramePr>
            <a:graphicFrameLocks noGrp="1"/>
          </p:cNvGraphicFramePr>
          <p:nvPr>
            <p:ph idx="1"/>
          </p:nvPr>
        </p:nvGraphicFramePr>
        <p:xfrm>
          <a:off x="1522345" y="947738"/>
          <a:ext cx="9144000" cy="5013892"/>
        </p:xfrm>
        <a:graphic>
          <a:graphicData uri="http://schemas.openxmlformats.org/drawingml/2006/table">
            <a:tbl>
              <a:tblPr firstRow="1" bandRow="1">
                <a:tableStyleId>{5C22544A-7EE6-4342-B048-85BDC9FD1C3A}</a:tableStyleId>
              </a:tblPr>
              <a:tblGrid>
                <a:gridCol w="3427435">
                  <a:extLst>
                    <a:ext uri="{9D8B030D-6E8A-4147-A177-3AD203B41FA5}">
                      <a16:colId xmlns:a16="http://schemas.microsoft.com/office/drawing/2014/main" val="20000"/>
                    </a:ext>
                  </a:extLst>
                </a:gridCol>
                <a:gridCol w="1210614">
                  <a:extLst>
                    <a:ext uri="{9D8B030D-6E8A-4147-A177-3AD203B41FA5}">
                      <a16:colId xmlns:a16="http://schemas.microsoft.com/office/drawing/2014/main" val="20001"/>
                    </a:ext>
                  </a:extLst>
                </a:gridCol>
                <a:gridCol w="1518052">
                  <a:extLst>
                    <a:ext uri="{9D8B030D-6E8A-4147-A177-3AD203B41FA5}">
                      <a16:colId xmlns:a16="http://schemas.microsoft.com/office/drawing/2014/main" val="20002"/>
                    </a:ext>
                  </a:extLst>
                </a:gridCol>
                <a:gridCol w="1867437">
                  <a:extLst>
                    <a:ext uri="{9D8B030D-6E8A-4147-A177-3AD203B41FA5}">
                      <a16:colId xmlns:a16="http://schemas.microsoft.com/office/drawing/2014/main" val="20003"/>
                    </a:ext>
                  </a:extLst>
                </a:gridCol>
                <a:gridCol w="1120462">
                  <a:extLst>
                    <a:ext uri="{9D8B030D-6E8A-4147-A177-3AD203B41FA5}">
                      <a16:colId xmlns:a16="http://schemas.microsoft.com/office/drawing/2014/main" val="2394029623"/>
                    </a:ext>
                  </a:extLst>
                </a:gridCol>
              </a:tblGrid>
              <a:tr h="315801">
                <a:tc>
                  <a:txBody>
                    <a:bodyPr/>
                    <a:lstStyle/>
                    <a:p>
                      <a:r>
                        <a:rPr lang="en-US" sz="1600" dirty="0">
                          <a:solidFill>
                            <a:srgbClr val="1E1C11"/>
                          </a:solidFill>
                        </a:rPr>
                        <a:t>Study</a:t>
                      </a:r>
                    </a:p>
                  </a:txBody>
                  <a:tcPr/>
                </a:tc>
                <a:tc>
                  <a:txBody>
                    <a:bodyPr/>
                    <a:lstStyle/>
                    <a:p>
                      <a:r>
                        <a:rPr lang="en-US" sz="1600" dirty="0">
                          <a:solidFill>
                            <a:srgbClr val="1E1C11"/>
                          </a:solidFill>
                        </a:rPr>
                        <a:t>Design</a:t>
                      </a:r>
                    </a:p>
                  </a:txBody>
                  <a:tcPr/>
                </a:tc>
                <a:tc>
                  <a:txBody>
                    <a:bodyPr/>
                    <a:lstStyle/>
                    <a:p>
                      <a:r>
                        <a:rPr lang="en-US" sz="1600" dirty="0">
                          <a:solidFill>
                            <a:srgbClr val="1E1C11"/>
                          </a:solidFill>
                        </a:rPr>
                        <a:t>Structure</a:t>
                      </a:r>
                    </a:p>
                  </a:txBody>
                  <a:tcPr/>
                </a:tc>
                <a:tc>
                  <a:txBody>
                    <a:bodyPr/>
                    <a:lstStyle/>
                    <a:p>
                      <a:r>
                        <a:rPr lang="en-US" sz="1600" dirty="0">
                          <a:solidFill>
                            <a:srgbClr val="1E1C11"/>
                          </a:solidFill>
                        </a:rPr>
                        <a:t>Function</a:t>
                      </a:r>
                    </a:p>
                  </a:txBody>
                  <a:tcPr/>
                </a:tc>
                <a:tc>
                  <a:txBody>
                    <a:bodyPr/>
                    <a:lstStyle/>
                    <a:p>
                      <a:r>
                        <a:rPr lang="en-US" sz="1600" dirty="0">
                          <a:solidFill>
                            <a:srgbClr val="1E1C11"/>
                          </a:solidFill>
                        </a:rPr>
                        <a:t>Levels</a:t>
                      </a:r>
                    </a:p>
                  </a:txBody>
                  <a:tcPr/>
                </a:tc>
                <a:extLst>
                  <a:ext uri="{0D108BD9-81ED-4DB2-BD59-A6C34878D82A}">
                    <a16:rowId xmlns:a16="http://schemas.microsoft.com/office/drawing/2014/main" val="10000"/>
                  </a:ext>
                </a:extLst>
              </a:tr>
              <a:tr h="1060937">
                <a:tc>
                  <a:txBody>
                    <a:bodyPr/>
                    <a:lstStyle/>
                    <a:p>
                      <a:r>
                        <a:rPr lang="en-US" sz="1600" dirty="0">
                          <a:solidFill>
                            <a:srgbClr val="1E1C11"/>
                          </a:solidFill>
                          <a:uFill>
                            <a:solidFill>
                              <a:srgbClr val="990000"/>
                            </a:solidFill>
                          </a:uFill>
                          <a:latin typeface="+mj-lt"/>
                          <a:cs typeface="Arial"/>
                        </a:rPr>
                        <a:t>Social Networks and Implementation of Evidence-Based Practice in Public Youth-Serving Systems </a:t>
                      </a:r>
                      <a:endParaRPr lang="en-US" sz="1600" dirty="0">
                        <a:solidFill>
                          <a:srgbClr val="1E1C11"/>
                        </a:solidFill>
                        <a:latin typeface="+mj-lt"/>
                      </a:endParaRPr>
                    </a:p>
                  </a:txBody>
                  <a:tcPr/>
                </a:tc>
                <a:tc>
                  <a:txBody>
                    <a:bodyPr/>
                    <a:lstStyle/>
                    <a:p>
                      <a:r>
                        <a:rPr lang="en-US" sz="1600" dirty="0">
                          <a:solidFill>
                            <a:srgbClr val="1E1C11"/>
                          </a:solidFill>
                          <a:latin typeface="+mj-lt"/>
                        </a:rPr>
                        <a:t>Embedded</a:t>
                      </a:r>
                    </a:p>
                    <a:p>
                      <a:r>
                        <a:rPr lang="en-US" sz="1600" dirty="0">
                          <a:solidFill>
                            <a:srgbClr val="1E1C11"/>
                          </a:solidFill>
                          <a:latin typeface="+mj-lt"/>
                        </a:rPr>
                        <a:t>Merged</a:t>
                      </a:r>
                    </a:p>
                    <a:p>
                      <a:r>
                        <a:rPr lang="en-US" sz="1600" dirty="0">
                          <a:solidFill>
                            <a:srgbClr val="1E1C11"/>
                          </a:solidFill>
                          <a:latin typeface="+mj-lt"/>
                        </a:rPr>
                        <a:t>Connected</a:t>
                      </a:r>
                    </a:p>
                  </a:txBody>
                  <a:tcPr/>
                </a:tc>
                <a:tc>
                  <a:txBody>
                    <a:bodyPr/>
                    <a:lstStyle/>
                    <a:p>
                      <a:r>
                        <a:rPr lang="en-US" sz="1600" dirty="0">
                          <a:solidFill>
                            <a:srgbClr val="1E1C11"/>
                          </a:solidFill>
                          <a:latin typeface="+mj-lt"/>
                        </a:rPr>
                        <a:t>QUAL + QUAN</a:t>
                      </a:r>
                    </a:p>
                  </a:txBody>
                  <a:tcPr/>
                </a:tc>
                <a:tc>
                  <a:txBody>
                    <a:bodyPr/>
                    <a:lstStyle/>
                    <a:p>
                      <a:r>
                        <a:rPr lang="en-US" sz="1600" dirty="0">
                          <a:solidFill>
                            <a:srgbClr val="1E1C11"/>
                          </a:solidFill>
                          <a:latin typeface="+mj-lt"/>
                        </a:rPr>
                        <a:t>Convergence</a:t>
                      </a:r>
                    </a:p>
                    <a:p>
                      <a:r>
                        <a:rPr lang="en-US" sz="1600" dirty="0">
                          <a:solidFill>
                            <a:srgbClr val="1E1C11"/>
                          </a:solidFill>
                          <a:latin typeface="+mj-lt"/>
                        </a:rPr>
                        <a:t>Complementarity</a:t>
                      </a:r>
                    </a:p>
                    <a:p>
                      <a:r>
                        <a:rPr lang="en-US" sz="1600" dirty="0">
                          <a:solidFill>
                            <a:srgbClr val="1E1C11"/>
                          </a:solidFill>
                          <a:latin typeface="+mj-lt"/>
                        </a:rPr>
                        <a:t>Development</a:t>
                      </a:r>
                    </a:p>
                  </a:txBody>
                  <a:tcPr/>
                </a:tc>
                <a:tc>
                  <a:txBody>
                    <a:bodyPr/>
                    <a:lstStyle/>
                    <a:p>
                      <a:r>
                        <a:rPr lang="en-US" sz="1600" dirty="0">
                          <a:solidFill>
                            <a:srgbClr val="1E1C11"/>
                          </a:solidFill>
                          <a:latin typeface="+mj-lt"/>
                        </a:rPr>
                        <a:t>Individual</a:t>
                      </a:r>
                    </a:p>
                    <a:p>
                      <a:r>
                        <a:rPr lang="en-US" sz="1600" dirty="0">
                          <a:solidFill>
                            <a:srgbClr val="1E1C11"/>
                          </a:solidFill>
                          <a:latin typeface="+mj-lt"/>
                        </a:rPr>
                        <a:t>Providers</a:t>
                      </a:r>
                    </a:p>
                    <a:p>
                      <a:r>
                        <a:rPr lang="en-US" sz="1600" dirty="0">
                          <a:solidFill>
                            <a:srgbClr val="1E1C11"/>
                          </a:solidFill>
                          <a:latin typeface="+mj-lt"/>
                        </a:rPr>
                        <a:t>Clinic</a:t>
                      </a:r>
                    </a:p>
                    <a:p>
                      <a:r>
                        <a:rPr lang="en-US" sz="1600" dirty="0">
                          <a:solidFill>
                            <a:srgbClr val="1E1C11"/>
                          </a:solidFill>
                          <a:latin typeface="+mj-lt"/>
                        </a:rPr>
                        <a:t>System</a:t>
                      </a:r>
                    </a:p>
                  </a:txBody>
                  <a:tcPr/>
                </a:tc>
                <a:extLst>
                  <a:ext uri="{0D108BD9-81ED-4DB2-BD59-A6C34878D82A}">
                    <a16:rowId xmlns:a16="http://schemas.microsoft.com/office/drawing/2014/main" val="10001"/>
                  </a:ext>
                </a:extLst>
              </a:tr>
              <a:tr h="831264">
                <a:tc>
                  <a:txBody>
                    <a:bodyPr/>
                    <a:lstStyle/>
                    <a:p>
                      <a:r>
                        <a:rPr lang="en-US" sz="1600" dirty="0">
                          <a:solidFill>
                            <a:srgbClr val="1E1C11"/>
                          </a:solidFill>
                          <a:uFill>
                            <a:solidFill>
                              <a:srgbClr val="990000"/>
                            </a:solidFill>
                          </a:uFill>
                          <a:latin typeface="+mj-lt"/>
                          <a:cs typeface="Arial"/>
                        </a:rPr>
                        <a:t>Innovation and the Use of Research Evidence in Public Youth-Serving Systems</a:t>
                      </a:r>
                      <a:endParaRPr lang="en-US" sz="1600" dirty="0">
                        <a:solidFill>
                          <a:srgbClr val="1E1C11"/>
                        </a:solidFill>
                        <a:latin typeface="+mj-lt"/>
                      </a:endParaRPr>
                    </a:p>
                  </a:txBody>
                  <a:tcPr/>
                </a:tc>
                <a:tc>
                  <a:txBody>
                    <a:bodyPr/>
                    <a:lstStyle/>
                    <a:p>
                      <a:r>
                        <a:rPr lang="en-US" sz="1600" dirty="0">
                          <a:solidFill>
                            <a:srgbClr val="1E1C11"/>
                          </a:solidFill>
                          <a:latin typeface="+mj-lt"/>
                        </a:rPr>
                        <a:t>Embedded</a:t>
                      </a:r>
                    </a:p>
                    <a:p>
                      <a:r>
                        <a:rPr lang="en-US" sz="1600" dirty="0">
                          <a:solidFill>
                            <a:srgbClr val="1E1C11"/>
                          </a:solidFill>
                          <a:latin typeface="+mj-lt"/>
                        </a:rPr>
                        <a:t>Connected</a:t>
                      </a:r>
                    </a:p>
                  </a:txBody>
                  <a:tcPr/>
                </a:tc>
                <a:tc>
                  <a:txBody>
                    <a:bodyPr/>
                    <a:lstStyle/>
                    <a:p>
                      <a:r>
                        <a:rPr lang="en-US" sz="1600" dirty="0" err="1">
                          <a:solidFill>
                            <a:srgbClr val="1E1C11"/>
                          </a:solidFill>
                          <a:latin typeface="+mj-lt"/>
                        </a:rPr>
                        <a:t>Qual</a:t>
                      </a:r>
                      <a:r>
                        <a:rPr lang="en-US" sz="1600" dirty="0">
                          <a:solidFill>
                            <a:srgbClr val="1E1C11"/>
                          </a:solidFill>
                          <a:latin typeface="+mj-lt"/>
                        </a:rPr>
                        <a:t> </a:t>
                      </a:r>
                      <a:r>
                        <a:rPr lang="en-US" sz="1600" dirty="0">
                          <a:solidFill>
                            <a:srgbClr val="1E1C11"/>
                          </a:solidFill>
                          <a:latin typeface="+mj-lt"/>
                          <a:sym typeface="Wingdings"/>
                        </a:rPr>
                        <a:t> QUAN</a:t>
                      </a:r>
                      <a:endParaRPr lang="en-US" sz="1600" dirty="0">
                        <a:solidFill>
                          <a:srgbClr val="1E1C11"/>
                        </a:solidFill>
                        <a:latin typeface="+mj-lt"/>
                      </a:endParaRPr>
                    </a:p>
                  </a:txBody>
                  <a:tcPr/>
                </a:tc>
                <a:tc>
                  <a:txBody>
                    <a:bodyPr/>
                    <a:lstStyle/>
                    <a:p>
                      <a:r>
                        <a:rPr lang="en-US" sz="1600" dirty="0">
                          <a:solidFill>
                            <a:srgbClr val="1E1C11"/>
                          </a:solidFill>
                          <a:latin typeface="+mj-lt"/>
                        </a:rPr>
                        <a:t>Complementarity</a:t>
                      </a:r>
                    </a:p>
                    <a:p>
                      <a:r>
                        <a:rPr lang="en-US" sz="1600" dirty="0">
                          <a:solidFill>
                            <a:srgbClr val="1E1C11"/>
                          </a:solidFill>
                          <a:latin typeface="+mj-lt"/>
                        </a:rPr>
                        <a:t>Development</a:t>
                      </a:r>
                    </a:p>
                  </a:txBody>
                  <a:tcPr/>
                </a:tc>
                <a:tc>
                  <a:txBody>
                    <a:bodyPr/>
                    <a:lstStyle/>
                    <a:p>
                      <a:r>
                        <a:rPr lang="en-US" sz="1600" dirty="0">
                          <a:solidFill>
                            <a:srgbClr val="1E1C11"/>
                          </a:solidFill>
                          <a:latin typeface="+mj-lt"/>
                        </a:rPr>
                        <a:t>Providers</a:t>
                      </a:r>
                    </a:p>
                    <a:p>
                      <a:r>
                        <a:rPr lang="en-US" sz="1600" dirty="0">
                          <a:solidFill>
                            <a:srgbClr val="1E1C11"/>
                          </a:solidFill>
                          <a:latin typeface="+mj-lt"/>
                        </a:rPr>
                        <a:t>Clinic</a:t>
                      </a:r>
                    </a:p>
                    <a:p>
                      <a:r>
                        <a:rPr lang="en-US" sz="1600" dirty="0">
                          <a:solidFill>
                            <a:srgbClr val="1E1C11"/>
                          </a:solidFill>
                          <a:latin typeface="+mj-lt"/>
                        </a:rPr>
                        <a:t>System</a:t>
                      </a:r>
                    </a:p>
                  </a:txBody>
                  <a:tcPr/>
                </a:tc>
                <a:extLst>
                  <a:ext uri="{0D108BD9-81ED-4DB2-BD59-A6C34878D82A}">
                    <a16:rowId xmlns:a16="http://schemas.microsoft.com/office/drawing/2014/main" val="10002"/>
                  </a:ext>
                </a:extLst>
              </a:tr>
              <a:tr h="888642">
                <a:tc>
                  <a:txBody>
                    <a:bodyPr/>
                    <a:lstStyle/>
                    <a:p>
                      <a:r>
                        <a:rPr lang="en-US" sz="1600" dirty="0">
                          <a:solidFill>
                            <a:srgbClr val="1E1C11"/>
                          </a:solidFill>
                          <a:uFill>
                            <a:solidFill>
                              <a:srgbClr val="990000"/>
                            </a:solidFill>
                          </a:uFill>
                          <a:latin typeface="+mj-lt"/>
                          <a:cs typeface="Arial"/>
                        </a:rPr>
                        <a:t>Child STEPS Effectiveness Trial</a:t>
                      </a:r>
                      <a:br>
                        <a:rPr lang="en-US" sz="1600" dirty="0">
                          <a:solidFill>
                            <a:srgbClr val="1E1C11"/>
                          </a:solidFill>
                          <a:uFill>
                            <a:solidFill>
                              <a:srgbClr val="990000"/>
                            </a:solidFill>
                          </a:uFill>
                          <a:latin typeface="+mj-lt"/>
                          <a:cs typeface="Arial"/>
                        </a:rPr>
                      </a:br>
                      <a:r>
                        <a:rPr lang="en-US" sz="1600" dirty="0">
                          <a:solidFill>
                            <a:srgbClr val="1E1C11"/>
                          </a:solidFill>
                          <a:uFill>
                            <a:solidFill>
                              <a:srgbClr val="990000"/>
                            </a:solidFill>
                          </a:uFill>
                          <a:latin typeface="+mj-lt"/>
                          <a:cs typeface="Arial"/>
                        </a:rPr>
                        <a:t>Dissemination and Implementation Study </a:t>
                      </a:r>
                      <a:endParaRPr lang="en-US" sz="1600" dirty="0">
                        <a:solidFill>
                          <a:srgbClr val="1E1C11"/>
                        </a:solidFill>
                        <a:latin typeface="+mj-lt"/>
                      </a:endParaRPr>
                    </a:p>
                  </a:txBody>
                  <a:tcPr/>
                </a:tc>
                <a:tc>
                  <a:txBody>
                    <a:bodyPr/>
                    <a:lstStyle/>
                    <a:p>
                      <a:r>
                        <a:rPr lang="en-US" sz="1600" dirty="0">
                          <a:solidFill>
                            <a:srgbClr val="1E1C11"/>
                          </a:solidFill>
                          <a:latin typeface="+mj-lt"/>
                        </a:rPr>
                        <a:t>Embedded</a:t>
                      </a:r>
                    </a:p>
                  </a:txBody>
                  <a:tcPr/>
                </a:tc>
                <a:tc>
                  <a:txBody>
                    <a:bodyPr/>
                    <a:lstStyle/>
                    <a:p>
                      <a:r>
                        <a:rPr lang="en-US" sz="1600" dirty="0">
                          <a:solidFill>
                            <a:srgbClr val="1E1C11"/>
                          </a:solidFill>
                          <a:latin typeface="+mj-lt"/>
                        </a:rPr>
                        <a:t>QUAN + </a:t>
                      </a:r>
                      <a:r>
                        <a:rPr lang="en-US" sz="1600" dirty="0" err="1">
                          <a:solidFill>
                            <a:srgbClr val="1E1C11"/>
                          </a:solidFill>
                          <a:latin typeface="+mj-lt"/>
                        </a:rPr>
                        <a:t>qual</a:t>
                      </a:r>
                      <a:endParaRPr lang="en-US" sz="1600" dirty="0">
                        <a:solidFill>
                          <a:srgbClr val="1E1C11"/>
                        </a:solidFill>
                        <a:latin typeface="+mj-lt"/>
                      </a:endParaRPr>
                    </a:p>
                  </a:txBody>
                  <a:tcPr/>
                </a:tc>
                <a:tc>
                  <a:txBody>
                    <a:bodyPr/>
                    <a:lstStyle/>
                    <a:p>
                      <a:r>
                        <a:rPr lang="en-US" sz="1600" dirty="0">
                          <a:solidFill>
                            <a:srgbClr val="1E1C11"/>
                          </a:solidFill>
                          <a:latin typeface="+mj-lt"/>
                        </a:rPr>
                        <a:t>Complementarity</a:t>
                      </a:r>
                    </a:p>
                    <a:p>
                      <a:r>
                        <a:rPr lang="en-US" sz="1600" dirty="0">
                          <a:solidFill>
                            <a:srgbClr val="1E1C11"/>
                          </a:solidFill>
                          <a:latin typeface="+mj-lt"/>
                        </a:rPr>
                        <a:t>Expansion</a:t>
                      </a:r>
                    </a:p>
                    <a:p>
                      <a:r>
                        <a:rPr lang="en-US" sz="1600" dirty="0">
                          <a:solidFill>
                            <a:srgbClr val="1E1C11"/>
                          </a:solidFill>
                          <a:latin typeface="+mj-lt"/>
                        </a:rPr>
                        <a:t>Development</a:t>
                      </a:r>
                    </a:p>
                  </a:txBody>
                  <a:tcPr/>
                </a:tc>
                <a:tc>
                  <a:txBody>
                    <a:bodyPr/>
                    <a:lstStyle/>
                    <a:p>
                      <a:r>
                        <a:rPr lang="en-US" sz="1600" dirty="0">
                          <a:solidFill>
                            <a:srgbClr val="1E1C11"/>
                          </a:solidFill>
                          <a:latin typeface="+mj-lt"/>
                        </a:rPr>
                        <a:t>Patients</a:t>
                      </a:r>
                    </a:p>
                    <a:p>
                      <a:r>
                        <a:rPr lang="en-US" sz="1600" dirty="0">
                          <a:solidFill>
                            <a:srgbClr val="1E1C11"/>
                          </a:solidFill>
                          <a:latin typeface="+mj-lt"/>
                        </a:rPr>
                        <a:t>Providers</a:t>
                      </a:r>
                    </a:p>
                    <a:p>
                      <a:r>
                        <a:rPr lang="en-US" sz="1600" dirty="0">
                          <a:solidFill>
                            <a:srgbClr val="1E1C11"/>
                          </a:solidFill>
                          <a:latin typeface="+mj-lt"/>
                        </a:rPr>
                        <a:t>Clinic</a:t>
                      </a:r>
                    </a:p>
                  </a:txBody>
                  <a:tcPr/>
                </a:tc>
                <a:extLst>
                  <a:ext uri="{0D108BD9-81ED-4DB2-BD59-A6C34878D82A}">
                    <a16:rowId xmlns:a16="http://schemas.microsoft.com/office/drawing/2014/main" val="10003"/>
                  </a:ext>
                </a:extLst>
              </a:tr>
              <a:tr h="1068946">
                <a:tc>
                  <a:txBody>
                    <a:bodyPr/>
                    <a:lstStyle/>
                    <a:p>
                      <a:r>
                        <a:rPr lang="en-US" sz="1600" dirty="0">
                          <a:solidFill>
                            <a:schemeClr val="bg2">
                              <a:lumMod val="10000"/>
                            </a:schemeClr>
                          </a:solidFill>
                        </a:rPr>
                        <a:t>An effectiveness-implementation hybrid trial targeting posttraumatic stress disorder and comorbidity </a:t>
                      </a:r>
                      <a:endParaRPr lang="en-US" sz="1600" dirty="0">
                        <a:solidFill>
                          <a:schemeClr val="bg2">
                            <a:lumMod val="10000"/>
                          </a:schemeClr>
                        </a:solidFill>
                        <a:latin typeface="+mj-lt"/>
                      </a:endParaRPr>
                    </a:p>
                  </a:txBody>
                  <a:tcPr/>
                </a:tc>
                <a:tc>
                  <a:txBody>
                    <a:bodyPr/>
                    <a:lstStyle/>
                    <a:p>
                      <a:r>
                        <a:rPr lang="en-US" sz="1600" dirty="0">
                          <a:solidFill>
                            <a:srgbClr val="1E1C11"/>
                          </a:solidFill>
                          <a:latin typeface="+mj-lt"/>
                        </a:rPr>
                        <a:t>Embedded Merged</a:t>
                      </a:r>
                    </a:p>
                  </a:txBody>
                  <a:tcPr/>
                </a:tc>
                <a:tc>
                  <a:txBody>
                    <a:bodyPr/>
                    <a:lstStyle/>
                    <a:p>
                      <a:r>
                        <a:rPr lang="en-US" sz="1600" dirty="0">
                          <a:solidFill>
                            <a:srgbClr val="1E1C11"/>
                          </a:solidFill>
                          <a:latin typeface="+mj-lt"/>
                        </a:rPr>
                        <a:t>QUAN + qual</a:t>
                      </a:r>
                    </a:p>
                  </a:txBody>
                  <a:tcPr/>
                </a:tc>
                <a:tc>
                  <a:txBody>
                    <a:bodyPr/>
                    <a:lstStyle/>
                    <a:p>
                      <a:r>
                        <a:rPr lang="en-US" sz="1600" dirty="0">
                          <a:solidFill>
                            <a:srgbClr val="1E1C11"/>
                          </a:solidFill>
                          <a:latin typeface="+mj-lt"/>
                        </a:rPr>
                        <a:t>Complementarity</a:t>
                      </a:r>
                    </a:p>
                  </a:txBody>
                  <a:tcPr/>
                </a:tc>
                <a:tc>
                  <a:txBody>
                    <a:bodyPr/>
                    <a:lstStyle/>
                    <a:p>
                      <a:r>
                        <a:rPr lang="en-US" sz="1600" dirty="0">
                          <a:solidFill>
                            <a:srgbClr val="1E1C11"/>
                          </a:solidFill>
                          <a:latin typeface="+mj-lt"/>
                        </a:rPr>
                        <a:t>Patients</a:t>
                      </a:r>
                    </a:p>
                    <a:p>
                      <a:r>
                        <a:rPr lang="en-US" sz="1600" dirty="0">
                          <a:solidFill>
                            <a:srgbClr val="1E1C11"/>
                          </a:solidFill>
                          <a:latin typeface="+mj-lt"/>
                        </a:rPr>
                        <a:t>Providers</a:t>
                      </a:r>
                    </a:p>
                    <a:p>
                      <a:r>
                        <a:rPr lang="en-US" sz="1600" dirty="0">
                          <a:solidFill>
                            <a:srgbClr val="1E1C11"/>
                          </a:solidFill>
                          <a:latin typeface="+mj-lt"/>
                        </a:rPr>
                        <a:t>Clinic</a:t>
                      </a:r>
                    </a:p>
                    <a:p>
                      <a:r>
                        <a:rPr lang="en-US" sz="1600" dirty="0">
                          <a:solidFill>
                            <a:srgbClr val="1E1C11"/>
                          </a:solidFill>
                          <a:latin typeface="+mj-lt"/>
                        </a:rPr>
                        <a:t>System</a:t>
                      </a:r>
                    </a:p>
                  </a:txBody>
                  <a:tcPr/>
                </a:tc>
                <a:extLst>
                  <a:ext uri="{0D108BD9-81ED-4DB2-BD59-A6C34878D82A}">
                    <a16:rowId xmlns:a16="http://schemas.microsoft.com/office/drawing/2014/main" val="3623594189"/>
                  </a:ext>
                </a:extLst>
              </a:tr>
              <a:tr h="477175">
                <a:tc>
                  <a:txBody>
                    <a:bodyPr/>
                    <a:lstStyle/>
                    <a:p>
                      <a:r>
                        <a:rPr lang="en-US" sz="1600" dirty="0">
                          <a:solidFill>
                            <a:schemeClr val="bg2">
                              <a:lumMod val="10000"/>
                            </a:schemeClr>
                          </a:solidFill>
                        </a:rPr>
                        <a:t>Sustainment of Prevention Programs and Initiatives</a:t>
                      </a:r>
                      <a:endParaRPr lang="en-US" sz="1600" dirty="0">
                        <a:solidFill>
                          <a:schemeClr val="bg2">
                            <a:lumMod val="10000"/>
                          </a:schemeClr>
                        </a:solidFill>
                        <a:latin typeface="+mj-lt"/>
                      </a:endParaRPr>
                    </a:p>
                  </a:txBody>
                  <a:tcPr/>
                </a:tc>
                <a:tc>
                  <a:txBody>
                    <a:bodyPr/>
                    <a:lstStyle/>
                    <a:p>
                      <a:r>
                        <a:rPr lang="en-US" sz="1600" dirty="0">
                          <a:solidFill>
                            <a:srgbClr val="1E1C11"/>
                          </a:solidFill>
                          <a:latin typeface="+mj-lt"/>
                        </a:rPr>
                        <a:t>Merged</a:t>
                      </a:r>
                    </a:p>
                    <a:p>
                      <a:r>
                        <a:rPr lang="en-US" sz="1600" dirty="0">
                          <a:solidFill>
                            <a:srgbClr val="1E1C11"/>
                          </a:solidFill>
                          <a:latin typeface="+mj-lt"/>
                        </a:rPr>
                        <a:t>Connected</a:t>
                      </a:r>
                    </a:p>
                  </a:txBody>
                  <a:tcPr/>
                </a:tc>
                <a:tc>
                  <a:txBody>
                    <a:bodyPr/>
                    <a:lstStyle/>
                    <a:p>
                      <a:r>
                        <a:rPr lang="en-US" sz="1600" kern="1200" dirty="0">
                          <a:solidFill>
                            <a:srgbClr val="1E1C11"/>
                          </a:solidFill>
                          <a:latin typeface="+mn-lt"/>
                          <a:ea typeface="+mn-ea"/>
                          <a:cs typeface="+mn-cs"/>
                        </a:rPr>
                        <a:t>Qual </a:t>
                      </a:r>
                      <a:r>
                        <a:rPr lang="en-US" sz="1600" kern="1200" dirty="0">
                          <a:solidFill>
                            <a:srgbClr val="1E1C11"/>
                          </a:solidFill>
                          <a:latin typeface="+mn-lt"/>
                          <a:ea typeface="+mn-ea"/>
                          <a:cs typeface="+mn-cs"/>
                          <a:sym typeface="Wingdings"/>
                        </a:rPr>
                        <a:t> QUAN + Qual</a:t>
                      </a:r>
                      <a:endParaRPr lang="en-US" sz="1600" kern="1200" dirty="0">
                        <a:solidFill>
                          <a:srgbClr val="1E1C11"/>
                        </a:solidFill>
                        <a:latin typeface="+mn-lt"/>
                        <a:ea typeface="+mn-ea"/>
                        <a:cs typeface="+mn-cs"/>
                      </a:endParaRPr>
                    </a:p>
                  </a:txBody>
                  <a:tcPr/>
                </a:tc>
                <a:tc>
                  <a:txBody>
                    <a:bodyPr/>
                    <a:lstStyle/>
                    <a:p>
                      <a:r>
                        <a:rPr lang="en-US" sz="1600" dirty="0">
                          <a:solidFill>
                            <a:srgbClr val="1E1C11"/>
                          </a:solidFill>
                          <a:latin typeface="+mj-lt"/>
                        </a:rPr>
                        <a:t>Development</a:t>
                      </a:r>
                    </a:p>
                    <a:p>
                      <a:r>
                        <a:rPr lang="en-US" sz="1600" dirty="0">
                          <a:solidFill>
                            <a:srgbClr val="1E1C11"/>
                          </a:solidFill>
                          <a:latin typeface="+mj-lt"/>
                        </a:rPr>
                        <a:t>Convergence</a:t>
                      </a:r>
                    </a:p>
                    <a:p>
                      <a:r>
                        <a:rPr lang="en-US" sz="1600" dirty="0">
                          <a:solidFill>
                            <a:srgbClr val="1E1C11"/>
                          </a:solidFill>
                          <a:latin typeface="+mj-lt"/>
                        </a:rPr>
                        <a:t>Expansion</a:t>
                      </a:r>
                    </a:p>
                  </a:txBody>
                  <a:tcPr/>
                </a:tc>
                <a:tc>
                  <a:txBody>
                    <a:bodyPr/>
                    <a:lstStyle/>
                    <a:p>
                      <a:r>
                        <a:rPr lang="en-US" sz="1600" dirty="0">
                          <a:solidFill>
                            <a:srgbClr val="1E1C11"/>
                          </a:solidFill>
                          <a:latin typeface="+mj-lt"/>
                        </a:rPr>
                        <a:t>Clinic</a:t>
                      </a:r>
                    </a:p>
                    <a:p>
                      <a:r>
                        <a:rPr lang="en-US" sz="1600" dirty="0">
                          <a:solidFill>
                            <a:srgbClr val="1E1C11"/>
                          </a:solidFill>
                          <a:latin typeface="+mj-lt"/>
                        </a:rPr>
                        <a:t>System</a:t>
                      </a:r>
                    </a:p>
                  </a:txBody>
                  <a:tcPr/>
                </a:tc>
                <a:extLst>
                  <a:ext uri="{0D108BD9-81ED-4DB2-BD59-A6C34878D82A}">
                    <a16:rowId xmlns:a16="http://schemas.microsoft.com/office/drawing/2014/main" val="1117666830"/>
                  </a:ext>
                </a:extLst>
              </a:tr>
            </a:tbl>
          </a:graphicData>
        </a:graphic>
      </p:graphicFrame>
      <p:pic>
        <p:nvPicPr>
          <p:cNvPr id="9" name="Picture 9" descr="Regular Use Shield_GoldOnWhite_NoB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7900" y="312738"/>
            <a:ext cx="46355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577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Regular Use Shield_GoldOnWhite_NoBG.png" descr="Regular Use Shield_GoldOnWhite_NoBG.eps"/>
          <p:cNvPicPr/>
          <p:nvPr/>
        </p:nvPicPr>
        <p:blipFill>
          <a:blip r:embed="rId2" cstate="print"/>
          <a:stretch>
            <a:fillRect/>
          </a:stretch>
        </p:blipFill>
        <p:spPr>
          <a:xfrm>
            <a:off x="9867486" y="313266"/>
            <a:ext cx="463640" cy="596902"/>
          </a:xfrm>
          <a:prstGeom prst="rect">
            <a:avLst/>
          </a:prstGeom>
          <a:ln w="12700">
            <a:miter lim="400000"/>
          </a:ln>
        </p:spPr>
      </p:pic>
      <p:sp>
        <p:nvSpPr>
          <p:cNvPr id="116" name="Shape 116"/>
          <p:cNvSpPr/>
          <p:nvPr/>
        </p:nvSpPr>
        <p:spPr>
          <a:xfrm>
            <a:off x="1559212" y="1295401"/>
            <a:ext cx="5286376" cy="4724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42900" marR="0" lvl="0" indent="-342900" algn="l" defTabSz="457200" rtl="0" eaLnBrk="1" fontAlgn="auto" latinLnBrk="0" hangingPunct="1">
              <a:lnSpc>
                <a:spcPct val="80000"/>
              </a:lnSpc>
              <a:spcBef>
                <a:spcPts val="400"/>
              </a:spcBef>
              <a:spcAft>
                <a:spcPts val="0"/>
              </a:spcAft>
              <a:buClrTx/>
              <a:buSzTx/>
              <a:buFontTx/>
              <a:buNone/>
              <a:tabLst/>
              <a:defRPr>
                <a:uFillTx/>
              </a:defRPr>
            </a:pPr>
            <a:endParaRPr kumimoji="0" sz="2000" b="0" i="0" u="none" strike="noStrike" kern="1200" cap="none" spc="0" normalizeH="0" baseline="0" noProof="0" dirty="0">
              <a:ln>
                <a:solidFill/>
              </a:ln>
              <a:solidFill>
                <a:srgbClr val="990000"/>
              </a:solidFill>
              <a:effectLst/>
              <a:uLnTx/>
              <a:uFill>
                <a:solidFill>
                  <a:srgbClr val="990000"/>
                </a:solidFill>
              </a:uFill>
              <a:latin typeface="Calibri"/>
              <a:ea typeface="+mn-ea"/>
              <a:cs typeface="+mn-cs"/>
            </a:endParaRPr>
          </a:p>
        </p:txBody>
      </p:sp>
      <p:sp>
        <p:nvSpPr>
          <p:cNvPr id="125" name="Shape 125"/>
          <p:cNvSpPr/>
          <p:nvPr/>
        </p:nvSpPr>
        <p:spPr>
          <a:xfrm>
            <a:off x="8248650" y="3800476"/>
            <a:ext cx="685800" cy="104775"/>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6" name="Shape 126"/>
          <p:cNvSpPr/>
          <p:nvPr/>
        </p:nvSpPr>
        <p:spPr>
          <a:xfrm>
            <a:off x="8667750" y="5114925"/>
            <a:ext cx="609600" cy="114300"/>
          </a:xfrm>
          <a:prstGeom prst="rect">
            <a:avLst/>
          </a:prstGeom>
          <a:solidFill>
            <a:srgbClr val="FFFFFF"/>
          </a:solidFill>
          <a:ln>
            <a:solidFill>
              <a:srgbClr val="FFFFFF"/>
            </a:solidFill>
            <a:round/>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7" name="Shape 127"/>
          <p:cNvSpPr/>
          <p:nvPr/>
        </p:nvSpPr>
        <p:spPr>
          <a:xfrm>
            <a:off x="9439274" y="3345754"/>
            <a:ext cx="561976" cy="172597"/>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2" name="Title 1"/>
          <p:cNvSpPr>
            <a:spLocks noGrp="1"/>
          </p:cNvSpPr>
          <p:nvPr>
            <p:ph type="title"/>
          </p:nvPr>
        </p:nvSpPr>
        <p:spPr>
          <a:xfrm>
            <a:off x="1559212" y="338668"/>
            <a:ext cx="8651588" cy="1143000"/>
          </a:xfrm>
        </p:spPr>
        <p:txBody>
          <a:bodyPr/>
          <a:lstStyle/>
          <a:p>
            <a:r>
              <a:rPr lang="en-US" sz="3200" dirty="0">
                <a:solidFill>
                  <a:srgbClr val="990000"/>
                </a:solidFill>
                <a:uFill>
                  <a:solidFill>
                    <a:srgbClr val="990000"/>
                  </a:solidFill>
                </a:uFill>
                <a:cs typeface="Arial"/>
              </a:rPr>
              <a:t>Social Networks and Implementation of Evidence-Based Practice in Public Youth-Serving Systems </a:t>
            </a:r>
            <a:endParaRPr lang="en-US" sz="3200" dirty="0"/>
          </a:p>
        </p:txBody>
      </p:sp>
      <p:sp>
        <p:nvSpPr>
          <p:cNvPr id="3" name="Content Placeholder 2"/>
          <p:cNvSpPr>
            <a:spLocks noGrp="1"/>
          </p:cNvSpPr>
          <p:nvPr>
            <p:ph sz="half" idx="1"/>
          </p:nvPr>
        </p:nvSpPr>
        <p:spPr>
          <a:xfrm>
            <a:off x="1727200" y="1600201"/>
            <a:ext cx="4445000" cy="4525963"/>
          </a:xfrm>
        </p:spPr>
        <p:txBody>
          <a:bodyPr/>
          <a:lstStyle/>
          <a:p>
            <a:pPr marL="0" indent="0" algn="ctr">
              <a:lnSpc>
                <a:spcPct val="80000"/>
              </a:lnSpc>
              <a:spcBef>
                <a:spcPts val="400"/>
              </a:spcBef>
              <a:buNone/>
              <a:defRPr>
                <a:uFillTx/>
              </a:defRPr>
            </a:pPr>
            <a:r>
              <a:rPr lang="en-US" sz="2800" b="1" dirty="0">
                <a:solidFill>
                  <a:srgbClr val="800000"/>
                </a:solidFill>
                <a:cs typeface="Arial"/>
              </a:rPr>
              <a:t>Background</a:t>
            </a:r>
          </a:p>
          <a:p>
            <a:pPr>
              <a:lnSpc>
                <a:spcPct val="80000"/>
              </a:lnSpc>
              <a:spcBef>
                <a:spcPts val="400"/>
              </a:spcBef>
              <a:defRPr>
                <a:uFillTx/>
              </a:defRPr>
            </a:pPr>
            <a:r>
              <a:rPr lang="en-US" sz="2400" dirty="0">
                <a:solidFill>
                  <a:srgbClr val="1E1C11"/>
                </a:solidFill>
                <a:cs typeface="Arial"/>
              </a:rPr>
              <a:t>Interpersonal contacts within and between organizations and communities are important influences on the adoption of new behaviors</a:t>
            </a:r>
          </a:p>
          <a:p>
            <a:pPr>
              <a:lnSpc>
                <a:spcPct val="80000"/>
              </a:lnSpc>
              <a:spcBef>
                <a:spcPts val="400"/>
              </a:spcBef>
              <a:defRPr>
                <a:uFillTx/>
              </a:defRPr>
            </a:pPr>
            <a:r>
              <a:rPr lang="en-US" sz="2400" dirty="0">
                <a:solidFill>
                  <a:srgbClr val="1E1C11"/>
                </a:solidFill>
                <a:cs typeface="Arial"/>
              </a:rPr>
              <a:t>Both the influence of trusted others in one’s personal network and having access and exposure to external information are important influences on rates of adoption of innovative practices</a:t>
            </a:r>
            <a:endParaRPr lang="en-US" sz="2400" dirty="0">
              <a:latin typeface="Arial"/>
              <a:cs typeface="Arial"/>
            </a:endParaRPr>
          </a:p>
          <a:p>
            <a:endParaRPr lang="en-US" dirty="0"/>
          </a:p>
        </p:txBody>
      </p:sp>
      <p:sp>
        <p:nvSpPr>
          <p:cNvPr id="4" name="Content Placeholder 3"/>
          <p:cNvSpPr>
            <a:spLocks noGrp="1"/>
          </p:cNvSpPr>
          <p:nvPr>
            <p:ph sz="half" idx="2"/>
          </p:nvPr>
        </p:nvSpPr>
        <p:spPr/>
        <p:txBody>
          <a:bodyPr/>
          <a:lstStyle/>
          <a:p>
            <a:pPr marL="0" indent="0" algn="ctr">
              <a:lnSpc>
                <a:spcPct val="80000"/>
              </a:lnSpc>
              <a:spcBef>
                <a:spcPts val="600"/>
              </a:spcBef>
              <a:buNone/>
              <a:defRPr sz="1800">
                <a:uFillTx/>
              </a:defRPr>
            </a:pPr>
            <a:r>
              <a:rPr lang="en-US" sz="2800" b="1" dirty="0">
                <a:solidFill>
                  <a:srgbClr val="800000"/>
                </a:solidFill>
                <a:uFill>
                  <a:solidFill>
                    <a:srgbClr val="990000"/>
                  </a:solidFill>
                </a:uFill>
                <a:cs typeface="Arial"/>
              </a:rPr>
              <a:t>Aims</a:t>
            </a:r>
          </a:p>
          <a:p>
            <a:pPr marL="300037" indent="-300037">
              <a:lnSpc>
                <a:spcPct val="80000"/>
              </a:lnSpc>
              <a:spcBef>
                <a:spcPts val="600"/>
              </a:spcBef>
              <a:defRPr sz="1800">
                <a:uFillTx/>
              </a:defRPr>
            </a:pPr>
            <a:r>
              <a:rPr lang="en-US" sz="2400" dirty="0">
                <a:solidFill>
                  <a:srgbClr val="000000"/>
                </a:solidFill>
                <a:uFill>
                  <a:solidFill>
                    <a:srgbClr val="990000"/>
                  </a:solidFill>
                </a:uFill>
                <a:cs typeface="Arial"/>
              </a:rPr>
              <a:t>Describe the structure and operation of influence networks of public-youth-serving systems. </a:t>
            </a:r>
          </a:p>
          <a:p>
            <a:pPr marL="300037" indent="-300037">
              <a:lnSpc>
                <a:spcPct val="80000"/>
              </a:lnSpc>
              <a:spcBef>
                <a:spcPts val="600"/>
              </a:spcBef>
              <a:defRPr sz="1800">
                <a:uFillTx/>
              </a:defRPr>
            </a:pPr>
            <a:r>
              <a:rPr lang="en-US" sz="2400" dirty="0">
                <a:solidFill>
                  <a:srgbClr val="000000"/>
                </a:solidFill>
                <a:uFill>
                  <a:solidFill>
                    <a:srgbClr val="990000"/>
                  </a:solidFill>
                </a:uFill>
                <a:cs typeface="Arial"/>
              </a:rPr>
              <a:t>Determine the influence of these networks on decisions related to EBP implementation. </a:t>
            </a:r>
          </a:p>
          <a:p>
            <a:pPr marL="300037" indent="-300037">
              <a:lnSpc>
                <a:spcPct val="80000"/>
              </a:lnSpc>
              <a:spcBef>
                <a:spcPts val="600"/>
              </a:spcBef>
              <a:defRPr sz="1800">
                <a:uFillTx/>
              </a:defRPr>
            </a:pPr>
            <a:r>
              <a:rPr lang="en-US" sz="2400" dirty="0">
                <a:solidFill>
                  <a:srgbClr val="000000"/>
                </a:solidFill>
                <a:uFill>
                  <a:solidFill>
                    <a:srgbClr val="990000"/>
                  </a:solidFill>
                </a:uFill>
                <a:cs typeface="Arial"/>
              </a:rPr>
              <a:t>Identify the personal and contextual factors that influenced the operation of these networks.</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a:t>
            </a:r>
          </a:p>
        </p:txBody>
      </p:sp>
      <p:sp>
        <p:nvSpPr>
          <p:cNvPr id="10" name="Content Placeholder 9"/>
          <p:cNvSpPr>
            <a:spLocks noGrp="1"/>
          </p:cNvSpPr>
          <p:nvPr>
            <p:ph sz="half" idx="2"/>
          </p:nvPr>
        </p:nvSpPr>
        <p:spPr>
          <a:xfrm>
            <a:off x="5638801" y="1196181"/>
            <a:ext cx="4910667" cy="4525963"/>
          </a:xfrm>
        </p:spPr>
        <p:txBody>
          <a:bodyPr/>
          <a:lstStyle/>
          <a:p>
            <a:pPr marL="300037" indent="-300037">
              <a:lnSpc>
                <a:spcPct val="80000"/>
              </a:lnSpc>
              <a:spcBef>
                <a:spcPts val="600"/>
              </a:spcBef>
              <a:defRPr sz="1800">
                <a:uFillTx/>
              </a:defRPr>
            </a:pPr>
            <a:r>
              <a:rPr lang="en-US" sz="2000" dirty="0">
                <a:solidFill>
                  <a:srgbClr val="1E1C11"/>
                </a:solidFill>
                <a:uFill>
                  <a:solidFill>
                    <a:srgbClr val="990000"/>
                  </a:solidFill>
                </a:uFill>
                <a:cs typeface="Arial"/>
              </a:rPr>
              <a:t>Systems leaders develop and maintain networks of information and advice based on roles, responsibility, geography, and friendship ties. </a:t>
            </a:r>
          </a:p>
          <a:p>
            <a:pPr marL="300037" indent="-300037">
              <a:lnSpc>
                <a:spcPct val="80000"/>
              </a:lnSpc>
              <a:spcBef>
                <a:spcPts val="600"/>
              </a:spcBef>
              <a:defRPr sz="1800">
                <a:uFillTx/>
              </a:defRPr>
            </a:pPr>
            <a:r>
              <a:rPr lang="en-US" sz="2000" dirty="0">
                <a:solidFill>
                  <a:srgbClr val="1E1C11"/>
                </a:solidFill>
                <a:uFill>
                  <a:solidFill>
                    <a:srgbClr val="990000"/>
                  </a:solidFill>
                </a:uFill>
                <a:cs typeface="Arial"/>
              </a:rPr>
              <a:t>Social networking is central to implementation of EBPs through two mechanisms, </a:t>
            </a:r>
          </a:p>
          <a:p>
            <a:pPr marL="702128" lvl="1" indent="-244928">
              <a:lnSpc>
                <a:spcPct val="80000"/>
              </a:lnSpc>
              <a:spcBef>
                <a:spcPts val="500"/>
              </a:spcBef>
              <a:defRPr sz="1800">
                <a:uFillTx/>
              </a:defRPr>
            </a:pPr>
            <a:r>
              <a:rPr lang="en-US" sz="2000" dirty="0">
                <a:solidFill>
                  <a:srgbClr val="1E1C11"/>
                </a:solidFill>
                <a:uFill>
                  <a:solidFill>
                    <a:srgbClr val="990000"/>
                  </a:solidFill>
                </a:uFill>
                <a:cs typeface="Arial"/>
              </a:rPr>
              <a:t>Acquisition of information and advice related to EBPs</a:t>
            </a:r>
          </a:p>
          <a:p>
            <a:pPr marL="702128" lvl="1" indent="-244928">
              <a:lnSpc>
                <a:spcPct val="80000"/>
              </a:lnSpc>
              <a:spcBef>
                <a:spcPts val="500"/>
              </a:spcBef>
              <a:defRPr sz="1800">
                <a:uFillTx/>
              </a:defRPr>
            </a:pPr>
            <a:r>
              <a:rPr lang="en-US" sz="2000" dirty="0">
                <a:solidFill>
                  <a:srgbClr val="1E1C11"/>
                </a:solidFill>
                <a:uFill>
                  <a:solidFill>
                    <a:srgbClr val="990000"/>
                  </a:solidFill>
                </a:uFill>
                <a:cs typeface="Arial"/>
              </a:rPr>
              <a:t>Pooling of resources among agencies</a:t>
            </a:r>
          </a:p>
          <a:p>
            <a:pPr marL="300037" indent="-300037">
              <a:lnSpc>
                <a:spcPct val="80000"/>
              </a:lnSpc>
              <a:spcBef>
                <a:spcPts val="600"/>
              </a:spcBef>
              <a:defRPr sz="1800">
                <a:uFillTx/>
              </a:defRPr>
            </a:pPr>
            <a:r>
              <a:rPr lang="en-US" sz="2000" dirty="0">
                <a:solidFill>
                  <a:srgbClr val="1E1C11"/>
                </a:solidFill>
                <a:uFill>
                  <a:solidFill>
                    <a:srgbClr val="990000"/>
                  </a:solidFill>
                </a:uFill>
                <a:cs typeface="Arial"/>
              </a:rPr>
              <a:t>Both mechanisms involve collaboration between organizations.</a:t>
            </a:r>
          </a:p>
          <a:p>
            <a:pPr marL="300037" indent="-300037">
              <a:lnSpc>
                <a:spcPct val="80000"/>
              </a:lnSpc>
              <a:spcBef>
                <a:spcPts val="600"/>
              </a:spcBef>
              <a:defRPr sz="1800">
                <a:uFillTx/>
              </a:defRPr>
            </a:pPr>
            <a:r>
              <a:rPr lang="en-US" sz="2000" dirty="0">
                <a:solidFill>
                  <a:srgbClr val="990000"/>
                </a:solidFill>
                <a:uFill>
                  <a:solidFill>
                    <a:srgbClr val="990000"/>
                  </a:solidFill>
                </a:uFill>
                <a:cs typeface="Arial"/>
              </a:rPr>
              <a:t>Stage of implementation is associated with network size, ties in urban areas, and members with high in-degree centrality.</a:t>
            </a:r>
          </a:p>
          <a:p>
            <a:pPr marL="300037" indent="-300037">
              <a:lnSpc>
                <a:spcPct val="80000"/>
              </a:lnSpc>
              <a:spcBef>
                <a:spcPts val="600"/>
              </a:spcBef>
              <a:defRPr sz="1800">
                <a:uFillTx/>
              </a:defRPr>
            </a:pPr>
            <a:r>
              <a:rPr lang="en-US" sz="2000" dirty="0">
                <a:solidFill>
                  <a:srgbClr val="990000"/>
                </a:solidFill>
                <a:uFill>
                  <a:solidFill>
                    <a:srgbClr val="990000"/>
                  </a:solidFill>
                </a:uFill>
                <a:cs typeface="Arial"/>
              </a:rPr>
              <a:t>Network size is associated with CDT participation.</a:t>
            </a:r>
          </a:p>
        </p:txBody>
      </p:sp>
      <p:sp>
        <p:nvSpPr>
          <p:cNvPr id="3" name="Rectangle 2"/>
          <p:cNvSpPr/>
          <p:nvPr/>
        </p:nvSpPr>
        <p:spPr>
          <a:xfrm>
            <a:off x="1981201" y="1928019"/>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rPr>
              <a:t>QUAL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interviews</a:t>
            </a:r>
          </a:p>
        </p:txBody>
      </p:sp>
      <p:sp>
        <p:nvSpPr>
          <p:cNvPr id="4" name="Rectangle 3"/>
          <p:cNvSpPr/>
          <p:nvPr/>
        </p:nvSpPr>
        <p:spPr>
          <a:xfrm>
            <a:off x="3928534" y="2760135"/>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981201" y="3432704"/>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Web-based survey</a:t>
            </a:r>
          </a:p>
        </p:txBody>
      </p:sp>
      <p:pic>
        <p:nvPicPr>
          <p:cNvPr id="6" name="image12.png"/>
          <p:cNvPicPr/>
          <p:nvPr/>
        </p:nvPicPr>
        <p:blipFill>
          <a:blip r:embed="rId2" cstate="print">
            <a:alphaModFix amt="57000"/>
          </a:blip>
          <a:stretch>
            <a:fillRect/>
          </a:stretch>
        </p:blipFill>
        <p:spPr>
          <a:xfrm>
            <a:off x="3928534" y="2777068"/>
            <a:ext cx="1507067" cy="1020762"/>
          </a:xfrm>
          <a:prstGeom prst="rect">
            <a:avLst/>
          </a:prstGeom>
          <a:ln w="12700">
            <a:miter lim="400000"/>
          </a:ln>
        </p:spPr>
      </p:pic>
      <p:sp>
        <p:nvSpPr>
          <p:cNvPr id="7" name="Rectangle 6"/>
          <p:cNvSpPr/>
          <p:nvPr/>
        </p:nvSpPr>
        <p:spPr>
          <a:xfrm>
            <a:off x="3928534" y="4453466"/>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SIC</a:t>
            </a:r>
          </a:p>
        </p:txBody>
      </p:sp>
      <p:sp>
        <p:nvSpPr>
          <p:cNvPr id="8" name="Rectangle 7"/>
          <p:cNvSpPr/>
          <p:nvPr/>
        </p:nvSpPr>
        <p:spPr>
          <a:xfrm>
            <a:off x="3928534" y="1248305"/>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C11"/>
                </a:solidFill>
                <a:effectLst/>
                <a:uLnTx/>
                <a:uFillTx/>
                <a:latin typeface="Calibri"/>
                <a:ea typeface="+mn-ea"/>
                <a:cs typeface="+mn-cs"/>
              </a:rPr>
              <a:t>QUAL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themes</a:t>
            </a:r>
          </a:p>
        </p:txBody>
      </p:sp>
      <p:cxnSp>
        <p:nvCxnSpPr>
          <p:cNvPr id="13" name="Straight Arrow Connector 12"/>
          <p:cNvCxnSpPr>
            <a:stCxn id="3" idx="3"/>
            <a:endCxn id="8" idx="1"/>
          </p:cNvCxnSpPr>
          <p:nvPr/>
        </p:nvCxnSpPr>
        <p:spPr>
          <a:xfrm flipV="1">
            <a:off x="3488267" y="1758686"/>
            <a:ext cx="440266" cy="679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3"/>
            <a:endCxn id="4" idx="1"/>
          </p:cNvCxnSpPr>
          <p:nvPr/>
        </p:nvCxnSpPr>
        <p:spPr>
          <a:xfrm>
            <a:off x="3488267" y="2438400"/>
            <a:ext cx="440266" cy="8321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a:endCxn id="4" idx="1"/>
          </p:cNvCxnSpPr>
          <p:nvPr/>
        </p:nvCxnSpPr>
        <p:spPr>
          <a:xfrm flipV="1">
            <a:off x="3488267" y="3270517"/>
            <a:ext cx="440266" cy="672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0"/>
            <a:endCxn id="4" idx="2"/>
          </p:cNvCxnSpPr>
          <p:nvPr/>
        </p:nvCxnSpPr>
        <p:spPr>
          <a:xfrm flipV="1">
            <a:off x="4682067" y="3780898"/>
            <a:ext cx="0" cy="672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4211426" y="5462056"/>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spTree>
    <p:extLst>
      <p:ext uri="{BB962C8B-B14F-4D97-AF65-F5344CB8AC3E}">
        <p14:creationId xmlns:p14="http://schemas.microsoft.com/office/powerpoint/2010/main" val="33075440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Regular Use Shield_GoldOnWhite_NoBG.png" descr="Regular Use Shield_GoldOnWhite_NoBG.eps"/>
          <p:cNvPicPr/>
          <p:nvPr/>
        </p:nvPicPr>
        <p:blipFill>
          <a:blip r:embed="rId2" cstate="print"/>
          <a:stretch>
            <a:fillRect/>
          </a:stretch>
        </p:blipFill>
        <p:spPr>
          <a:xfrm>
            <a:off x="9867486" y="313266"/>
            <a:ext cx="463640" cy="596902"/>
          </a:xfrm>
          <a:prstGeom prst="rect">
            <a:avLst/>
          </a:prstGeom>
          <a:ln w="12700">
            <a:miter lim="400000"/>
          </a:ln>
        </p:spPr>
      </p:pic>
      <p:sp>
        <p:nvSpPr>
          <p:cNvPr id="116" name="Shape 116"/>
          <p:cNvSpPr/>
          <p:nvPr/>
        </p:nvSpPr>
        <p:spPr>
          <a:xfrm>
            <a:off x="1559212" y="1295401"/>
            <a:ext cx="5286376" cy="4724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42900" marR="0" lvl="0" indent="-342900" algn="l" defTabSz="457200" rtl="0" eaLnBrk="1" fontAlgn="auto" latinLnBrk="0" hangingPunct="1">
              <a:lnSpc>
                <a:spcPct val="80000"/>
              </a:lnSpc>
              <a:spcBef>
                <a:spcPts val="400"/>
              </a:spcBef>
              <a:spcAft>
                <a:spcPts val="0"/>
              </a:spcAft>
              <a:buClrTx/>
              <a:buSzTx/>
              <a:buFontTx/>
              <a:buNone/>
              <a:tabLst/>
              <a:defRPr>
                <a:uFillTx/>
              </a:defRPr>
            </a:pPr>
            <a:endParaRPr kumimoji="0" sz="2000" b="0" i="0" u="none" strike="noStrike" kern="1200" cap="none" spc="0" normalizeH="0" baseline="0" noProof="0" dirty="0">
              <a:ln>
                <a:solidFill/>
              </a:ln>
              <a:solidFill>
                <a:srgbClr val="990000"/>
              </a:solidFill>
              <a:effectLst/>
              <a:uLnTx/>
              <a:uFill>
                <a:solidFill>
                  <a:srgbClr val="990000"/>
                </a:solidFill>
              </a:uFill>
              <a:latin typeface="Calibri"/>
              <a:ea typeface="+mn-ea"/>
              <a:cs typeface="+mn-cs"/>
            </a:endParaRPr>
          </a:p>
        </p:txBody>
      </p:sp>
      <p:sp>
        <p:nvSpPr>
          <p:cNvPr id="125" name="Shape 125"/>
          <p:cNvSpPr/>
          <p:nvPr/>
        </p:nvSpPr>
        <p:spPr>
          <a:xfrm>
            <a:off x="8248650" y="3800476"/>
            <a:ext cx="685800" cy="104775"/>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6" name="Shape 126"/>
          <p:cNvSpPr/>
          <p:nvPr/>
        </p:nvSpPr>
        <p:spPr>
          <a:xfrm>
            <a:off x="8667750" y="5114925"/>
            <a:ext cx="609600" cy="114300"/>
          </a:xfrm>
          <a:prstGeom prst="rect">
            <a:avLst/>
          </a:prstGeom>
          <a:solidFill>
            <a:srgbClr val="FFFFFF"/>
          </a:solidFill>
          <a:ln>
            <a:solidFill>
              <a:srgbClr val="FFFFFF"/>
            </a:solidFill>
            <a:round/>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7" name="Shape 127"/>
          <p:cNvSpPr/>
          <p:nvPr/>
        </p:nvSpPr>
        <p:spPr>
          <a:xfrm>
            <a:off x="9439274" y="3345754"/>
            <a:ext cx="561976" cy="172597"/>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2" name="Title 1"/>
          <p:cNvSpPr>
            <a:spLocks noGrp="1"/>
          </p:cNvSpPr>
          <p:nvPr>
            <p:ph type="title"/>
          </p:nvPr>
        </p:nvSpPr>
        <p:spPr>
          <a:xfrm>
            <a:off x="1559212" y="338668"/>
            <a:ext cx="8651588" cy="1143000"/>
          </a:xfrm>
        </p:spPr>
        <p:txBody>
          <a:bodyPr/>
          <a:lstStyle/>
          <a:p>
            <a:r>
              <a:rPr lang="en-US" sz="3200" dirty="0">
                <a:solidFill>
                  <a:srgbClr val="800000"/>
                </a:solidFill>
                <a:uFill>
                  <a:solidFill>
                    <a:srgbClr val="990000"/>
                  </a:solidFill>
                </a:uFill>
                <a:cs typeface="Arial"/>
              </a:rPr>
              <a:t>Innovation and the Use of Research Evidence in Public Youth-Serving Systems</a:t>
            </a:r>
            <a:endParaRPr lang="en-US" sz="3200" dirty="0"/>
          </a:p>
        </p:txBody>
      </p:sp>
      <p:sp>
        <p:nvSpPr>
          <p:cNvPr id="3" name="Content Placeholder 2"/>
          <p:cNvSpPr>
            <a:spLocks noGrp="1"/>
          </p:cNvSpPr>
          <p:nvPr>
            <p:ph sz="half" idx="1"/>
          </p:nvPr>
        </p:nvSpPr>
        <p:spPr>
          <a:xfrm>
            <a:off x="1727200" y="1600201"/>
            <a:ext cx="4445000" cy="4525963"/>
          </a:xfrm>
        </p:spPr>
        <p:txBody>
          <a:bodyPr/>
          <a:lstStyle/>
          <a:p>
            <a:pPr marL="0" indent="0" algn="ctr">
              <a:lnSpc>
                <a:spcPct val="80000"/>
              </a:lnSpc>
              <a:spcBef>
                <a:spcPts val="400"/>
              </a:spcBef>
              <a:buNone/>
              <a:defRPr>
                <a:uFillTx/>
              </a:defRPr>
            </a:pPr>
            <a:r>
              <a:rPr lang="en-US" sz="2800" b="1" dirty="0">
                <a:solidFill>
                  <a:srgbClr val="800000"/>
                </a:solidFill>
                <a:cs typeface="Arial"/>
              </a:rPr>
              <a:t>Background</a:t>
            </a:r>
          </a:p>
          <a:p>
            <a:pPr defTabSz="452627">
              <a:lnSpc>
                <a:spcPct val="80000"/>
              </a:lnSpc>
              <a:spcBef>
                <a:spcPts val="500"/>
              </a:spcBef>
              <a:defRPr sz="1800">
                <a:uFillTx/>
              </a:defRPr>
            </a:pPr>
            <a:r>
              <a:rPr lang="en-US" sz="2400" dirty="0">
                <a:solidFill>
                  <a:srgbClr val="000000"/>
                </a:solidFill>
                <a:uFill>
                  <a:solidFill>
                    <a:srgbClr val="990000"/>
                  </a:solidFill>
                </a:uFill>
                <a:cs typeface="Arial"/>
              </a:rPr>
              <a:t>Little is known regarding when, how, and under what conditions research evidence is used in policy and practice that affect youth, and how its use can be improved.</a:t>
            </a:r>
          </a:p>
          <a:p>
            <a:pPr defTabSz="452627">
              <a:lnSpc>
                <a:spcPct val="80000"/>
              </a:lnSpc>
              <a:spcBef>
                <a:spcPts val="500"/>
              </a:spcBef>
              <a:defRPr sz="1800">
                <a:uFillTx/>
              </a:defRPr>
            </a:pPr>
            <a:r>
              <a:rPr lang="en-US" sz="2400" dirty="0">
                <a:solidFill>
                  <a:srgbClr val="000000"/>
                </a:solidFill>
                <a:uFill>
                  <a:solidFill>
                    <a:srgbClr val="990000"/>
                  </a:solidFill>
                </a:uFill>
                <a:cs typeface="Arial"/>
              </a:rPr>
              <a:t>How do policy-makers gain access to, evaluate, and apply research evidence in their decisions to implement innovative and evidence-based practices?</a:t>
            </a:r>
          </a:p>
          <a:p>
            <a:endParaRPr lang="en-US" dirty="0"/>
          </a:p>
        </p:txBody>
      </p:sp>
      <p:sp>
        <p:nvSpPr>
          <p:cNvPr id="4" name="Content Placeholder 3"/>
          <p:cNvSpPr>
            <a:spLocks noGrp="1"/>
          </p:cNvSpPr>
          <p:nvPr>
            <p:ph sz="half" idx="2"/>
          </p:nvPr>
        </p:nvSpPr>
        <p:spPr/>
        <p:txBody>
          <a:bodyPr/>
          <a:lstStyle/>
          <a:p>
            <a:pPr marL="0" indent="0" algn="ctr">
              <a:lnSpc>
                <a:spcPct val="80000"/>
              </a:lnSpc>
              <a:spcBef>
                <a:spcPts val="600"/>
              </a:spcBef>
              <a:buNone/>
              <a:defRPr sz="1800">
                <a:uFillTx/>
              </a:defRPr>
            </a:pPr>
            <a:r>
              <a:rPr lang="en-US" sz="2800" b="1" dirty="0">
                <a:solidFill>
                  <a:srgbClr val="800000"/>
                </a:solidFill>
                <a:uFill>
                  <a:solidFill>
                    <a:srgbClr val="990000"/>
                  </a:solidFill>
                </a:uFill>
                <a:cs typeface="Arial"/>
              </a:rPr>
              <a:t>Aims</a:t>
            </a:r>
          </a:p>
          <a:p>
            <a:pPr marL="227456" indent="-216027">
              <a:lnSpc>
                <a:spcPct val="90000"/>
              </a:lnSpc>
              <a:spcBef>
                <a:spcPts val="600"/>
              </a:spcBef>
              <a:buFont typeface="Arial" pitchFamily="34" charset="0"/>
              <a:buChar char="•"/>
              <a:defRPr sz="1800">
                <a:uFillTx/>
              </a:defRPr>
            </a:pPr>
            <a:r>
              <a:rPr lang="en-US" sz="2400" dirty="0">
                <a:solidFill>
                  <a:srgbClr val="000000"/>
                </a:solidFill>
                <a:uFill>
                  <a:solidFill>
                    <a:srgbClr val="990000"/>
                  </a:solidFill>
                </a:uFill>
                <a:latin typeface="Arial"/>
                <a:cs typeface="Arial"/>
              </a:rPr>
              <a:t>Understand and measure the use of research evidence (URE) by decision makers of public youth-serving agencies.</a:t>
            </a:r>
          </a:p>
          <a:p>
            <a:pPr marL="11429" indent="0">
              <a:lnSpc>
                <a:spcPct val="90000"/>
              </a:lnSpc>
              <a:spcBef>
                <a:spcPts val="600"/>
              </a:spcBef>
              <a:buNone/>
              <a:defRPr sz="1800">
                <a:uFillTx/>
              </a:defRPr>
            </a:pPr>
            <a:endParaRPr lang="en-US" sz="2400" dirty="0">
              <a:solidFill>
                <a:srgbClr val="000000"/>
              </a:solidFill>
              <a:uFill>
                <a:solidFill>
                  <a:srgbClr val="990000"/>
                </a:solidFill>
              </a:uFill>
              <a:latin typeface="Arial"/>
              <a:cs typeface="Arial"/>
            </a:endParaRPr>
          </a:p>
          <a:p>
            <a:pPr marL="227456" indent="-216027">
              <a:lnSpc>
                <a:spcPct val="90000"/>
              </a:lnSpc>
              <a:spcBef>
                <a:spcPts val="600"/>
              </a:spcBef>
              <a:buFont typeface="Arial" pitchFamily="34" charset="0"/>
              <a:buChar char="•"/>
              <a:defRPr sz="1800">
                <a:uFillTx/>
              </a:defRPr>
            </a:pPr>
            <a:r>
              <a:rPr lang="en-US" sz="2400" dirty="0">
                <a:solidFill>
                  <a:srgbClr val="000000"/>
                </a:solidFill>
                <a:uFill>
                  <a:solidFill>
                    <a:srgbClr val="990000"/>
                  </a:solidFill>
                </a:uFill>
                <a:latin typeface="Arial"/>
                <a:cs typeface="Arial"/>
              </a:rPr>
              <a:t>Prospectively determine whether use of research evidence predicts stage of EBP implementation</a:t>
            </a:r>
            <a:endParaRPr lang="en-US" dirty="0"/>
          </a:p>
        </p:txBody>
      </p:sp>
    </p:spTree>
    <p:extLst>
      <p:ext uri="{BB962C8B-B14F-4D97-AF65-F5344CB8AC3E}">
        <p14:creationId xmlns:p14="http://schemas.microsoft.com/office/powerpoint/2010/main" val="952976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a:t>
            </a:r>
          </a:p>
        </p:txBody>
      </p:sp>
      <p:sp>
        <p:nvSpPr>
          <p:cNvPr id="10" name="Content Placeholder 9"/>
          <p:cNvSpPr>
            <a:spLocks noGrp="1"/>
          </p:cNvSpPr>
          <p:nvPr>
            <p:ph sz="half" idx="2"/>
          </p:nvPr>
        </p:nvSpPr>
        <p:spPr>
          <a:xfrm>
            <a:off x="5638800" y="1196181"/>
            <a:ext cx="5029200" cy="4525963"/>
          </a:xfrm>
        </p:spPr>
        <p:txBody>
          <a:bodyPr/>
          <a:lstStyle/>
          <a:p>
            <a:pPr>
              <a:lnSpc>
                <a:spcPct val="80000"/>
              </a:lnSpc>
              <a:defRPr/>
            </a:pPr>
            <a:r>
              <a:rPr lang="en-US" sz="2400" dirty="0">
                <a:solidFill>
                  <a:srgbClr val="800000"/>
                </a:solidFill>
                <a:cs typeface="Arial"/>
              </a:rPr>
              <a:t>Engagement in URE was positively associated with stage of implementation</a:t>
            </a:r>
          </a:p>
          <a:p>
            <a:pPr lvl="1">
              <a:lnSpc>
                <a:spcPct val="80000"/>
              </a:lnSpc>
              <a:defRPr/>
            </a:pPr>
            <a:r>
              <a:rPr lang="en-US" sz="2000" dirty="0">
                <a:solidFill>
                  <a:srgbClr val="800000"/>
                </a:solidFill>
                <a:cs typeface="Arial"/>
              </a:rPr>
              <a:t>Especially in later phases/stages</a:t>
            </a:r>
          </a:p>
          <a:p>
            <a:pPr>
              <a:lnSpc>
                <a:spcPct val="80000"/>
              </a:lnSpc>
              <a:defRPr/>
            </a:pPr>
            <a:r>
              <a:rPr lang="en-US" sz="2400" dirty="0">
                <a:solidFill>
                  <a:srgbClr val="323232"/>
                </a:solidFill>
                <a:cs typeface="Arial"/>
              </a:rPr>
              <a:t>Systems leaders use three </a:t>
            </a:r>
            <a:r>
              <a:rPr lang="en-US" sz="2400" u="sng" dirty="0">
                <a:solidFill>
                  <a:srgbClr val="323232"/>
                </a:solidFill>
                <a:cs typeface="Arial"/>
              </a:rPr>
              <a:t>other types of evidence</a:t>
            </a:r>
            <a:r>
              <a:rPr lang="en-US" sz="2400" dirty="0">
                <a:solidFill>
                  <a:srgbClr val="323232"/>
                </a:solidFill>
                <a:cs typeface="Arial"/>
              </a:rPr>
              <a:t> when considering whether to seek and apply research evidence in making decisions: </a:t>
            </a:r>
          </a:p>
          <a:p>
            <a:pPr lvl="1">
              <a:lnSpc>
                <a:spcPct val="80000"/>
              </a:lnSpc>
              <a:defRPr/>
            </a:pPr>
            <a:r>
              <a:rPr lang="en-US" sz="2000" dirty="0">
                <a:solidFill>
                  <a:srgbClr val="323232"/>
                </a:solidFill>
                <a:cs typeface="Arial"/>
              </a:rPr>
              <a:t>evidence of resources necessary and available for making use of research evidence (supply), </a:t>
            </a:r>
          </a:p>
          <a:p>
            <a:pPr lvl="1">
              <a:lnSpc>
                <a:spcPct val="80000"/>
              </a:lnSpc>
              <a:defRPr/>
            </a:pPr>
            <a:r>
              <a:rPr lang="en-US" sz="2000" dirty="0">
                <a:solidFill>
                  <a:srgbClr val="323232"/>
                </a:solidFill>
                <a:cs typeface="Arial"/>
              </a:rPr>
              <a:t>evidence of the need for research evidence, usually obtained from local conditions of client and service needs (demand), and </a:t>
            </a:r>
          </a:p>
          <a:p>
            <a:pPr lvl="1">
              <a:lnSpc>
                <a:spcPct val="80000"/>
              </a:lnSpc>
              <a:defRPr/>
            </a:pPr>
            <a:r>
              <a:rPr lang="en-US" sz="2000" dirty="0">
                <a:solidFill>
                  <a:srgbClr val="323232"/>
                </a:solidFill>
                <a:cs typeface="Arial"/>
              </a:rPr>
              <a:t>evidence gained from experience</a:t>
            </a:r>
            <a:endParaRPr lang="en-US" sz="2000" dirty="0">
              <a:solidFill>
                <a:srgbClr val="990000"/>
              </a:solidFill>
              <a:uFill>
                <a:solidFill>
                  <a:srgbClr val="990000"/>
                </a:solidFill>
              </a:uFill>
              <a:cs typeface="Arial"/>
            </a:endParaRPr>
          </a:p>
        </p:txBody>
      </p:sp>
      <p:sp>
        <p:nvSpPr>
          <p:cNvPr id="3" name="Rectangle 2"/>
          <p:cNvSpPr/>
          <p:nvPr/>
        </p:nvSpPr>
        <p:spPr>
          <a:xfrm>
            <a:off x="1981201" y="1928019"/>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EECE1">
                    <a:lumMod val="10000"/>
                  </a:srgbClr>
                </a:solidFill>
                <a:effectLst/>
                <a:uLnTx/>
                <a:uFillTx/>
                <a:latin typeface="Calibri"/>
                <a:ea typeface="+mn-ea"/>
                <a:cs typeface="+mn-cs"/>
              </a:rPr>
              <a:t>Qual</a:t>
            </a:r>
            <a:endPar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interviews</a:t>
            </a:r>
          </a:p>
        </p:txBody>
      </p:sp>
      <p:sp>
        <p:nvSpPr>
          <p:cNvPr id="5" name="Rectangle 4"/>
          <p:cNvSpPr/>
          <p:nvPr/>
        </p:nvSpPr>
        <p:spPr>
          <a:xfrm>
            <a:off x="1981201" y="3432704"/>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SIEU</a:t>
            </a:r>
          </a:p>
        </p:txBody>
      </p:sp>
      <p:sp>
        <p:nvSpPr>
          <p:cNvPr id="7" name="Rectangle 6"/>
          <p:cNvSpPr/>
          <p:nvPr/>
        </p:nvSpPr>
        <p:spPr>
          <a:xfrm>
            <a:off x="3928534" y="4453466"/>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SIC</a:t>
            </a:r>
          </a:p>
        </p:txBody>
      </p:sp>
      <p:sp>
        <p:nvSpPr>
          <p:cNvPr id="8" name="Rectangle 7"/>
          <p:cNvSpPr/>
          <p:nvPr/>
        </p:nvSpPr>
        <p:spPr>
          <a:xfrm>
            <a:off x="3928534" y="1248305"/>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E1C11"/>
                </a:solidFill>
                <a:effectLst/>
                <a:uLnTx/>
                <a:uFillTx/>
                <a:latin typeface="Calibri"/>
                <a:ea typeface="+mn-ea"/>
                <a:cs typeface="+mn-cs"/>
              </a:rPr>
              <a:t>Qual</a:t>
            </a:r>
            <a:endParaRPr kumimoji="0" lang="en-US" sz="1800" b="0" i="0" u="none" strike="noStrike" kern="1200" cap="none" spc="0" normalizeH="0" baseline="0" noProof="0" dirty="0">
              <a:ln>
                <a:noFill/>
              </a:ln>
              <a:solidFill>
                <a:srgbClr val="1E1C1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themes</a:t>
            </a:r>
          </a:p>
        </p:txBody>
      </p:sp>
      <p:cxnSp>
        <p:nvCxnSpPr>
          <p:cNvPr id="13" name="Straight Arrow Connector 12"/>
          <p:cNvCxnSpPr>
            <a:stCxn id="3" idx="3"/>
            <a:endCxn id="8" idx="1"/>
          </p:cNvCxnSpPr>
          <p:nvPr/>
        </p:nvCxnSpPr>
        <p:spPr>
          <a:xfrm flipV="1">
            <a:off x="3488267" y="1758686"/>
            <a:ext cx="440266" cy="679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3"/>
          </p:cNvCxnSpPr>
          <p:nvPr/>
        </p:nvCxnSpPr>
        <p:spPr>
          <a:xfrm>
            <a:off x="3488267" y="2438400"/>
            <a:ext cx="440266" cy="8321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p:cNvCxnSpPr>
          <p:nvPr/>
        </p:nvCxnSpPr>
        <p:spPr>
          <a:xfrm flipV="1">
            <a:off x="3488267" y="3270517"/>
            <a:ext cx="440266" cy="672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0"/>
          </p:cNvCxnSpPr>
          <p:nvPr/>
        </p:nvCxnSpPr>
        <p:spPr>
          <a:xfrm flipV="1">
            <a:off x="4682067" y="3943086"/>
            <a:ext cx="0" cy="5103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4211426" y="5462056"/>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graphicFrame>
        <p:nvGraphicFramePr>
          <p:cNvPr id="18" name="Object 17"/>
          <p:cNvGraphicFramePr>
            <a:graphicFrameLocks noChangeAspect="1"/>
          </p:cNvGraphicFramePr>
          <p:nvPr/>
        </p:nvGraphicFramePr>
        <p:xfrm>
          <a:off x="3939754" y="2518174"/>
          <a:ext cx="1643470" cy="1291827"/>
        </p:xfrm>
        <a:graphic>
          <a:graphicData uri="http://schemas.openxmlformats.org/presentationml/2006/ole">
            <mc:AlternateContent xmlns:mc="http://schemas.openxmlformats.org/markup-compatibility/2006">
              <mc:Choice xmlns:v="urn:schemas-microsoft-com:vml" Requires="v">
                <p:oleObj name="Document" r:id="rId2" imgW="5638800" imgH="4432300" progId="Word.Document.12">
                  <p:embed/>
                </p:oleObj>
              </mc:Choice>
              <mc:Fallback>
                <p:oleObj name="Document" r:id="rId2" imgW="5638800" imgH="4432300" progId="Word.Document.12">
                  <p:embed/>
                  <p:pic>
                    <p:nvPicPr>
                      <p:cNvPr id="18" name="Object 17"/>
                      <p:cNvPicPr/>
                      <p:nvPr/>
                    </p:nvPicPr>
                    <p:blipFill>
                      <a:blip r:embed="rId3"/>
                      <a:stretch>
                        <a:fillRect/>
                      </a:stretch>
                    </p:blipFill>
                    <p:spPr>
                      <a:xfrm>
                        <a:off x="3939754" y="2518174"/>
                        <a:ext cx="1643470" cy="1291827"/>
                      </a:xfrm>
                      <a:prstGeom prst="rect">
                        <a:avLst/>
                      </a:prstGeom>
                    </p:spPr>
                  </p:pic>
                </p:oleObj>
              </mc:Fallback>
            </mc:AlternateContent>
          </a:graphicData>
        </a:graphic>
      </p:graphicFrame>
      <p:cxnSp>
        <p:nvCxnSpPr>
          <p:cNvPr id="9" name="Straight Arrow Connector 8"/>
          <p:cNvCxnSpPr>
            <a:stCxn id="3" idx="2"/>
            <a:endCxn id="5" idx="0"/>
          </p:cNvCxnSpPr>
          <p:nvPr/>
        </p:nvCxnSpPr>
        <p:spPr>
          <a:xfrm>
            <a:off x="2734734" y="2948782"/>
            <a:ext cx="0" cy="483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856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Regular Use Shield_GoldOnWhite_NoBG.png" descr="Regular Use Shield_GoldOnWhite_NoBG.eps"/>
          <p:cNvPicPr/>
          <p:nvPr/>
        </p:nvPicPr>
        <p:blipFill>
          <a:blip r:embed="rId2" cstate="print"/>
          <a:stretch>
            <a:fillRect/>
          </a:stretch>
        </p:blipFill>
        <p:spPr>
          <a:xfrm>
            <a:off x="9867486" y="313266"/>
            <a:ext cx="463640" cy="596902"/>
          </a:xfrm>
          <a:prstGeom prst="rect">
            <a:avLst/>
          </a:prstGeom>
          <a:ln w="12700">
            <a:miter lim="400000"/>
          </a:ln>
        </p:spPr>
      </p:pic>
      <p:sp>
        <p:nvSpPr>
          <p:cNvPr id="116" name="Shape 116"/>
          <p:cNvSpPr/>
          <p:nvPr/>
        </p:nvSpPr>
        <p:spPr>
          <a:xfrm>
            <a:off x="1559212" y="1295401"/>
            <a:ext cx="5286376" cy="4724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42900" marR="0" lvl="0" indent="-342900" algn="l" defTabSz="457200" rtl="0" eaLnBrk="1" fontAlgn="auto" latinLnBrk="0" hangingPunct="1">
              <a:lnSpc>
                <a:spcPct val="80000"/>
              </a:lnSpc>
              <a:spcBef>
                <a:spcPts val="400"/>
              </a:spcBef>
              <a:spcAft>
                <a:spcPts val="0"/>
              </a:spcAft>
              <a:buClrTx/>
              <a:buSzTx/>
              <a:buFontTx/>
              <a:buNone/>
              <a:tabLst/>
              <a:defRPr>
                <a:uFillTx/>
              </a:defRPr>
            </a:pPr>
            <a:endParaRPr kumimoji="0" sz="2000" b="0" i="0" u="none" strike="noStrike" kern="1200" cap="none" spc="0" normalizeH="0" baseline="0" noProof="0" dirty="0">
              <a:ln>
                <a:solidFill/>
              </a:ln>
              <a:solidFill>
                <a:srgbClr val="990000"/>
              </a:solidFill>
              <a:effectLst/>
              <a:uLnTx/>
              <a:uFill>
                <a:solidFill>
                  <a:srgbClr val="990000"/>
                </a:solidFill>
              </a:uFill>
              <a:latin typeface="Calibri"/>
              <a:ea typeface="+mn-ea"/>
              <a:cs typeface="+mn-cs"/>
            </a:endParaRPr>
          </a:p>
        </p:txBody>
      </p:sp>
      <p:sp>
        <p:nvSpPr>
          <p:cNvPr id="125" name="Shape 125"/>
          <p:cNvSpPr/>
          <p:nvPr/>
        </p:nvSpPr>
        <p:spPr>
          <a:xfrm>
            <a:off x="8248650" y="3800476"/>
            <a:ext cx="685800" cy="104775"/>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6" name="Shape 126"/>
          <p:cNvSpPr/>
          <p:nvPr/>
        </p:nvSpPr>
        <p:spPr>
          <a:xfrm>
            <a:off x="8667750" y="5114925"/>
            <a:ext cx="609600" cy="114300"/>
          </a:xfrm>
          <a:prstGeom prst="rect">
            <a:avLst/>
          </a:prstGeom>
          <a:solidFill>
            <a:srgbClr val="FFFFFF"/>
          </a:solidFill>
          <a:ln>
            <a:solidFill>
              <a:srgbClr val="FFFFFF"/>
            </a:solidFill>
            <a:round/>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7" name="Shape 127"/>
          <p:cNvSpPr/>
          <p:nvPr/>
        </p:nvSpPr>
        <p:spPr>
          <a:xfrm>
            <a:off x="9439274" y="3345754"/>
            <a:ext cx="561976" cy="172597"/>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2" name="Title 1"/>
          <p:cNvSpPr>
            <a:spLocks noGrp="1"/>
          </p:cNvSpPr>
          <p:nvPr>
            <p:ph type="title"/>
          </p:nvPr>
        </p:nvSpPr>
        <p:spPr>
          <a:xfrm>
            <a:off x="1559212" y="338668"/>
            <a:ext cx="8651588" cy="1143000"/>
          </a:xfrm>
        </p:spPr>
        <p:txBody>
          <a:bodyPr/>
          <a:lstStyle/>
          <a:p>
            <a:r>
              <a:rPr lang="en-US" sz="3200" dirty="0">
                <a:solidFill>
                  <a:srgbClr val="800000"/>
                </a:solidFill>
                <a:uFill>
                  <a:solidFill>
                    <a:srgbClr val="990000"/>
                  </a:solidFill>
                </a:uFill>
                <a:cs typeface="Arial"/>
              </a:rPr>
              <a:t>Child STEPS Effectiveness Trial</a:t>
            </a:r>
            <a:br>
              <a:rPr lang="en-US" sz="3200" dirty="0">
                <a:solidFill>
                  <a:srgbClr val="800000"/>
                </a:solidFill>
                <a:uFill>
                  <a:solidFill>
                    <a:srgbClr val="990000"/>
                  </a:solidFill>
                </a:uFill>
                <a:cs typeface="Arial"/>
              </a:rPr>
            </a:br>
            <a:r>
              <a:rPr lang="en-US" sz="3200" dirty="0">
                <a:solidFill>
                  <a:srgbClr val="800000"/>
                </a:solidFill>
                <a:uFill>
                  <a:solidFill>
                    <a:srgbClr val="990000"/>
                  </a:solidFill>
                </a:uFill>
                <a:cs typeface="Arial"/>
              </a:rPr>
              <a:t>Dissemination and Implementation Study </a:t>
            </a:r>
            <a:endParaRPr lang="en-US" sz="3200" dirty="0"/>
          </a:p>
        </p:txBody>
      </p:sp>
      <p:sp>
        <p:nvSpPr>
          <p:cNvPr id="3" name="Content Placeholder 2"/>
          <p:cNvSpPr>
            <a:spLocks noGrp="1"/>
          </p:cNvSpPr>
          <p:nvPr>
            <p:ph sz="half" idx="1"/>
          </p:nvPr>
        </p:nvSpPr>
        <p:spPr>
          <a:xfrm>
            <a:off x="1559212" y="1600201"/>
            <a:ext cx="4612988" cy="4525963"/>
          </a:xfrm>
        </p:spPr>
        <p:txBody>
          <a:bodyPr/>
          <a:lstStyle/>
          <a:p>
            <a:pPr marL="0" indent="0" algn="ctr">
              <a:lnSpc>
                <a:spcPct val="80000"/>
              </a:lnSpc>
              <a:spcBef>
                <a:spcPts val="400"/>
              </a:spcBef>
              <a:buNone/>
              <a:defRPr>
                <a:uFillTx/>
              </a:defRPr>
            </a:pPr>
            <a:r>
              <a:rPr lang="en-US" sz="2800" b="1" dirty="0">
                <a:solidFill>
                  <a:srgbClr val="800000"/>
                </a:solidFill>
                <a:cs typeface="Arial"/>
              </a:rPr>
              <a:t>Background</a:t>
            </a:r>
          </a:p>
          <a:p>
            <a:pPr>
              <a:lnSpc>
                <a:spcPct val="80000"/>
              </a:lnSpc>
              <a:spcBef>
                <a:spcPts val="400"/>
              </a:spcBef>
              <a:defRPr sz="1800">
                <a:uFillTx/>
              </a:defRPr>
            </a:pPr>
            <a:r>
              <a:rPr lang="en-US" sz="2400" dirty="0">
                <a:solidFill>
                  <a:srgbClr val="000000"/>
                </a:solidFill>
                <a:uFill>
                  <a:solidFill>
                    <a:srgbClr val="990000"/>
                  </a:solidFill>
                </a:uFill>
                <a:cs typeface="Arial"/>
              </a:rPr>
              <a:t>Single disorder cases are rare; comorbidity is common</a:t>
            </a:r>
          </a:p>
          <a:p>
            <a:pPr>
              <a:lnSpc>
                <a:spcPct val="80000"/>
              </a:lnSpc>
              <a:spcBef>
                <a:spcPts val="400"/>
              </a:spcBef>
              <a:defRPr sz="1800">
                <a:uFillTx/>
              </a:defRPr>
            </a:pPr>
            <a:r>
              <a:rPr lang="en-US" sz="2400" dirty="0">
                <a:solidFill>
                  <a:srgbClr val="000000"/>
                </a:solidFill>
                <a:uFill>
                  <a:solidFill>
                    <a:srgbClr val="990000"/>
                  </a:solidFill>
                </a:uFill>
                <a:cs typeface="Arial"/>
              </a:rPr>
              <a:t>Children don’t stay put; problems shift during episode of care</a:t>
            </a:r>
          </a:p>
          <a:p>
            <a:pPr>
              <a:lnSpc>
                <a:spcPct val="80000"/>
              </a:lnSpc>
              <a:spcBef>
                <a:spcPts val="400"/>
              </a:spcBef>
              <a:defRPr sz="1800">
                <a:uFillTx/>
              </a:defRPr>
            </a:pPr>
            <a:r>
              <a:rPr lang="en-US" sz="2400" dirty="0">
                <a:solidFill>
                  <a:srgbClr val="000000"/>
                </a:solidFill>
                <a:uFill>
                  <a:solidFill>
                    <a:srgbClr val="990000"/>
                  </a:solidFill>
                </a:uFill>
                <a:cs typeface="Arial"/>
              </a:rPr>
              <a:t>Clinicians dislike rigidity &amp; single focus; may not be sustainable</a:t>
            </a:r>
          </a:p>
          <a:p>
            <a:pPr>
              <a:lnSpc>
                <a:spcPct val="80000"/>
              </a:lnSpc>
              <a:spcBef>
                <a:spcPts val="400"/>
              </a:spcBef>
              <a:defRPr sz="1800">
                <a:uFillTx/>
              </a:defRPr>
            </a:pPr>
            <a:r>
              <a:rPr lang="en-US" sz="2400" dirty="0">
                <a:solidFill>
                  <a:srgbClr val="000000"/>
                </a:solidFill>
                <a:uFill>
                  <a:solidFill>
                    <a:srgbClr val="990000"/>
                  </a:solidFill>
                </a:uFill>
                <a:cs typeface="Arial"/>
              </a:rPr>
              <a:t>Modular mirrors what clinicians do with EBTs in practice, BUT  provides structure and logic for decision-making</a:t>
            </a:r>
          </a:p>
          <a:p>
            <a:endParaRPr lang="en-US" dirty="0"/>
          </a:p>
        </p:txBody>
      </p:sp>
      <p:sp>
        <p:nvSpPr>
          <p:cNvPr id="4" name="Content Placeholder 3"/>
          <p:cNvSpPr>
            <a:spLocks noGrp="1"/>
          </p:cNvSpPr>
          <p:nvPr>
            <p:ph sz="half" idx="2"/>
          </p:nvPr>
        </p:nvSpPr>
        <p:spPr>
          <a:xfrm>
            <a:off x="5892801" y="1600201"/>
            <a:ext cx="4775200" cy="4525963"/>
          </a:xfrm>
        </p:spPr>
        <p:txBody>
          <a:bodyPr/>
          <a:lstStyle/>
          <a:p>
            <a:pPr marL="0" indent="0" algn="ctr">
              <a:lnSpc>
                <a:spcPct val="80000"/>
              </a:lnSpc>
              <a:spcBef>
                <a:spcPts val="600"/>
              </a:spcBef>
              <a:buNone/>
              <a:defRPr sz="1800">
                <a:uFillTx/>
              </a:defRPr>
            </a:pPr>
            <a:r>
              <a:rPr lang="en-US" sz="2800" b="1" dirty="0">
                <a:solidFill>
                  <a:srgbClr val="800000"/>
                </a:solidFill>
                <a:uFill>
                  <a:solidFill>
                    <a:srgbClr val="990000"/>
                  </a:solidFill>
                </a:uFill>
                <a:cs typeface="Arial"/>
              </a:rPr>
              <a:t>Aims</a:t>
            </a:r>
          </a:p>
          <a:p>
            <a:pPr marL="525517" indent="-525517">
              <a:lnSpc>
                <a:spcPct val="80000"/>
              </a:lnSpc>
              <a:spcBef>
                <a:spcPts val="600"/>
              </a:spcBef>
              <a:defRPr sz="1800">
                <a:uFillTx/>
              </a:defRPr>
            </a:pPr>
            <a:r>
              <a:rPr lang="en-US" sz="2400" dirty="0">
                <a:solidFill>
                  <a:srgbClr val="000000"/>
                </a:solidFill>
                <a:uFill>
                  <a:solidFill>
                    <a:srgbClr val="990000"/>
                  </a:solidFill>
                </a:uFill>
                <a:cs typeface="Arial"/>
              </a:rPr>
              <a:t>Compare effectiveness of 3 approaches to treating depression, anxiety, and conduct disorders in 8-13 </a:t>
            </a:r>
            <a:r>
              <a:rPr lang="en-US" sz="2400" dirty="0" err="1">
                <a:solidFill>
                  <a:srgbClr val="000000"/>
                </a:solidFill>
                <a:uFill>
                  <a:solidFill>
                    <a:srgbClr val="990000"/>
                  </a:solidFill>
                </a:uFill>
                <a:cs typeface="Arial"/>
              </a:rPr>
              <a:t>yr</a:t>
            </a:r>
            <a:r>
              <a:rPr lang="en-US" sz="2400" dirty="0">
                <a:solidFill>
                  <a:srgbClr val="000000"/>
                </a:solidFill>
                <a:uFill>
                  <a:solidFill>
                    <a:srgbClr val="990000"/>
                  </a:solidFill>
                </a:uFill>
                <a:cs typeface="Arial"/>
              </a:rPr>
              <a:t> olds</a:t>
            </a:r>
          </a:p>
          <a:p>
            <a:pPr marL="926591" lvl="1" indent="-469391">
              <a:lnSpc>
                <a:spcPct val="80000"/>
              </a:lnSpc>
              <a:spcBef>
                <a:spcPts val="500"/>
              </a:spcBef>
              <a:defRPr sz="1800">
                <a:uFillTx/>
              </a:defRPr>
            </a:pPr>
            <a:r>
              <a:rPr lang="en-US" sz="2000" dirty="0">
                <a:solidFill>
                  <a:srgbClr val="000000"/>
                </a:solidFill>
                <a:uFill>
                  <a:solidFill>
                    <a:srgbClr val="990000"/>
                  </a:solidFill>
                </a:uFill>
                <a:cs typeface="Arial"/>
              </a:rPr>
              <a:t>Usual Clinical Care </a:t>
            </a:r>
          </a:p>
          <a:p>
            <a:pPr marL="926591" lvl="1" indent="-469391">
              <a:lnSpc>
                <a:spcPct val="80000"/>
              </a:lnSpc>
              <a:spcBef>
                <a:spcPts val="500"/>
              </a:spcBef>
              <a:defRPr sz="1800">
                <a:uFillTx/>
              </a:defRPr>
            </a:pPr>
            <a:r>
              <a:rPr lang="en-US" sz="2000" dirty="0">
                <a:solidFill>
                  <a:srgbClr val="000000"/>
                </a:solidFill>
                <a:uFill>
                  <a:solidFill>
                    <a:srgbClr val="990000"/>
                  </a:solidFill>
                </a:uFill>
                <a:cs typeface="Arial"/>
              </a:rPr>
              <a:t>Standard </a:t>
            </a:r>
            <a:r>
              <a:rPr lang="en-US" sz="2000" dirty="0" err="1">
                <a:solidFill>
                  <a:srgbClr val="000000"/>
                </a:solidFill>
                <a:uFill>
                  <a:solidFill>
                    <a:srgbClr val="990000"/>
                  </a:solidFill>
                </a:uFill>
                <a:cs typeface="Arial"/>
              </a:rPr>
              <a:t>Manualized</a:t>
            </a:r>
            <a:r>
              <a:rPr lang="en-US" sz="2000" dirty="0">
                <a:solidFill>
                  <a:srgbClr val="000000"/>
                </a:solidFill>
                <a:uFill>
                  <a:solidFill>
                    <a:srgbClr val="990000"/>
                  </a:solidFill>
                </a:uFill>
                <a:cs typeface="Arial"/>
              </a:rPr>
              <a:t> Treatment (SMT)</a:t>
            </a:r>
          </a:p>
          <a:p>
            <a:pPr marL="926591" lvl="1" indent="-469391">
              <a:lnSpc>
                <a:spcPct val="80000"/>
              </a:lnSpc>
              <a:spcBef>
                <a:spcPts val="500"/>
              </a:spcBef>
              <a:defRPr sz="1800">
                <a:uFillTx/>
              </a:defRPr>
            </a:pPr>
            <a:r>
              <a:rPr lang="en-US" sz="2000" dirty="0">
                <a:solidFill>
                  <a:srgbClr val="000000"/>
                </a:solidFill>
                <a:uFill>
                  <a:solidFill>
                    <a:srgbClr val="990000"/>
                  </a:solidFill>
                </a:uFill>
                <a:cs typeface="Arial"/>
              </a:rPr>
              <a:t>Modular </a:t>
            </a:r>
            <a:r>
              <a:rPr lang="en-US" sz="2000" dirty="0" err="1">
                <a:solidFill>
                  <a:srgbClr val="000000"/>
                </a:solidFill>
                <a:uFill>
                  <a:solidFill>
                    <a:srgbClr val="990000"/>
                  </a:solidFill>
                </a:uFill>
                <a:cs typeface="Arial"/>
              </a:rPr>
              <a:t>Manualized</a:t>
            </a:r>
            <a:r>
              <a:rPr lang="en-US" sz="2000" dirty="0">
                <a:solidFill>
                  <a:srgbClr val="000000"/>
                </a:solidFill>
                <a:uFill>
                  <a:solidFill>
                    <a:srgbClr val="990000"/>
                  </a:solidFill>
                </a:uFill>
                <a:cs typeface="Arial"/>
              </a:rPr>
              <a:t> Treatment  (MMT)</a:t>
            </a:r>
          </a:p>
          <a:p>
            <a:pPr marL="526541" indent="-469391">
              <a:lnSpc>
                <a:spcPct val="80000"/>
              </a:lnSpc>
              <a:spcBef>
                <a:spcPts val="500"/>
              </a:spcBef>
              <a:defRPr sz="1800">
                <a:uFillTx/>
              </a:defRPr>
            </a:pPr>
            <a:r>
              <a:rPr lang="en-US" sz="2400" dirty="0">
                <a:solidFill>
                  <a:srgbClr val="1E1C11"/>
                </a:solidFill>
                <a:uFill>
                  <a:solidFill>
                    <a:srgbClr val="990000"/>
                  </a:solidFill>
                </a:uFill>
                <a:cs typeface="Arial"/>
              </a:rPr>
              <a:t>Conduct a process and implementation evaluation of SMT and MMT</a:t>
            </a:r>
          </a:p>
          <a:p>
            <a:pPr marL="526541" indent="-469391">
              <a:lnSpc>
                <a:spcPct val="80000"/>
              </a:lnSpc>
              <a:spcBef>
                <a:spcPts val="500"/>
              </a:spcBef>
              <a:defRPr sz="1800">
                <a:uFillTx/>
              </a:defRPr>
            </a:pPr>
            <a:endParaRPr lang="en-US" dirty="0">
              <a:solidFill>
                <a:srgbClr val="000000"/>
              </a:solidFill>
              <a:uFill>
                <a:solidFill>
                  <a:srgbClr val="990000"/>
                </a:solidFill>
              </a:uFill>
              <a:cs typeface="Arial"/>
            </a:endParaRPr>
          </a:p>
          <a:p>
            <a:pPr marL="11429" indent="0">
              <a:lnSpc>
                <a:spcPct val="90000"/>
              </a:lnSpc>
              <a:spcBef>
                <a:spcPts val="600"/>
              </a:spcBef>
              <a:buNone/>
              <a:defRPr sz="1800">
                <a:uFillTx/>
              </a:defRPr>
            </a:pPr>
            <a:endParaRPr lang="en-US" sz="2400" dirty="0">
              <a:solidFill>
                <a:srgbClr val="000000"/>
              </a:solidFill>
              <a:uFill>
                <a:solidFill>
                  <a:srgbClr val="990000"/>
                </a:solidFill>
              </a:uFill>
              <a:latin typeface="Arial"/>
              <a:cs typeface="Arial"/>
            </a:endParaRPr>
          </a:p>
        </p:txBody>
      </p:sp>
    </p:spTree>
    <p:extLst>
      <p:ext uri="{BB962C8B-B14F-4D97-AF65-F5344CB8AC3E}">
        <p14:creationId xmlns:p14="http://schemas.microsoft.com/office/powerpoint/2010/main" val="42830504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a:t>
            </a:r>
          </a:p>
        </p:txBody>
      </p:sp>
      <p:sp>
        <p:nvSpPr>
          <p:cNvPr id="10" name="Content Placeholder 9"/>
          <p:cNvSpPr>
            <a:spLocks noGrp="1"/>
          </p:cNvSpPr>
          <p:nvPr>
            <p:ph sz="half" idx="2"/>
          </p:nvPr>
        </p:nvSpPr>
        <p:spPr>
          <a:xfrm>
            <a:off x="5650758" y="1305426"/>
            <a:ext cx="5029200" cy="4525963"/>
          </a:xfrm>
        </p:spPr>
        <p:txBody>
          <a:bodyPr/>
          <a:lstStyle/>
          <a:p>
            <a:pPr>
              <a:lnSpc>
                <a:spcPct val="80000"/>
              </a:lnSpc>
              <a:defRPr/>
            </a:pPr>
            <a:r>
              <a:rPr lang="en-US" sz="2000" dirty="0">
                <a:solidFill>
                  <a:srgbClr val="800000"/>
                </a:solidFill>
                <a:cs typeface="Arial"/>
              </a:rPr>
              <a:t>MMT was significantly more effective than SMT and TAU.</a:t>
            </a:r>
          </a:p>
          <a:p>
            <a:pPr>
              <a:lnSpc>
                <a:spcPct val="80000"/>
              </a:lnSpc>
              <a:defRPr/>
            </a:pPr>
            <a:r>
              <a:rPr lang="en-US" sz="2000" dirty="0">
                <a:solidFill>
                  <a:srgbClr val="1E1C11"/>
                </a:solidFill>
                <a:cs typeface="Arial"/>
              </a:rPr>
              <a:t>Short-term implementation associated with opportunity for use, clinician engagement in RCT, and clinician/intervention fit.</a:t>
            </a:r>
          </a:p>
          <a:p>
            <a:pPr>
              <a:lnSpc>
                <a:spcPct val="80000"/>
              </a:lnSpc>
              <a:defRPr/>
            </a:pPr>
            <a:r>
              <a:rPr lang="en-US" sz="2000" dirty="0">
                <a:solidFill>
                  <a:srgbClr val="1E1C11"/>
                </a:solidFill>
                <a:cs typeface="Arial"/>
              </a:rPr>
              <a:t>Clinician success and clinician/researcher interaction were key to short-term implementation.</a:t>
            </a:r>
          </a:p>
          <a:p>
            <a:pPr>
              <a:lnSpc>
                <a:spcPct val="80000"/>
              </a:lnSpc>
              <a:defRPr/>
            </a:pPr>
            <a:r>
              <a:rPr lang="en-US" sz="2000" dirty="0">
                <a:solidFill>
                  <a:srgbClr val="1E1C11"/>
                </a:solidFill>
                <a:cs typeface="Arial"/>
              </a:rPr>
              <a:t>93% of therapists continued to use EBTs 3 months after conclusion of RCT, but 93% of these therapists used them in modular fashion.</a:t>
            </a:r>
          </a:p>
          <a:p>
            <a:pPr lvl="0">
              <a:lnSpc>
                <a:spcPct val="80000"/>
              </a:lnSpc>
              <a:defRPr/>
            </a:pPr>
            <a:r>
              <a:rPr lang="en-US" sz="2000" dirty="0">
                <a:solidFill>
                  <a:srgbClr val="1E1C11"/>
                </a:solidFill>
                <a:uFill>
                  <a:solidFill>
                    <a:srgbClr val="990000"/>
                  </a:solidFill>
                </a:uFill>
                <a:cs typeface="Arial"/>
              </a:rPr>
              <a:t>MMT allowed for more </a:t>
            </a:r>
            <a:r>
              <a:rPr lang="en-US" sz="2000" u="sng" dirty="0">
                <a:solidFill>
                  <a:srgbClr val="1E1C11"/>
                </a:solidFill>
                <a:uFill>
                  <a:solidFill>
                    <a:srgbClr val="FF0000"/>
                  </a:solidFill>
                </a:uFill>
                <a:cs typeface="Arial"/>
              </a:rPr>
              <a:t>cultural exchange </a:t>
            </a:r>
            <a:r>
              <a:rPr lang="en-US" sz="2000" dirty="0">
                <a:solidFill>
                  <a:srgbClr val="1E1C11"/>
                </a:solidFill>
                <a:uFill>
                  <a:solidFill>
                    <a:srgbClr val="990000"/>
                  </a:solidFill>
                </a:uFill>
                <a:cs typeface="Arial"/>
              </a:rPr>
              <a:t>between therapists and researchers</a:t>
            </a:r>
            <a:r>
              <a:rPr lang="en-US" sz="2400" dirty="0">
                <a:solidFill>
                  <a:srgbClr val="1E1C11"/>
                </a:solidFill>
                <a:uFill>
                  <a:solidFill>
                    <a:srgbClr val="990000"/>
                  </a:solidFill>
                </a:uFill>
                <a:cs typeface="Arial"/>
              </a:rPr>
              <a:t>.</a:t>
            </a:r>
          </a:p>
          <a:p>
            <a:pPr marL="0" indent="0">
              <a:lnSpc>
                <a:spcPct val="80000"/>
              </a:lnSpc>
              <a:buNone/>
              <a:defRPr/>
            </a:pPr>
            <a:endParaRPr lang="en-US" sz="2400" dirty="0">
              <a:solidFill>
                <a:srgbClr val="1E1C11"/>
              </a:solidFill>
              <a:cs typeface="Arial"/>
            </a:endParaRPr>
          </a:p>
          <a:p>
            <a:pPr>
              <a:lnSpc>
                <a:spcPct val="80000"/>
              </a:lnSpc>
              <a:defRPr/>
            </a:pPr>
            <a:endParaRPr lang="en-US" sz="2400" dirty="0">
              <a:solidFill>
                <a:srgbClr val="800000"/>
              </a:solidFill>
              <a:cs typeface="Arial"/>
            </a:endParaRPr>
          </a:p>
        </p:txBody>
      </p:sp>
      <p:sp>
        <p:nvSpPr>
          <p:cNvPr id="3" name="Rectangle 2"/>
          <p:cNvSpPr/>
          <p:nvPr/>
        </p:nvSpPr>
        <p:spPr>
          <a:xfrm>
            <a:off x="1981201" y="2658534"/>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Surveys</a:t>
            </a:r>
          </a:p>
        </p:txBody>
      </p:sp>
      <p:sp>
        <p:nvSpPr>
          <p:cNvPr id="4" name="Rectangle 3"/>
          <p:cNvSpPr/>
          <p:nvPr/>
        </p:nvSpPr>
        <p:spPr>
          <a:xfrm>
            <a:off x="3928534" y="4455849"/>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E1C11"/>
                </a:solidFill>
                <a:effectLst/>
                <a:uLnTx/>
                <a:uFillTx/>
                <a:latin typeface="Calibri"/>
                <a:ea typeface="+mn-ea"/>
                <a:cs typeface="+mn-cs"/>
              </a:rPr>
              <a:t>Qual</a:t>
            </a:r>
            <a:endParaRPr kumimoji="0" lang="en-US" sz="1800" b="0" i="0" u="none" strike="noStrike" kern="1200" cap="none" spc="0" normalizeH="0" baseline="0" noProof="0" dirty="0">
              <a:ln>
                <a:noFill/>
              </a:ln>
              <a:solidFill>
                <a:srgbClr val="1E1C1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Themes</a:t>
            </a:r>
          </a:p>
        </p:txBody>
      </p:sp>
      <p:sp>
        <p:nvSpPr>
          <p:cNvPr id="5" name="Rectangle 4"/>
          <p:cNvSpPr/>
          <p:nvPr/>
        </p:nvSpPr>
        <p:spPr>
          <a:xfrm>
            <a:off x="1981201" y="4453466"/>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EECE1">
                    <a:lumMod val="10000"/>
                  </a:srgbClr>
                </a:solidFill>
                <a:effectLst/>
                <a:uLnTx/>
                <a:uFillTx/>
                <a:latin typeface="Calibri"/>
                <a:ea typeface="+mn-ea"/>
                <a:cs typeface="+mn-cs"/>
              </a:rPr>
              <a:t>Qual</a:t>
            </a:r>
            <a:endPar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Interviews, focus groups</a:t>
            </a:r>
          </a:p>
        </p:txBody>
      </p:sp>
      <p:sp>
        <p:nvSpPr>
          <p:cNvPr id="8" name="Rectangle 7"/>
          <p:cNvSpPr/>
          <p:nvPr/>
        </p:nvSpPr>
        <p:spPr>
          <a:xfrm>
            <a:off x="3928534" y="1319481"/>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C11"/>
                </a:solidFill>
                <a:effectLst/>
                <a:uLnTx/>
                <a:uFillTx/>
                <a:latin typeface="Calibri"/>
                <a:ea typeface="+mn-ea"/>
                <a:cs typeface="+mn-cs"/>
              </a:rPr>
              <a:t>QUAL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themes</a:t>
            </a:r>
          </a:p>
        </p:txBody>
      </p:sp>
      <p:cxnSp>
        <p:nvCxnSpPr>
          <p:cNvPr id="17" name="Straight Arrow Connector 16"/>
          <p:cNvCxnSpPr>
            <a:stCxn id="5" idx="3"/>
            <a:endCxn id="4" idx="1"/>
          </p:cNvCxnSpPr>
          <p:nvPr/>
        </p:nvCxnSpPr>
        <p:spPr>
          <a:xfrm>
            <a:off x="3488267" y="4963848"/>
            <a:ext cx="440266" cy="23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4211426" y="5462056"/>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pic>
        <p:nvPicPr>
          <p:cNvPr id="18" name="image17.png" descr="cid:image002.png@01CB774C.C90A8200"/>
          <p:cNvPicPr/>
          <p:nvPr/>
        </p:nvPicPr>
        <p:blipFill>
          <a:blip r:embed="rId2" cstate="print"/>
          <a:stretch>
            <a:fillRect/>
          </a:stretch>
        </p:blipFill>
        <p:spPr>
          <a:xfrm>
            <a:off x="3889698" y="2449248"/>
            <a:ext cx="1710267" cy="1439334"/>
          </a:xfrm>
          <a:prstGeom prst="rect">
            <a:avLst/>
          </a:prstGeom>
          <a:ln w="12700">
            <a:miter lim="400000"/>
          </a:ln>
        </p:spPr>
      </p:pic>
      <p:sp>
        <p:nvSpPr>
          <p:cNvPr id="32" name="Rectangle 31"/>
          <p:cNvSpPr/>
          <p:nvPr/>
        </p:nvSpPr>
        <p:spPr>
          <a:xfrm>
            <a:off x="1981201" y="1319481"/>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EECE1">
                    <a:lumMod val="10000"/>
                  </a:srgbClr>
                </a:solidFill>
                <a:effectLst/>
                <a:uLnTx/>
                <a:uFillTx/>
                <a:latin typeface="Calibri"/>
                <a:ea typeface="+mn-ea"/>
                <a:cs typeface="+mn-cs"/>
              </a:rPr>
              <a:t>Qual</a:t>
            </a:r>
            <a:endPar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Interviews, observations</a:t>
            </a:r>
          </a:p>
        </p:txBody>
      </p:sp>
      <p:pic>
        <p:nvPicPr>
          <p:cNvPr id="35" name="Picture 34" descr="Presentation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740" y="1019447"/>
            <a:ext cx="1761061" cy="1320796"/>
          </a:xfrm>
          <a:prstGeom prst="rect">
            <a:avLst/>
          </a:prstGeom>
        </p:spPr>
      </p:pic>
      <p:cxnSp>
        <p:nvCxnSpPr>
          <p:cNvPr id="37" name="Straight Arrow Connector 36"/>
          <p:cNvCxnSpPr>
            <a:stCxn id="32" idx="3"/>
            <a:endCxn id="8" idx="1"/>
          </p:cNvCxnSpPr>
          <p:nvPr/>
        </p:nvCxnSpPr>
        <p:spPr>
          <a:xfrm>
            <a:off x="3488267" y="1829862"/>
            <a:ext cx="4402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 idx="3"/>
            <a:endCxn id="18" idx="1"/>
          </p:cNvCxnSpPr>
          <p:nvPr/>
        </p:nvCxnSpPr>
        <p:spPr>
          <a:xfrm>
            <a:off x="3488267" y="3168915"/>
            <a:ext cx="40143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8" idx="2"/>
            <a:endCxn id="5" idx="0"/>
          </p:cNvCxnSpPr>
          <p:nvPr/>
        </p:nvCxnSpPr>
        <p:spPr>
          <a:xfrm flipH="1">
            <a:off x="2734735" y="3888582"/>
            <a:ext cx="2010097" cy="5648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7766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Regular Use Shield_GoldOnWhite_NoBG.png" descr="Regular Use Shield_GoldOnWhite_NoBG.eps"/>
          <p:cNvPicPr/>
          <p:nvPr/>
        </p:nvPicPr>
        <p:blipFill>
          <a:blip r:embed="rId2" cstate="print"/>
          <a:stretch>
            <a:fillRect/>
          </a:stretch>
        </p:blipFill>
        <p:spPr>
          <a:xfrm>
            <a:off x="9867486" y="313266"/>
            <a:ext cx="463640" cy="596902"/>
          </a:xfrm>
          <a:prstGeom prst="rect">
            <a:avLst/>
          </a:prstGeom>
          <a:ln w="12700">
            <a:miter lim="400000"/>
          </a:ln>
        </p:spPr>
      </p:pic>
      <p:sp>
        <p:nvSpPr>
          <p:cNvPr id="116" name="Shape 116"/>
          <p:cNvSpPr/>
          <p:nvPr/>
        </p:nvSpPr>
        <p:spPr>
          <a:xfrm>
            <a:off x="1559212" y="1295401"/>
            <a:ext cx="5286376" cy="4724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42900" marR="0" lvl="0" indent="-342900" algn="l" defTabSz="457200" rtl="0" eaLnBrk="1" fontAlgn="auto" latinLnBrk="0" hangingPunct="1">
              <a:lnSpc>
                <a:spcPct val="80000"/>
              </a:lnSpc>
              <a:spcBef>
                <a:spcPts val="400"/>
              </a:spcBef>
              <a:spcAft>
                <a:spcPts val="0"/>
              </a:spcAft>
              <a:buClrTx/>
              <a:buSzTx/>
              <a:buFontTx/>
              <a:buNone/>
              <a:tabLst/>
              <a:defRPr>
                <a:uFillTx/>
              </a:defRPr>
            </a:pPr>
            <a:endParaRPr kumimoji="0" sz="2000" b="0" i="0" u="none" strike="noStrike" kern="1200" cap="none" spc="0" normalizeH="0" baseline="0" noProof="0" dirty="0">
              <a:ln>
                <a:solidFill/>
              </a:ln>
              <a:solidFill>
                <a:srgbClr val="990000"/>
              </a:solidFill>
              <a:effectLst/>
              <a:uLnTx/>
              <a:uFill>
                <a:solidFill>
                  <a:srgbClr val="990000"/>
                </a:solidFill>
              </a:uFill>
              <a:latin typeface="Calibri"/>
              <a:ea typeface="+mn-ea"/>
              <a:cs typeface="+mn-cs"/>
            </a:endParaRPr>
          </a:p>
        </p:txBody>
      </p:sp>
      <p:sp>
        <p:nvSpPr>
          <p:cNvPr id="125" name="Shape 125"/>
          <p:cNvSpPr/>
          <p:nvPr/>
        </p:nvSpPr>
        <p:spPr>
          <a:xfrm>
            <a:off x="8248650" y="3800476"/>
            <a:ext cx="685800" cy="104775"/>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6" name="Shape 126"/>
          <p:cNvSpPr/>
          <p:nvPr/>
        </p:nvSpPr>
        <p:spPr>
          <a:xfrm>
            <a:off x="8667750" y="5114925"/>
            <a:ext cx="609600" cy="114300"/>
          </a:xfrm>
          <a:prstGeom prst="rect">
            <a:avLst/>
          </a:prstGeom>
          <a:solidFill>
            <a:srgbClr val="FFFFFF"/>
          </a:solidFill>
          <a:ln>
            <a:solidFill>
              <a:srgbClr val="FFFFFF"/>
            </a:solidFill>
            <a:round/>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7" name="Shape 127"/>
          <p:cNvSpPr/>
          <p:nvPr/>
        </p:nvSpPr>
        <p:spPr>
          <a:xfrm>
            <a:off x="9439274" y="3345754"/>
            <a:ext cx="561976" cy="172597"/>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2" name="Title 1"/>
          <p:cNvSpPr>
            <a:spLocks noGrp="1"/>
          </p:cNvSpPr>
          <p:nvPr>
            <p:ph type="title"/>
          </p:nvPr>
        </p:nvSpPr>
        <p:spPr>
          <a:xfrm>
            <a:off x="1385456" y="338668"/>
            <a:ext cx="9247333" cy="1143000"/>
          </a:xfrm>
        </p:spPr>
        <p:txBody>
          <a:bodyPr/>
          <a:lstStyle/>
          <a:p>
            <a:r>
              <a:rPr lang="en-US" sz="3200" dirty="0"/>
              <a:t>An effectiveness-implementation hybrid trial targeting posttraumatic stress disorder and comorbidity </a:t>
            </a:r>
          </a:p>
        </p:txBody>
      </p:sp>
      <p:sp>
        <p:nvSpPr>
          <p:cNvPr id="3" name="Content Placeholder 2"/>
          <p:cNvSpPr>
            <a:spLocks noGrp="1"/>
          </p:cNvSpPr>
          <p:nvPr>
            <p:ph sz="half" idx="1"/>
          </p:nvPr>
        </p:nvSpPr>
        <p:spPr>
          <a:xfrm>
            <a:off x="1559212" y="1600201"/>
            <a:ext cx="4955888" cy="4525963"/>
          </a:xfrm>
        </p:spPr>
        <p:txBody>
          <a:bodyPr/>
          <a:lstStyle/>
          <a:p>
            <a:pPr marL="0" indent="0" algn="ctr">
              <a:lnSpc>
                <a:spcPct val="80000"/>
              </a:lnSpc>
              <a:spcBef>
                <a:spcPts val="400"/>
              </a:spcBef>
              <a:buNone/>
              <a:defRPr>
                <a:uFillTx/>
              </a:defRPr>
            </a:pPr>
            <a:r>
              <a:rPr lang="en-US" sz="2800" b="1" dirty="0">
                <a:solidFill>
                  <a:srgbClr val="800000"/>
                </a:solidFill>
                <a:cs typeface="Arial"/>
              </a:rPr>
              <a:t>Background</a:t>
            </a:r>
          </a:p>
          <a:p>
            <a:r>
              <a:rPr lang="en-US" sz="2400" dirty="0">
                <a:solidFill>
                  <a:schemeClr val="bg2">
                    <a:lumMod val="10000"/>
                  </a:schemeClr>
                </a:solidFill>
              </a:rPr>
              <a:t>Each year, 1.5–2.5 million Americans are so severely injured that they require inpatient hospitalization.</a:t>
            </a:r>
          </a:p>
          <a:p>
            <a:r>
              <a:rPr lang="en-US" sz="2400" dirty="0">
                <a:solidFill>
                  <a:schemeClr val="bg2">
                    <a:lumMod val="10000"/>
                  </a:schemeClr>
                </a:solidFill>
              </a:rPr>
              <a:t>Multiple conditions including posttraumatic stress disorder (PTSD), alcohol and drug use problems, depression, and chronic medical conditions are endemic among physical trauma survivors.</a:t>
            </a:r>
          </a:p>
          <a:p>
            <a:endParaRPr lang="en-US" dirty="0"/>
          </a:p>
        </p:txBody>
      </p:sp>
      <p:sp>
        <p:nvSpPr>
          <p:cNvPr id="4" name="Content Placeholder 3"/>
          <p:cNvSpPr>
            <a:spLocks noGrp="1"/>
          </p:cNvSpPr>
          <p:nvPr>
            <p:ph sz="half" idx="2"/>
          </p:nvPr>
        </p:nvSpPr>
        <p:spPr>
          <a:xfrm>
            <a:off x="6096001" y="1600201"/>
            <a:ext cx="4572000" cy="4525963"/>
          </a:xfrm>
        </p:spPr>
        <p:txBody>
          <a:bodyPr/>
          <a:lstStyle/>
          <a:p>
            <a:pPr marL="0" indent="0" algn="ctr">
              <a:lnSpc>
                <a:spcPct val="80000"/>
              </a:lnSpc>
              <a:spcBef>
                <a:spcPts val="600"/>
              </a:spcBef>
              <a:buNone/>
              <a:defRPr sz="1800">
                <a:uFillTx/>
              </a:defRPr>
            </a:pPr>
            <a:r>
              <a:rPr lang="en-US" sz="2800" b="1" dirty="0">
                <a:solidFill>
                  <a:srgbClr val="800000"/>
                </a:solidFill>
                <a:uFill>
                  <a:solidFill>
                    <a:srgbClr val="990000"/>
                  </a:solidFill>
                </a:uFill>
                <a:cs typeface="Arial"/>
              </a:rPr>
              <a:t>Aims</a:t>
            </a:r>
          </a:p>
          <a:p>
            <a:pPr marL="525517" indent="-525517">
              <a:lnSpc>
                <a:spcPct val="80000"/>
              </a:lnSpc>
              <a:spcBef>
                <a:spcPts val="600"/>
              </a:spcBef>
              <a:defRPr sz="1800">
                <a:uFillTx/>
              </a:defRPr>
            </a:pPr>
            <a:r>
              <a:rPr lang="en-US" sz="2400" dirty="0">
                <a:solidFill>
                  <a:schemeClr val="bg2">
                    <a:lumMod val="10000"/>
                  </a:schemeClr>
                </a:solidFill>
              </a:rPr>
              <a:t>Enhance the implementation of evidence-based screening and interventions for PTSD and comorbidity for 25 level Level I trauma centers nationwide.</a:t>
            </a:r>
          </a:p>
          <a:p>
            <a:pPr marL="525517" indent="-525517">
              <a:lnSpc>
                <a:spcPct val="80000"/>
              </a:lnSpc>
              <a:spcBef>
                <a:spcPts val="600"/>
              </a:spcBef>
              <a:defRPr sz="1800">
                <a:uFillTx/>
              </a:defRPr>
            </a:pPr>
            <a:r>
              <a:rPr lang="en-US" sz="2400" dirty="0">
                <a:solidFill>
                  <a:schemeClr val="bg2">
                    <a:lumMod val="10000"/>
                  </a:schemeClr>
                </a:solidFill>
              </a:rPr>
              <a:t>Impact clinical effectiveness for patient outcomes while also targeting national trauma center implementation policies.  </a:t>
            </a:r>
            <a:endParaRPr lang="en-US" sz="2400" dirty="0">
              <a:solidFill>
                <a:schemeClr val="bg2">
                  <a:lumMod val="10000"/>
                </a:schemeClr>
              </a:solidFill>
              <a:uFill>
                <a:solidFill>
                  <a:srgbClr val="990000"/>
                </a:solidFill>
              </a:uFill>
              <a:cs typeface="Arial"/>
            </a:endParaRPr>
          </a:p>
          <a:p>
            <a:pPr marL="11429" indent="0">
              <a:lnSpc>
                <a:spcPct val="90000"/>
              </a:lnSpc>
              <a:spcBef>
                <a:spcPts val="600"/>
              </a:spcBef>
              <a:buNone/>
              <a:defRPr sz="1800">
                <a:uFillTx/>
              </a:defRPr>
            </a:pPr>
            <a:endParaRPr lang="en-US" sz="2400" dirty="0">
              <a:solidFill>
                <a:srgbClr val="000000"/>
              </a:solidFill>
              <a:uFill>
                <a:solidFill>
                  <a:srgbClr val="990000"/>
                </a:solidFill>
              </a:uFill>
              <a:latin typeface="Arial"/>
              <a:cs typeface="Arial"/>
            </a:endParaRPr>
          </a:p>
        </p:txBody>
      </p:sp>
    </p:spTree>
    <p:extLst>
      <p:ext uri="{BB962C8B-B14F-4D97-AF65-F5344CB8AC3E}">
        <p14:creationId xmlns:p14="http://schemas.microsoft.com/office/powerpoint/2010/main" val="1091206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a:t>
            </a:r>
          </a:p>
        </p:txBody>
      </p:sp>
      <p:sp>
        <p:nvSpPr>
          <p:cNvPr id="3" name="Rectangle 2"/>
          <p:cNvSpPr/>
          <p:nvPr/>
        </p:nvSpPr>
        <p:spPr>
          <a:xfrm>
            <a:off x="1788257" y="1940434"/>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EECE1">
                    <a:lumMod val="10000"/>
                  </a:srgbClr>
                </a:solidFill>
                <a:effectLst/>
                <a:uLnTx/>
                <a:uFillTx/>
                <a:latin typeface="Calibri"/>
                <a:ea typeface="+mn-ea"/>
                <a:cs typeface="+mn-cs"/>
              </a:rPr>
              <a:t>Qual</a:t>
            </a:r>
            <a:endPar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RAPICE</a:t>
            </a:r>
          </a:p>
        </p:txBody>
      </p:sp>
      <p:sp>
        <p:nvSpPr>
          <p:cNvPr id="5" name="Rectangle 4"/>
          <p:cNvSpPr/>
          <p:nvPr/>
        </p:nvSpPr>
        <p:spPr>
          <a:xfrm>
            <a:off x="1788258" y="3930913"/>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National Trauma Center Behavioral Health Surveys</a:t>
            </a:r>
          </a:p>
        </p:txBody>
      </p:sp>
      <p:sp>
        <p:nvSpPr>
          <p:cNvPr id="7" name="Rectangle 6"/>
          <p:cNvSpPr/>
          <p:nvPr/>
        </p:nvSpPr>
        <p:spPr>
          <a:xfrm>
            <a:off x="3928534" y="3930913"/>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28533" y="1940434"/>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E1C11"/>
                </a:solidFill>
                <a:effectLst/>
                <a:uLnTx/>
                <a:uFillTx/>
                <a:latin typeface="Calibri"/>
                <a:ea typeface="+mn-ea"/>
                <a:cs typeface="+mn-cs"/>
              </a:rPr>
              <a:t>Qual</a:t>
            </a:r>
            <a:endParaRPr kumimoji="0" lang="en-US" sz="1800" b="0" i="0" u="none" strike="noStrike" kern="1200" cap="none" spc="0" normalizeH="0" baseline="0" noProof="0" dirty="0">
              <a:ln>
                <a:noFill/>
              </a:ln>
              <a:solidFill>
                <a:srgbClr val="1E1C1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crystallization/themes</a:t>
            </a:r>
          </a:p>
        </p:txBody>
      </p:sp>
      <p:cxnSp>
        <p:nvCxnSpPr>
          <p:cNvPr id="13" name="Straight Arrow Connector 12"/>
          <p:cNvCxnSpPr>
            <a:stCxn id="3" idx="3"/>
            <a:endCxn id="8" idx="1"/>
          </p:cNvCxnSpPr>
          <p:nvPr/>
        </p:nvCxnSpPr>
        <p:spPr>
          <a:xfrm>
            <a:off x="3295324" y="2450815"/>
            <a:ext cx="6332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4211426" y="5462056"/>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graphicFrame>
        <p:nvGraphicFramePr>
          <p:cNvPr id="14" name="Table 13">
            <a:extLst>
              <a:ext uri="{FF2B5EF4-FFF2-40B4-BE49-F238E27FC236}">
                <a16:creationId xmlns:a16="http://schemas.microsoft.com/office/drawing/2014/main" id="{1A3A7A12-5605-2F47-A26B-7A3746D23AF0}"/>
              </a:ext>
            </a:extLst>
          </p:cNvPr>
          <p:cNvGraphicFramePr>
            <a:graphicFrameLocks noGrp="1"/>
          </p:cNvGraphicFramePr>
          <p:nvPr/>
        </p:nvGraphicFramePr>
        <p:xfrm>
          <a:off x="6068808" y="1569720"/>
          <a:ext cx="4492308" cy="3718560"/>
        </p:xfrm>
        <a:graphic>
          <a:graphicData uri="http://schemas.openxmlformats.org/drawingml/2006/table">
            <a:tbl>
              <a:tblPr firstRow="1" firstCol="1" bandRow="1">
                <a:tableStyleId>{5C22544A-7EE6-4342-B048-85BDC9FD1C3A}</a:tableStyleId>
              </a:tblPr>
              <a:tblGrid>
                <a:gridCol w="793069">
                  <a:extLst>
                    <a:ext uri="{9D8B030D-6E8A-4147-A177-3AD203B41FA5}">
                      <a16:colId xmlns:a16="http://schemas.microsoft.com/office/drawing/2014/main" val="842956368"/>
                    </a:ext>
                  </a:extLst>
                </a:gridCol>
                <a:gridCol w="956218">
                  <a:extLst>
                    <a:ext uri="{9D8B030D-6E8A-4147-A177-3AD203B41FA5}">
                      <a16:colId xmlns:a16="http://schemas.microsoft.com/office/drawing/2014/main" val="984869033"/>
                    </a:ext>
                  </a:extLst>
                </a:gridCol>
                <a:gridCol w="1086651">
                  <a:extLst>
                    <a:ext uri="{9D8B030D-6E8A-4147-A177-3AD203B41FA5}">
                      <a16:colId xmlns:a16="http://schemas.microsoft.com/office/drawing/2014/main" val="2512477208"/>
                    </a:ext>
                  </a:extLst>
                </a:gridCol>
                <a:gridCol w="1104101">
                  <a:extLst>
                    <a:ext uri="{9D8B030D-6E8A-4147-A177-3AD203B41FA5}">
                      <a16:colId xmlns:a16="http://schemas.microsoft.com/office/drawing/2014/main" val="3301104750"/>
                    </a:ext>
                  </a:extLst>
                </a:gridCol>
                <a:gridCol w="552269">
                  <a:extLst>
                    <a:ext uri="{9D8B030D-6E8A-4147-A177-3AD203B41FA5}">
                      <a16:colId xmlns:a16="http://schemas.microsoft.com/office/drawing/2014/main" val="2144425795"/>
                    </a:ext>
                  </a:extLst>
                </a:gridCol>
              </a:tblGrid>
              <a:tr h="165158">
                <a:tc gridSpan="5">
                  <a:txBody>
                    <a:bodyPr/>
                    <a:lstStyle/>
                    <a:p>
                      <a:pPr marL="0" marR="0">
                        <a:spcBef>
                          <a:spcPts val="0"/>
                        </a:spcBef>
                        <a:spcAft>
                          <a:spcPts val="0"/>
                        </a:spcAft>
                      </a:pPr>
                      <a:r>
                        <a:rPr lang="en-US" sz="800">
                          <a:effectLst/>
                        </a:rPr>
                        <a:t>Table 2. American College of Surgeons policy and implementation process summary matrix</a:t>
                      </a:r>
                      <a:endParaRPr lang="en-US" sz="700">
                        <a:effectLst/>
                      </a:endParaRPr>
                    </a:p>
                    <a:p>
                      <a:pPr marL="0" marR="0">
                        <a:spcBef>
                          <a:spcPts val="0"/>
                        </a:spcBef>
                        <a:spcAft>
                          <a:spcPts val="0"/>
                        </a:spcAft>
                      </a:pPr>
                      <a:r>
                        <a:rPr lang="en-US" sz="800">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6334639"/>
                  </a:ext>
                </a:extLst>
              </a:tr>
              <a:tr h="247737">
                <a:tc>
                  <a:txBody>
                    <a:bodyPr/>
                    <a:lstStyle/>
                    <a:p>
                      <a:pPr marL="0" marR="0" algn="ctr">
                        <a:spcBef>
                          <a:spcPts val="0"/>
                        </a:spcBef>
                        <a:spcAft>
                          <a:spcPts val="0"/>
                        </a:spcAft>
                      </a:pPr>
                      <a:r>
                        <a:rPr lang="en-US" sz="600">
                          <a:effectLst/>
                        </a:rPr>
                        <a:t> </a:t>
                      </a:r>
                      <a:endParaRPr lang="en-US" sz="700">
                        <a:effectLst/>
                      </a:endParaRPr>
                    </a:p>
                    <a:p>
                      <a:pPr marL="0" marR="0" algn="ctr">
                        <a:spcBef>
                          <a:spcPts val="0"/>
                        </a:spcBef>
                        <a:spcAft>
                          <a:spcPts val="0"/>
                        </a:spcAft>
                      </a:pPr>
                      <a:r>
                        <a:rPr lang="en-US" sz="600">
                          <a:effectLst/>
                        </a:rPr>
                        <a:t> </a:t>
                      </a:r>
                      <a:endParaRPr lang="en-US" sz="700">
                        <a:effectLst/>
                      </a:endParaRPr>
                    </a:p>
                    <a:p>
                      <a:pPr marL="0" marR="0" algn="ctr">
                        <a:spcBef>
                          <a:spcPts val="0"/>
                        </a:spcBef>
                        <a:spcAft>
                          <a:spcPts val="0"/>
                        </a:spcAft>
                      </a:pPr>
                      <a:r>
                        <a:rPr lang="en-US" sz="600">
                          <a:effectLst/>
                        </a:rPr>
                        <a:t>Implementation Process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lgn="ctr">
                        <a:spcBef>
                          <a:spcPts val="0"/>
                        </a:spcBef>
                        <a:spcAft>
                          <a:spcPts val="0"/>
                        </a:spcAft>
                      </a:pPr>
                      <a:r>
                        <a:rPr lang="en-US" sz="600" dirty="0">
                          <a:effectLst/>
                        </a:rPr>
                        <a:t>Alcohol Screening and Intervention Requirement</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lgn="ctr">
                        <a:spcBef>
                          <a:spcPts val="0"/>
                        </a:spcBef>
                        <a:spcAft>
                          <a:spcPts val="0"/>
                        </a:spcAft>
                      </a:pPr>
                      <a:r>
                        <a:rPr lang="en-US" sz="600">
                          <a:effectLst/>
                        </a:rPr>
                        <a:t>PTSD Screening and Intervention/Referral Practice Guideline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lgn="ctr">
                        <a:spcBef>
                          <a:spcPts val="0"/>
                        </a:spcBef>
                        <a:spcAft>
                          <a:spcPts val="0"/>
                        </a:spcAft>
                      </a:pPr>
                      <a:r>
                        <a:rPr lang="en-US" sz="600">
                          <a:effectLst/>
                        </a:rPr>
                        <a:t>Possible Patient-centered Care Informational Section Addition to Guideline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lgn="ctr">
                        <a:spcBef>
                          <a:spcPts val="0"/>
                        </a:spcBef>
                        <a:spcAft>
                          <a:spcPts val="0"/>
                        </a:spcAft>
                      </a:pPr>
                      <a:r>
                        <a:rPr lang="en-US" sz="600">
                          <a:effectLst/>
                        </a:rPr>
                        <a:t>No Mandate or Guideline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3974664713"/>
                  </a:ext>
                </a:extLst>
              </a:tr>
              <a:tr h="287897">
                <a:tc>
                  <a:txBody>
                    <a:bodyPr/>
                    <a:lstStyle/>
                    <a:p>
                      <a:pPr marL="0" marR="0">
                        <a:spcBef>
                          <a:spcPts val="0"/>
                        </a:spcBef>
                        <a:spcAft>
                          <a:spcPts val="0"/>
                        </a:spcAft>
                      </a:pPr>
                      <a:r>
                        <a:rPr lang="en-US" sz="600">
                          <a:effectLst/>
                        </a:rPr>
                        <a:t>Reach</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Implied that screening should be available for all patients; unclear whether verification site visits check on this or if this data is available within trauma registries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2684003931"/>
                  </a:ext>
                </a:extLst>
              </a:tr>
              <a:tr h="185802">
                <a:tc>
                  <a:txBody>
                    <a:bodyPr/>
                    <a:lstStyle/>
                    <a:p>
                      <a:pPr marL="0" marR="0">
                        <a:spcBef>
                          <a:spcPts val="0"/>
                        </a:spcBef>
                        <a:spcAft>
                          <a:spcPts val="0"/>
                        </a:spcAft>
                      </a:pPr>
                      <a:r>
                        <a:rPr lang="en-US" sz="600">
                          <a:effectLst/>
                        </a:rPr>
                        <a:t>Effectiveness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Pragmatic trial literature including DO-SBIS study supports (Cite)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Pragmatic trial literature supports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Some initial clinical trials, but insufficient for requirement or practice guideline not addressed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Insufficient literature Not addressed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3838612260"/>
                  </a:ext>
                </a:extLst>
              </a:tr>
              <a:tr h="123868">
                <a:tc>
                  <a:txBody>
                    <a:bodyPr/>
                    <a:lstStyle/>
                    <a:p>
                      <a:pPr marL="0" marR="0">
                        <a:spcBef>
                          <a:spcPts val="0"/>
                        </a:spcBef>
                        <a:spcAft>
                          <a:spcPts val="0"/>
                        </a:spcAft>
                      </a:pPr>
                      <a:r>
                        <a:rPr lang="en-US" sz="600">
                          <a:effectLst/>
                        </a:rPr>
                        <a:t>Adoption</a:t>
                      </a:r>
                      <a:endParaRPr lang="en-US" sz="700">
                        <a:effectLst/>
                      </a:endParaRPr>
                    </a:p>
                    <a:p>
                      <a:pPr marL="0" marR="0">
                        <a:spcBef>
                          <a:spcPts val="0"/>
                        </a:spcBef>
                        <a:spcAft>
                          <a:spcPts val="0"/>
                        </a:spcAft>
                      </a:pPr>
                      <a:r>
                        <a:rPr lang="en-US" sz="600">
                          <a:effectLst/>
                        </a:rPr>
                        <a:t>Likely Adopter Groups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Early, Middle &amp; Late Adopters required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Early Adopters likely to uptake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Early Adopters could explore uptake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 adoption likely</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1439332092"/>
                  </a:ext>
                </a:extLst>
              </a:tr>
              <a:tr h="247737">
                <a:tc>
                  <a:txBody>
                    <a:bodyPr/>
                    <a:lstStyle/>
                    <a:p>
                      <a:pPr marL="0" marR="0">
                        <a:spcBef>
                          <a:spcPts val="0"/>
                        </a:spcBef>
                        <a:spcAft>
                          <a:spcPts val="0"/>
                        </a:spcAft>
                      </a:pPr>
                      <a:r>
                        <a:rPr lang="en-US" sz="600">
                          <a:effectLst/>
                        </a:rPr>
                        <a:t>Adoption</a:t>
                      </a:r>
                      <a:endParaRPr lang="en-US" sz="700">
                        <a:effectLst/>
                      </a:endParaRPr>
                    </a:p>
                    <a:p>
                      <a:pPr marL="0" marR="0">
                        <a:spcBef>
                          <a:spcPts val="0"/>
                        </a:spcBef>
                        <a:spcAft>
                          <a:spcPts val="0"/>
                        </a:spcAft>
                      </a:pPr>
                      <a:r>
                        <a:rPr lang="en-US" sz="600">
                          <a:effectLst/>
                        </a:rPr>
                        <a:t>Centers familiar with topic (e.g., alcohol, PTSD)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Mandate enforces familiarity with issue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Guideline suggests familiarity with issue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Informational section introduces/disseminates patient-centered care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Familiarity optional</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2945435696"/>
                  </a:ext>
                </a:extLst>
              </a:tr>
              <a:tr h="185802">
                <a:tc>
                  <a:txBody>
                    <a:bodyPr/>
                    <a:lstStyle/>
                    <a:p>
                      <a:pPr marL="0" marR="0">
                        <a:spcBef>
                          <a:spcPts val="0"/>
                        </a:spcBef>
                        <a:spcAft>
                          <a:spcPts val="0"/>
                        </a:spcAft>
                      </a:pPr>
                      <a:r>
                        <a:rPr lang="en-US" sz="600">
                          <a:effectLst/>
                        </a:rPr>
                        <a:t>Implementation</a:t>
                      </a:r>
                      <a:endParaRPr lang="en-US" sz="700">
                        <a:effectLst/>
                      </a:endParaRPr>
                    </a:p>
                    <a:p>
                      <a:pPr marL="0" marR="0">
                        <a:spcBef>
                          <a:spcPts val="0"/>
                        </a:spcBef>
                        <a:spcAft>
                          <a:spcPts val="0"/>
                        </a:spcAft>
                      </a:pPr>
                      <a:r>
                        <a:rPr lang="en-US" sz="600">
                          <a:effectLst/>
                        </a:rPr>
                        <a:t>Centers required to implement procedure</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Mandate requires; verification site visit confirms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Guideline only suggests appropriate practice, no implementation required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Informational section only introduces idea; no implementation required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 requirements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991065481"/>
                  </a:ext>
                </a:extLst>
              </a:tr>
              <a:tr h="247737">
                <a:tc>
                  <a:txBody>
                    <a:bodyPr/>
                    <a:lstStyle/>
                    <a:p>
                      <a:pPr marL="0" marR="0">
                        <a:spcBef>
                          <a:spcPts val="0"/>
                        </a:spcBef>
                        <a:spcAft>
                          <a:spcPts val="0"/>
                        </a:spcAft>
                      </a:pPr>
                      <a:r>
                        <a:rPr lang="en-US" sz="600">
                          <a:effectLst/>
                        </a:rPr>
                        <a:t>Implementation &amp; Maintenance Adequate staffing and resources allocated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 mandate does allow on-site providers to lobby institution for additional staffing and resources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 Practice guideline does allow on-site providers to lobby institution for additional staffing and resources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 Informational section does allow on-site providers to lobby institution for additional staffing and resources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 requirements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86748163"/>
                  </a:ext>
                </a:extLst>
              </a:tr>
              <a:tr h="433539">
                <a:tc>
                  <a:txBody>
                    <a:bodyPr/>
                    <a:lstStyle/>
                    <a:p>
                      <a:pPr marL="0" marR="0">
                        <a:spcBef>
                          <a:spcPts val="0"/>
                        </a:spcBef>
                        <a:spcAft>
                          <a:spcPts val="0"/>
                        </a:spcAft>
                      </a:pPr>
                      <a:r>
                        <a:rPr lang="en-US" sz="600">
                          <a:effectLst/>
                        </a:rPr>
                        <a:t>Implementation &amp; Maintenance </a:t>
                      </a:r>
                      <a:endParaRPr lang="en-US" sz="700">
                        <a:effectLst/>
                      </a:endParaRPr>
                    </a:p>
                    <a:p>
                      <a:pPr marL="0" marR="0">
                        <a:spcBef>
                          <a:spcPts val="0"/>
                        </a:spcBef>
                        <a:spcAft>
                          <a:spcPts val="0"/>
                        </a:spcAft>
                      </a:pPr>
                      <a:r>
                        <a:rPr lang="en-US" sz="600">
                          <a:effectLst/>
                        </a:rPr>
                        <a:t>High quality procedures implemented and maintained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 unless specifically required by mandate; on-site provides may be aware of issues related to the variable quality of screening and intervention procedures delivered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 on-site provides may be aware of issues related to the variable quality of screening and intervention procedures delivered</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Not addressed; on-site provides may be aware of issues related to quality</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No requirements</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3664606045"/>
                  </a:ext>
                </a:extLst>
              </a:tr>
              <a:tr h="61934">
                <a:tc>
                  <a:txBody>
                    <a:bodyPr/>
                    <a:lstStyle/>
                    <a:p>
                      <a:pPr marL="0" marR="0">
                        <a:spcBef>
                          <a:spcPts val="0"/>
                        </a:spcBef>
                        <a:spcAft>
                          <a:spcPts val="0"/>
                        </a:spcAft>
                      </a:pPr>
                      <a:r>
                        <a:rPr lang="en-US" sz="600">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a:effectLst/>
                        </a:rPr>
                        <a:t> </a:t>
                      </a:r>
                      <a:endParaRPr lang="en-US"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tc>
                  <a:txBody>
                    <a:bodyPr/>
                    <a:lstStyle/>
                    <a:p>
                      <a:pPr marL="0" marR="0">
                        <a:spcBef>
                          <a:spcPts val="0"/>
                        </a:spcBef>
                        <a:spcAft>
                          <a:spcPts val="0"/>
                        </a:spcAft>
                      </a:pPr>
                      <a:r>
                        <a:rPr lang="en-US" sz="600" dirty="0">
                          <a:effectLst/>
                        </a:rPr>
                        <a:t> </a:t>
                      </a: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75" marR="43075" marT="0" marB="0" anchor="ctr"/>
                </a:tc>
                <a:extLst>
                  <a:ext uri="{0D108BD9-81ED-4DB2-BD59-A6C34878D82A}">
                    <a16:rowId xmlns:a16="http://schemas.microsoft.com/office/drawing/2014/main" val="586180728"/>
                  </a:ext>
                </a:extLst>
              </a:tr>
            </a:tbl>
          </a:graphicData>
        </a:graphic>
      </p:graphicFrame>
      <p:cxnSp>
        <p:nvCxnSpPr>
          <p:cNvPr id="25" name="Straight Arrow Connector 24">
            <a:extLst>
              <a:ext uri="{FF2B5EF4-FFF2-40B4-BE49-F238E27FC236}">
                <a16:creationId xmlns:a16="http://schemas.microsoft.com/office/drawing/2014/main" id="{1D8CFA19-E3FC-9543-BEA2-6D54F526E845}"/>
              </a:ext>
            </a:extLst>
          </p:cNvPr>
          <p:cNvCxnSpPr/>
          <p:nvPr/>
        </p:nvCxnSpPr>
        <p:spPr>
          <a:xfrm>
            <a:off x="5435600" y="2439619"/>
            <a:ext cx="6332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3ED1C18-1226-724A-96C1-821DF1DA4B4E}"/>
              </a:ext>
            </a:extLst>
          </p:cNvPr>
          <p:cNvCxnSpPr/>
          <p:nvPr/>
        </p:nvCxnSpPr>
        <p:spPr>
          <a:xfrm>
            <a:off x="3333364" y="4441294"/>
            <a:ext cx="6332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DE9F2A2-6A47-0944-82B3-7E9FB592E861}"/>
              </a:ext>
            </a:extLst>
          </p:cNvPr>
          <p:cNvCxnSpPr/>
          <p:nvPr/>
        </p:nvCxnSpPr>
        <p:spPr>
          <a:xfrm>
            <a:off x="5462792" y="4441294"/>
            <a:ext cx="6332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710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u="sng" dirty="0"/>
              <a:t>R</a:t>
            </a:r>
            <a:r>
              <a:rPr lang="en-US" sz="4000" dirty="0"/>
              <a:t>apid </a:t>
            </a:r>
            <a:r>
              <a:rPr lang="en-US" sz="4000" b="1" u="sng" dirty="0"/>
              <a:t>A</a:t>
            </a:r>
            <a:r>
              <a:rPr lang="en-US" sz="4000" dirty="0"/>
              <a:t>ssessment </a:t>
            </a:r>
            <a:r>
              <a:rPr lang="en-US" sz="4000" b="1" u="sng" dirty="0"/>
              <a:t>P</a:t>
            </a:r>
            <a:r>
              <a:rPr lang="en-US" sz="4000" dirty="0"/>
              <a:t>rocedure </a:t>
            </a:r>
            <a:r>
              <a:rPr lang="en-US" sz="4000" b="1" u="sng" dirty="0"/>
              <a:t>I</a:t>
            </a:r>
            <a:r>
              <a:rPr lang="en-US" sz="4000" dirty="0"/>
              <a:t>nformed </a:t>
            </a:r>
            <a:r>
              <a:rPr lang="en-US" sz="4000" b="1" u="sng" dirty="0"/>
              <a:t>C</a:t>
            </a:r>
            <a:r>
              <a:rPr lang="en-US" sz="4000" dirty="0"/>
              <a:t>linical </a:t>
            </a:r>
            <a:r>
              <a:rPr lang="en-US" sz="4000" b="1" u="sng" dirty="0"/>
              <a:t>E</a:t>
            </a:r>
            <a:r>
              <a:rPr lang="en-US" sz="4000" dirty="0"/>
              <a:t>thnography</a:t>
            </a:r>
          </a:p>
        </p:txBody>
      </p:sp>
      <p:sp>
        <p:nvSpPr>
          <p:cNvPr id="3" name="Content Placeholder 2"/>
          <p:cNvSpPr>
            <a:spLocks noGrp="1"/>
          </p:cNvSpPr>
          <p:nvPr>
            <p:ph sz="half" idx="1"/>
          </p:nvPr>
        </p:nvSpPr>
        <p:spPr>
          <a:xfrm>
            <a:off x="1727201" y="1600201"/>
            <a:ext cx="4961467" cy="4525963"/>
          </a:xfrm>
        </p:spPr>
        <p:txBody>
          <a:bodyPr/>
          <a:lstStyle/>
          <a:p>
            <a:pPr lvl="0"/>
            <a:r>
              <a:rPr lang="en-US" sz="2400" dirty="0">
                <a:solidFill>
                  <a:srgbClr val="000000"/>
                </a:solidFill>
              </a:rPr>
              <a:t>Meets requirements for time-efficient data collection with minimal participant burden in pragmatic clinical trials</a:t>
            </a:r>
          </a:p>
          <a:p>
            <a:pPr lvl="0"/>
            <a:r>
              <a:rPr lang="en-US" sz="2400" dirty="0">
                <a:solidFill>
                  <a:srgbClr val="000000"/>
                </a:solidFill>
              </a:rPr>
              <a:t>Involves interaction between ethnographically trained clinician who acts as participant observer (PO) and clinically oriented social scientist who acts as mixed methods consultant (MMC) </a:t>
            </a:r>
            <a:r>
              <a:rPr lang="en-US" sz="2000" dirty="0">
                <a:solidFill>
                  <a:srgbClr val="000000"/>
                </a:solidFill>
              </a:rPr>
              <a:t>(Palinkas &amp; </a:t>
            </a:r>
            <a:r>
              <a:rPr lang="en-US" sz="2000" dirty="0" err="1">
                <a:solidFill>
                  <a:srgbClr val="000000"/>
                </a:solidFill>
              </a:rPr>
              <a:t>Zatzick</a:t>
            </a:r>
            <a:r>
              <a:rPr lang="en-US" sz="2000" dirty="0">
                <a:solidFill>
                  <a:srgbClr val="000000"/>
                </a:solidFill>
              </a:rPr>
              <a:t>, 2018; </a:t>
            </a:r>
            <a:r>
              <a:rPr lang="en-US" sz="2000" dirty="0" err="1">
                <a:solidFill>
                  <a:srgbClr val="000000"/>
                </a:solidFill>
              </a:rPr>
              <a:t>Zatzick</a:t>
            </a:r>
            <a:r>
              <a:rPr lang="en-US" sz="2000" dirty="0">
                <a:solidFill>
                  <a:srgbClr val="000000"/>
                </a:solidFill>
              </a:rPr>
              <a:t> et al, 2011)</a:t>
            </a:r>
          </a:p>
        </p:txBody>
      </p:sp>
      <p:graphicFrame>
        <p:nvGraphicFramePr>
          <p:cNvPr id="5" name="Object 4"/>
          <p:cNvGraphicFramePr>
            <a:graphicFrameLocks noChangeAspect="1"/>
          </p:cNvGraphicFramePr>
          <p:nvPr/>
        </p:nvGraphicFramePr>
        <p:xfrm>
          <a:off x="7135814" y="1600200"/>
          <a:ext cx="3074987" cy="4064000"/>
        </p:xfrm>
        <a:graphic>
          <a:graphicData uri="http://schemas.openxmlformats.org/presentationml/2006/ole">
            <mc:AlternateContent xmlns:mc="http://schemas.openxmlformats.org/markup-compatibility/2006">
              <mc:Choice xmlns:v="urn:schemas-microsoft-com:vml" Requires="v">
                <p:oleObj name="Document" r:id="rId2" imgW="6400800" imgH="8458200" progId="Word.Document.12">
                  <p:embed/>
                </p:oleObj>
              </mc:Choice>
              <mc:Fallback>
                <p:oleObj name="Document" r:id="rId2" imgW="6400800" imgH="8458200" progId="Word.Document.12">
                  <p:embed/>
                  <p:pic>
                    <p:nvPicPr>
                      <p:cNvPr id="5" name="Object 4"/>
                      <p:cNvPicPr/>
                      <p:nvPr/>
                    </p:nvPicPr>
                    <p:blipFill>
                      <a:blip r:embed="rId3"/>
                      <a:stretch>
                        <a:fillRect/>
                      </a:stretch>
                    </p:blipFill>
                    <p:spPr>
                      <a:xfrm>
                        <a:off x="7135814" y="1600200"/>
                        <a:ext cx="3074987" cy="4064000"/>
                      </a:xfrm>
                      <a:prstGeom prst="rect">
                        <a:avLst/>
                      </a:prstGeom>
                    </p:spPr>
                  </p:pic>
                </p:oleObj>
              </mc:Fallback>
            </mc:AlternateContent>
          </a:graphicData>
        </a:graphic>
      </p:graphicFrame>
    </p:spTree>
    <p:extLst>
      <p:ext uri="{BB962C8B-B14F-4D97-AF65-F5344CB8AC3E}">
        <p14:creationId xmlns:p14="http://schemas.microsoft.com/office/powerpoint/2010/main" val="28270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328840" y="2671851"/>
            <a:ext cx="9298089" cy="1546400"/>
          </a:xfrm>
          <a:prstGeom prst="rect">
            <a:avLst/>
          </a:prstGeom>
        </p:spPr>
        <p:txBody>
          <a:bodyPr spcFirstLastPara="1" vert="horz" wrap="square" lIns="121900" tIns="121900" rIns="121900" bIns="121900" rtlCol="0" anchor="b" anchorCtr="0">
            <a:noAutofit/>
          </a:bodyPr>
          <a:lstStyle/>
          <a:p>
            <a:r>
              <a:rPr lang="en" sz="4267" dirty="0"/>
              <a:t>For </a:t>
            </a:r>
            <a:r>
              <a:rPr lang="en" sz="4267" dirty="0">
                <a:highlight>
                  <a:srgbClr val="FFCD00"/>
                </a:highlight>
              </a:rPr>
              <a:t>more details</a:t>
            </a:r>
            <a:r>
              <a:rPr lang="en" sz="4267" dirty="0"/>
              <a:t> on today’s topics</a:t>
            </a:r>
            <a:endParaRPr sz="4267" dirty="0"/>
          </a:p>
        </p:txBody>
      </p:sp>
      <p:grpSp>
        <p:nvGrpSpPr>
          <p:cNvPr id="72" name="Google Shape;72;p12"/>
          <p:cNvGrpSpPr/>
          <p:nvPr/>
        </p:nvGrpSpPr>
        <p:grpSpPr>
          <a:xfrm>
            <a:off x="1723573" y="4681899"/>
            <a:ext cx="287955" cy="456532"/>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13" name="Google Shape;71;p12">
            <a:extLst>
              <a:ext uri="{FF2B5EF4-FFF2-40B4-BE49-F238E27FC236}">
                <a16:creationId xmlns:a16="http://schemas.microsoft.com/office/drawing/2014/main" id="{EC2A395E-0F29-904C-98B1-779F5D0DCFD7}"/>
              </a:ext>
            </a:extLst>
          </p:cNvPr>
          <p:cNvSpPr txBox="1">
            <a:spLocks/>
          </p:cNvSpPr>
          <p:nvPr/>
        </p:nvSpPr>
        <p:spPr>
          <a:xfrm>
            <a:off x="2764492" y="5311600"/>
            <a:ext cx="9298089" cy="15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9pPr>
          </a:lstStyle>
          <a:p>
            <a:r>
              <a:rPr lang="en-US" sz="4267" dirty="0">
                <a:latin typeface="Quattrocento Sans" panose="020B0502050000020003" pitchFamily="34" charset="0"/>
              </a:rPr>
              <a:t>Visit </a:t>
            </a:r>
            <a:r>
              <a:rPr lang="en-US" sz="4267" dirty="0">
                <a:latin typeface="Quattrocento Sans" panose="020B0502050000020003" pitchFamily="34" charset="0"/>
                <a:hlinkClick r:id="rId5"/>
              </a:rPr>
              <a:t>qualres.org</a:t>
            </a:r>
            <a:endParaRPr lang="en-US" sz="4267" dirty="0">
              <a:latin typeface="Quattrocento Sans" panose="020B0502050000020003" pitchFamily="34" charset="0"/>
            </a:endParaRPr>
          </a:p>
          <a:p>
            <a:endParaRPr lang="en-US" sz="4800" dirty="0"/>
          </a:p>
        </p:txBody>
      </p:sp>
      <p:pic>
        <p:nvPicPr>
          <p:cNvPr id="3" name="Audio 2">
            <a:hlinkClick r:id="" action="ppaction://media"/>
            <a:extLst>
              <a:ext uri="{FF2B5EF4-FFF2-40B4-BE49-F238E27FC236}">
                <a16:creationId xmlns:a16="http://schemas.microsoft.com/office/drawing/2014/main" id="{11209160-F35B-FB44-9787-B3F9C4D7BF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3838725470"/>
      </p:ext>
    </p:extLst>
  </p:cSld>
  <p:clrMapOvr>
    <a:masterClrMapping/>
  </p:clrMapOvr>
  <p:transition advTm="159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Regular Use Shield_GoldOnWhite_NoBG.png" descr="Regular Use Shield_GoldOnWhite_NoBG.eps"/>
          <p:cNvPicPr/>
          <p:nvPr/>
        </p:nvPicPr>
        <p:blipFill>
          <a:blip r:embed="rId2" cstate="print"/>
          <a:stretch>
            <a:fillRect/>
          </a:stretch>
        </p:blipFill>
        <p:spPr>
          <a:xfrm>
            <a:off x="9867486" y="313266"/>
            <a:ext cx="463640" cy="596902"/>
          </a:xfrm>
          <a:prstGeom prst="rect">
            <a:avLst/>
          </a:prstGeom>
          <a:ln w="12700">
            <a:miter lim="400000"/>
          </a:ln>
        </p:spPr>
      </p:pic>
      <p:sp>
        <p:nvSpPr>
          <p:cNvPr id="116" name="Shape 116"/>
          <p:cNvSpPr/>
          <p:nvPr/>
        </p:nvSpPr>
        <p:spPr>
          <a:xfrm>
            <a:off x="1559212" y="1295401"/>
            <a:ext cx="5286376" cy="4724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42900" marR="0" lvl="0" indent="-342900" algn="l" defTabSz="457200" rtl="0" eaLnBrk="1" fontAlgn="auto" latinLnBrk="0" hangingPunct="1">
              <a:lnSpc>
                <a:spcPct val="80000"/>
              </a:lnSpc>
              <a:spcBef>
                <a:spcPts val="400"/>
              </a:spcBef>
              <a:spcAft>
                <a:spcPts val="0"/>
              </a:spcAft>
              <a:buClrTx/>
              <a:buSzTx/>
              <a:buFontTx/>
              <a:buNone/>
              <a:tabLst/>
              <a:defRPr>
                <a:uFillTx/>
              </a:defRPr>
            </a:pPr>
            <a:endParaRPr kumimoji="0" sz="2000" b="0" i="0" u="none" strike="noStrike" kern="1200" cap="none" spc="0" normalizeH="0" baseline="0" noProof="0" dirty="0">
              <a:ln>
                <a:solidFill/>
              </a:ln>
              <a:solidFill>
                <a:srgbClr val="990000"/>
              </a:solidFill>
              <a:effectLst/>
              <a:uLnTx/>
              <a:uFill>
                <a:solidFill>
                  <a:srgbClr val="990000"/>
                </a:solidFill>
              </a:uFill>
              <a:latin typeface="Calibri"/>
              <a:ea typeface="+mn-ea"/>
              <a:cs typeface="+mn-cs"/>
            </a:endParaRPr>
          </a:p>
        </p:txBody>
      </p:sp>
      <p:sp>
        <p:nvSpPr>
          <p:cNvPr id="125" name="Shape 125"/>
          <p:cNvSpPr/>
          <p:nvPr/>
        </p:nvSpPr>
        <p:spPr>
          <a:xfrm>
            <a:off x="8248650" y="3800476"/>
            <a:ext cx="685800" cy="104775"/>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6" name="Shape 126"/>
          <p:cNvSpPr/>
          <p:nvPr/>
        </p:nvSpPr>
        <p:spPr>
          <a:xfrm>
            <a:off x="8667750" y="5114925"/>
            <a:ext cx="609600" cy="114300"/>
          </a:xfrm>
          <a:prstGeom prst="rect">
            <a:avLst/>
          </a:prstGeom>
          <a:solidFill>
            <a:srgbClr val="FFFFFF"/>
          </a:solidFill>
          <a:ln>
            <a:solidFill>
              <a:srgbClr val="FFFFFF"/>
            </a:solidFill>
            <a:round/>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127" name="Shape 127"/>
          <p:cNvSpPr/>
          <p:nvPr/>
        </p:nvSpPr>
        <p:spPr>
          <a:xfrm>
            <a:off x="9439274" y="3345754"/>
            <a:ext cx="561976" cy="172597"/>
          </a:xfrm>
          <a:prstGeom prst="rect">
            <a:avLst/>
          </a:prstGeom>
          <a:solidFill>
            <a:srgbClr val="FFFFFF"/>
          </a:solidFill>
          <a:ln w="12700">
            <a:miter lim="4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uFill>
                  <a:solidFill>
                    <a:srgbClr val="FFFFFF"/>
                  </a:solidFill>
                </a:uFill>
              </a:defRPr>
            </a:pPr>
            <a:endParaRPr kumimoji="0" sz="1800" b="0" i="0" u="none" strike="noStrike" kern="1200" cap="none" spc="0" normalizeH="0" baseline="0" noProof="0">
              <a:ln>
                <a:noFill/>
              </a:ln>
              <a:solidFill>
                <a:srgbClr val="FFFFFF"/>
              </a:solidFill>
              <a:effectLst/>
              <a:uLnTx/>
              <a:uFill>
                <a:solidFill>
                  <a:srgbClr val="FFFFFF"/>
                </a:solidFill>
              </a:uFill>
              <a:latin typeface="Calibri"/>
              <a:ea typeface="+mn-ea"/>
              <a:cs typeface="+mn-cs"/>
            </a:endParaRPr>
          </a:p>
        </p:txBody>
      </p:sp>
      <p:sp>
        <p:nvSpPr>
          <p:cNvPr id="2" name="Title 1"/>
          <p:cNvSpPr>
            <a:spLocks noGrp="1"/>
          </p:cNvSpPr>
          <p:nvPr>
            <p:ph type="title"/>
          </p:nvPr>
        </p:nvSpPr>
        <p:spPr>
          <a:xfrm>
            <a:off x="1559212" y="338668"/>
            <a:ext cx="8651588" cy="1143000"/>
          </a:xfrm>
        </p:spPr>
        <p:txBody>
          <a:bodyPr/>
          <a:lstStyle/>
          <a:p>
            <a:r>
              <a:rPr lang="en-US" sz="3200" dirty="0">
                <a:solidFill>
                  <a:srgbClr val="990000"/>
                </a:solidFill>
              </a:rPr>
              <a:t>Sustainment of Prevention Programs and Initiatives</a:t>
            </a:r>
          </a:p>
        </p:txBody>
      </p:sp>
      <p:sp>
        <p:nvSpPr>
          <p:cNvPr id="3" name="Content Placeholder 2"/>
          <p:cNvSpPr>
            <a:spLocks noGrp="1"/>
          </p:cNvSpPr>
          <p:nvPr>
            <p:ph sz="half" idx="1"/>
          </p:nvPr>
        </p:nvSpPr>
        <p:spPr>
          <a:xfrm>
            <a:off x="1608712" y="1004329"/>
            <a:ext cx="4487288" cy="4525963"/>
          </a:xfrm>
        </p:spPr>
        <p:txBody>
          <a:bodyPr/>
          <a:lstStyle/>
          <a:p>
            <a:pPr marL="0" indent="0" algn="ctr">
              <a:lnSpc>
                <a:spcPct val="80000"/>
              </a:lnSpc>
              <a:spcBef>
                <a:spcPts val="400"/>
              </a:spcBef>
              <a:buNone/>
              <a:defRPr>
                <a:uFillTx/>
              </a:defRPr>
            </a:pPr>
            <a:r>
              <a:rPr lang="en-US" sz="2800" b="1" dirty="0">
                <a:solidFill>
                  <a:srgbClr val="800000"/>
                </a:solidFill>
                <a:cs typeface="Arial"/>
              </a:rPr>
              <a:t>Background</a:t>
            </a:r>
          </a:p>
          <a:p>
            <a:pPr>
              <a:buFont typeface="Arial" charset="0"/>
              <a:buChar char="•"/>
            </a:pPr>
            <a:r>
              <a:rPr lang="en-US" sz="2000" dirty="0">
                <a:solidFill>
                  <a:srgbClr val="1E1C11"/>
                </a:solidFill>
              </a:rPr>
              <a:t>Sustaining prevention efforts directed at drug and alcohol abuse, HIV, and related mental health problems is currently one of the greatest challenges in implementation science.  </a:t>
            </a:r>
          </a:p>
          <a:p>
            <a:pPr>
              <a:buFont typeface="Arial" charset="0"/>
              <a:buChar char="•"/>
            </a:pPr>
            <a:r>
              <a:rPr lang="en-US" sz="2000" dirty="0">
                <a:solidFill>
                  <a:srgbClr val="1E1C11"/>
                </a:solidFill>
              </a:rPr>
              <a:t>A large knowledge gap exists regarding what is meant by the term “sustainment” and what factors predict or even measure sustainability of effective prevention programs and support systems, in communities, tribal nations, states, and the federal environment.</a:t>
            </a:r>
            <a:endParaRPr lang="en-US" sz="2000" dirty="0">
              <a:solidFill>
                <a:srgbClr val="1E1C11"/>
              </a:solidFill>
              <a:ea typeface="Calibri"/>
              <a:cs typeface="Calibri"/>
              <a:sym typeface="Calibri"/>
            </a:endParaRPr>
          </a:p>
          <a:p>
            <a:endParaRPr lang="en-US" dirty="0"/>
          </a:p>
        </p:txBody>
      </p:sp>
      <p:sp>
        <p:nvSpPr>
          <p:cNvPr id="4" name="Content Placeholder 3"/>
          <p:cNvSpPr>
            <a:spLocks noGrp="1"/>
          </p:cNvSpPr>
          <p:nvPr>
            <p:ph sz="half" idx="2"/>
          </p:nvPr>
        </p:nvSpPr>
        <p:spPr>
          <a:xfrm>
            <a:off x="6096000" y="1036638"/>
            <a:ext cx="4775200" cy="4525963"/>
          </a:xfrm>
        </p:spPr>
        <p:txBody>
          <a:bodyPr/>
          <a:lstStyle/>
          <a:p>
            <a:pPr marL="0" indent="0" algn="ctr">
              <a:lnSpc>
                <a:spcPct val="80000"/>
              </a:lnSpc>
              <a:spcBef>
                <a:spcPts val="600"/>
              </a:spcBef>
              <a:buNone/>
              <a:defRPr sz="1800">
                <a:uFillTx/>
              </a:defRPr>
            </a:pPr>
            <a:r>
              <a:rPr lang="en-US" sz="2800" b="1" dirty="0">
                <a:solidFill>
                  <a:srgbClr val="800000"/>
                </a:solidFill>
                <a:uFill>
                  <a:solidFill>
                    <a:srgbClr val="990000"/>
                  </a:solidFill>
                </a:uFill>
                <a:cs typeface="Arial"/>
              </a:rPr>
              <a:t>Aims</a:t>
            </a:r>
          </a:p>
          <a:p>
            <a:pPr>
              <a:spcBef>
                <a:spcPts val="0"/>
              </a:spcBef>
              <a:buClr>
                <a:srgbClr val="1E1C11"/>
              </a:buClr>
              <a:buSzPct val="100000"/>
            </a:pPr>
            <a:r>
              <a:rPr lang="en-US" sz="2000" dirty="0">
                <a:solidFill>
                  <a:srgbClr val="1E1C11"/>
                </a:solidFill>
                <a:ea typeface="Calibri"/>
                <a:cs typeface="Calibri"/>
                <a:sym typeface="Calibri"/>
              </a:rPr>
              <a:t>Identify core components and their interrelationships across time for sustainability of prevention programs and their support infrastructures.</a:t>
            </a:r>
          </a:p>
          <a:p>
            <a:pPr>
              <a:spcBef>
                <a:spcPts val="560"/>
              </a:spcBef>
              <a:buClr>
                <a:srgbClr val="1E1C11"/>
              </a:buClr>
              <a:buSzPct val="100000"/>
            </a:pPr>
            <a:r>
              <a:rPr lang="en-US" sz="2000" dirty="0">
                <a:solidFill>
                  <a:srgbClr val="1E1C11"/>
                </a:solidFill>
                <a:ea typeface="Calibri"/>
                <a:cs typeface="Calibri"/>
                <a:sym typeface="Calibri"/>
              </a:rPr>
              <a:t>Design a measurement system for monitoring and providing feedback regarding sustainment </a:t>
            </a:r>
            <a:r>
              <a:rPr lang="en-US" sz="2000" dirty="0">
                <a:solidFill>
                  <a:srgbClr val="1E1C11"/>
                </a:solidFill>
              </a:rPr>
              <a:t>within SAMHSA. </a:t>
            </a:r>
          </a:p>
          <a:p>
            <a:pPr>
              <a:spcBef>
                <a:spcPts val="560"/>
              </a:spcBef>
              <a:buClr>
                <a:srgbClr val="1E1C11"/>
              </a:buClr>
              <a:buSzPct val="100000"/>
            </a:pPr>
            <a:r>
              <a:rPr lang="en-US" sz="2000" dirty="0">
                <a:solidFill>
                  <a:srgbClr val="1E1C11"/>
                </a:solidFill>
                <a:ea typeface="Calibri"/>
                <a:cs typeface="Calibri"/>
                <a:sym typeface="Calibri"/>
              </a:rPr>
              <a:t>Pilot test the predictability of the Sustainment Measurement System (SMS) and the feasibility and acceptability of this system to evaluate and improve sustainment likelihood. </a:t>
            </a:r>
          </a:p>
          <a:p>
            <a:pPr marL="526541" indent="-469391">
              <a:lnSpc>
                <a:spcPct val="80000"/>
              </a:lnSpc>
              <a:spcBef>
                <a:spcPts val="500"/>
              </a:spcBef>
              <a:defRPr sz="1800">
                <a:uFillTx/>
              </a:defRPr>
            </a:pPr>
            <a:endParaRPr lang="en-US" dirty="0">
              <a:solidFill>
                <a:srgbClr val="000000"/>
              </a:solidFill>
              <a:uFill>
                <a:solidFill>
                  <a:srgbClr val="990000"/>
                </a:solidFill>
              </a:uFill>
              <a:cs typeface="Arial"/>
            </a:endParaRPr>
          </a:p>
          <a:p>
            <a:pPr marL="11429" indent="0">
              <a:lnSpc>
                <a:spcPct val="90000"/>
              </a:lnSpc>
              <a:spcBef>
                <a:spcPts val="600"/>
              </a:spcBef>
              <a:buNone/>
              <a:defRPr sz="1800">
                <a:uFillTx/>
              </a:defRPr>
            </a:pPr>
            <a:endParaRPr lang="en-US" sz="2400" dirty="0">
              <a:solidFill>
                <a:srgbClr val="000000"/>
              </a:solidFill>
              <a:uFill>
                <a:solidFill>
                  <a:srgbClr val="990000"/>
                </a:solidFill>
              </a:uFill>
              <a:latin typeface="Arial"/>
              <a:cs typeface="Arial"/>
            </a:endParaRPr>
          </a:p>
        </p:txBody>
      </p:sp>
    </p:spTree>
    <p:extLst>
      <p:ext uri="{BB962C8B-B14F-4D97-AF65-F5344CB8AC3E}">
        <p14:creationId xmlns:p14="http://schemas.microsoft.com/office/powerpoint/2010/main" val="3277709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 1</a:t>
            </a:r>
          </a:p>
        </p:txBody>
      </p: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4211426" y="5462056"/>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sp>
        <p:nvSpPr>
          <p:cNvPr id="32" name="Rectangle 31"/>
          <p:cNvSpPr/>
          <p:nvPr/>
        </p:nvSpPr>
        <p:spPr>
          <a:xfrm>
            <a:off x="1741073" y="2733765"/>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EECE1">
                    <a:lumMod val="10000"/>
                  </a:srgbClr>
                </a:solidFill>
                <a:effectLst/>
                <a:uLnTx/>
                <a:uFillTx/>
                <a:latin typeface="Calibri"/>
                <a:ea typeface="+mn-ea"/>
                <a:cs typeface="+mn-cs"/>
              </a:rPr>
              <a:t>Qual</a:t>
            </a:r>
            <a:endPar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Interviews free lists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CFIR checklist</a:t>
            </a:r>
          </a:p>
        </p:txBody>
      </p:sp>
      <p:graphicFrame>
        <p:nvGraphicFramePr>
          <p:cNvPr id="19" name="Content Placeholder 4">
            <a:extLst>
              <a:ext uri="{FF2B5EF4-FFF2-40B4-BE49-F238E27FC236}">
                <a16:creationId xmlns:a16="http://schemas.microsoft.com/office/drawing/2014/main" id="{DDB2B141-57DF-794A-B0CF-6C6B1545CE0D}"/>
              </a:ext>
            </a:extLst>
          </p:cNvPr>
          <p:cNvGraphicFramePr>
            <a:graphicFrameLocks/>
          </p:cNvGraphicFramePr>
          <p:nvPr/>
        </p:nvGraphicFramePr>
        <p:xfrm>
          <a:off x="6174008" y="1999309"/>
          <a:ext cx="4471831" cy="2489674"/>
        </p:xfrm>
        <a:graphic>
          <a:graphicData uri="http://schemas.openxmlformats.org/drawingml/2006/table">
            <a:tbl>
              <a:tblPr firstRow="1" bandRow="1">
                <a:tableStyleId>{5C22544A-7EE6-4342-B048-85BDC9FD1C3A}</a:tableStyleId>
              </a:tblPr>
              <a:tblGrid>
                <a:gridCol w="3505915">
                  <a:extLst>
                    <a:ext uri="{9D8B030D-6E8A-4147-A177-3AD203B41FA5}">
                      <a16:colId xmlns:a16="http://schemas.microsoft.com/office/drawing/2014/main" val="20000"/>
                    </a:ext>
                  </a:extLst>
                </a:gridCol>
                <a:gridCol w="965916">
                  <a:extLst>
                    <a:ext uri="{9D8B030D-6E8A-4147-A177-3AD203B41FA5}">
                      <a16:colId xmlns:a16="http://schemas.microsoft.com/office/drawing/2014/main" val="20001"/>
                    </a:ext>
                  </a:extLst>
                </a:gridCol>
              </a:tblGrid>
              <a:tr h="203674">
                <a:tc gridSpan="2">
                  <a:txBody>
                    <a:bodyPr/>
                    <a:lstStyle/>
                    <a:p>
                      <a:pPr marL="0" marR="0">
                        <a:spcBef>
                          <a:spcPts val="0"/>
                        </a:spcBef>
                        <a:spcAft>
                          <a:spcPts val="0"/>
                        </a:spcAft>
                        <a:tabLst>
                          <a:tab pos="468630" algn="l"/>
                        </a:tabLst>
                      </a:pPr>
                      <a:r>
                        <a:rPr lang="en-US" sz="1000" b="1" dirty="0">
                          <a:effectLst/>
                          <a:latin typeface="Cambria"/>
                          <a:ea typeface="Cambria"/>
                          <a:cs typeface="Times New Roman"/>
                        </a:rPr>
                        <a:t>RESPONSIVENESS TO COMMUNITY NEEDS AND VALUES (n =</a:t>
                      </a:r>
                      <a:r>
                        <a:rPr lang="en-US" sz="1000" b="1" baseline="0" dirty="0">
                          <a:effectLst/>
                          <a:latin typeface="Cambria"/>
                          <a:ea typeface="Cambria"/>
                          <a:cs typeface="Times New Roman"/>
                        </a:rPr>
                        <a:t> 7)</a:t>
                      </a:r>
                      <a:endParaRPr lang="en-US" sz="1000" dirty="0">
                        <a:effectLst/>
                        <a:latin typeface="Cambria"/>
                        <a:ea typeface="ＭＳ 明朝"/>
                        <a:cs typeface="Times New Roman"/>
                      </a:endParaRPr>
                    </a:p>
                  </a:txBody>
                  <a:tcPr marL="68580" marR="68580" marT="0" marB="0"/>
                </a:tc>
                <a:tc hMerge="1">
                  <a:txBody>
                    <a:bodyPr/>
                    <a:lstStyle/>
                    <a:p>
                      <a:pPr marL="0" marR="0">
                        <a:spcBef>
                          <a:spcPts val="0"/>
                        </a:spcBef>
                        <a:spcAft>
                          <a:spcPts val="0"/>
                        </a:spcAft>
                        <a:tabLst>
                          <a:tab pos="468630" algn="l"/>
                        </a:tabLst>
                      </a:pPr>
                      <a:endParaRPr lang="en-US" sz="18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0"/>
                  </a:ext>
                </a:extLst>
              </a:tr>
              <a:tr h="301327">
                <a:tc>
                  <a:txBody>
                    <a:bodyPr/>
                    <a:lstStyle/>
                    <a:p>
                      <a:pPr marL="0" marR="0" lvl="0" indent="0">
                        <a:spcBef>
                          <a:spcPts val="0"/>
                        </a:spcBef>
                        <a:spcAft>
                          <a:spcPts val="0"/>
                        </a:spcAft>
                        <a:buFont typeface="+mj-lt"/>
                        <a:buNone/>
                        <a:tabLst>
                          <a:tab pos="468630" algn="l"/>
                        </a:tabLst>
                      </a:pPr>
                      <a:r>
                        <a:rPr lang="en-US" sz="1000">
                          <a:solidFill>
                            <a:srgbClr val="1E1C11"/>
                          </a:solidFill>
                          <a:effectLst/>
                          <a:latin typeface="Cambria"/>
                          <a:ea typeface="Cambria"/>
                          <a:cs typeface="Times New Roman"/>
                        </a:rPr>
                        <a:t>The project delivered meets the needs of the intended target populations. </a:t>
                      </a:r>
                      <a:endParaRPr lang="en-US" sz="1000">
                        <a:solidFill>
                          <a:srgbClr val="1E1C11"/>
                        </a:solidFill>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1"/>
                  </a:ext>
                </a:extLst>
              </a:tr>
              <a:tr h="301327">
                <a:tc>
                  <a:txBody>
                    <a:bodyPr/>
                    <a:lstStyle/>
                    <a:p>
                      <a:pPr marL="0" marR="0" lvl="0" indent="0">
                        <a:spcBef>
                          <a:spcPts val="0"/>
                        </a:spcBef>
                        <a:spcAft>
                          <a:spcPts val="0"/>
                        </a:spcAft>
                        <a:buFont typeface="+mj-lt"/>
                        <a:buNone/>
                        <a:tabLst>
                          <a:tab pos="468630" algn="l"/>
                        </a:tabLst>
                      </a:pPr>
                      <a:r>
                        <a:rPr lang="en-US" sz="1000" dirty="0">
                          <a:solidFill>
                            <a:srgbClr val="1E1C11"/>
                          </a:solidFill>
                          <a:effectLst/>
                          <a:latin typeface="Cambria"/>
                          <a:ea typeface="Cambria"/>
                          <a:cs typeface="Times New Roman"/>
                        </a:rPr>
                        <a:t>The project addresses the behavioral health needs of the communities/populations being served. </a:t>
                      </a:r>
                      <a:endParaRPr lang="en-US" sz="1000" dirty="0">
                        <a:solidFill>
                          <a:srgbClr val="1E1C11"/>
                        </a:solidFill>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2"/>
                  </a:ext>
                </a:extLst>
              </a:tr>
              <a:tr h="301327">
                <a:tc>
                  <a:txBody>
                    <a:bodyPr/>
                    <a:lstStyle/>
                    <a:p>
                      <a:pPr marL="0" marR="0" lvl="0" indent="0">
                        <a:spcBef>
                          <a:spcPts val="0"/>
                        </a:spcBef>
                        <a:spcAft>
                          <a:spcPts val="0"/>
                        </a:spcAft>
                        <a:buFont typeface="+mj-lt"/>
                        <a:buNone/>
                        <a:tabLst>
                          <a:tab pos="468630" algn="l"/>
                        </a:tabLst>
                      </a:pPr>
                      <a:r>
                        <a:rPr lang="en-US" sz="1000" dirty="0">
                          <a:solidFill>
                            <a:srgbClr val="1E1C11"/>
                          </a:solidFill>
                          <a:effectLst/>
                          <a:latin typeface="Cambria"/>
                          <a:ea typeface="Cambria"/>
                          <a:cs typeface="Times New Roman"/>
                        </a:rPr>
                        <a:t>The project can be adapted to meet the needs of the communities or populations being served. </a:t>
                      </a:r>
                      <a:endParaRPr lang="en-US" sz="1000" dirty="0">
                        <a:solidFill>
                          <a:srgbClr val="1E1C11"/>
                        </a:solidFill>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3"/>
                  </a:ext>
                </a:extLst>
              </a:tr>
              <a:tr h="301327">
                <a:tc>
                  <a:txBody>
                    <a:bodyPr/>
                    <a:lstStyle/>
                    <a:p>
                      <a:pPr marL="0" marR="0" lvl="0" indent="0">
                        <a:spcBef>
                          <a:spcPts val="0"/>
                        </a:spcBef>
                        <a:spcAft>
                          <a:spcPts val="0"/>
                        </a:spcAft>
                        <a:buFont typeface="+mj-lt"/>
                        <a:buNone/>
                        <a:tabLst>
                          <a:tab pos="468630" algn="l"/>
                        </a:tabLst>
                      </a:pPr>
                      <a:r>
                        <a:rPr lang="en-US" sz="1000" dirty="0">
                          <a:solidFill>
                            <a:srgbClr val="1E1C11"/>
                          </a:solidFill>
                          <a:effectLst/>
                          <a:latin typeface="Cambria"/>
                          <a:ea typeface="Cambria"/>
                          <a:cs typeface="Times New Roman"/>
                        </a:rPr>
                        <a:t>The project is consistent with the norms, values and guiding principles of participating organizations.</a:t>
                      </a:r>
                      <a:endParaRPr lang="en-US" sz="1000" dirty="0">
                        <a:solidFill>
                          <a:srgbClr val="1E1C11"/>
                        </a:solidFill>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4"/>
                  </a:ext>
                </a:extLst>
              </a:tr>
              <a:tr h="451989">
                <a:tc>
                  <a:txBody>
                    <a:bodyPr/>
                    <a:lstStyle/>
                    <a:p>
                      <a:pPr marL="0" marR="0" lvl="0" indent="0">
                        <a:spcBef>
                          <a:spcPts val="0"/>
                        </a:spcBef>
                        <a:spcAft>
                          <a:spcPts val="0"/>
                        </a:spcAft>
                        <a:buFont typeface="+mj-lt"/>
                        <a:buNone/>
                        <a:tabLst>
                          <a:tab pos="468630" algn="l"/>
                        </a:tabLst>
                      </a:pPr>
                      <a:r>
                        <a:rPr lang="en-US" sz="1000" dirty="0">
                          <a:solidFill>
                            <a:srgbClr val="1E1C11"/>
                          </a:solidFill>
                          <a:effectLst/>
                          <a:latin typeface="Cambria"/>
                          <a:ea typeface="Cambria"/>
                          <a:cs typeface="Times New Roman"/>
                        </a:rPr>
                        <a:t>The project fits well with the values of the organization(s) responsible for sustaining it and the communities where it is being sustained. </a:t>
                      </a:r>
                      <a:endParaRPr lang="en-US" sz="1000" dirty="0">
                        <a:solidFill>
                          <a:srgbClr val="1E1C11"/>
                        </a:solidFill>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5"/>
                  </a:ext>
                </a:extLst>
              </a:tr>
              <a:tr h="301327">
                <a:tc>
                  <a:txBody>
                    <a:bodyPr/>
                    <a:lstStyle/>
                    <a:p>
                      <a:pPr marL="0" marR="0" lvl="0" indent="0">
                        <a:spcBef>
                          <a:spcPts val="0"/>
                        </a:spcBef>
                        <a:spcAft>
                          <a:spcPts val="0"/>
                        </a:spcAft>
                        <a:buFont typeface="+mj-lt"/>
                        <a:buNone/>
                        <a:tabLst>
                          <a:tab pos="468630" algn="l"/>
                        </a:tabLst>
                      </a:pPr>
                      <a:r>
                        <a:rPr lang="en-US" sz="1000" dirty="0">
                          <a:solidFill>
                            <a:srgbClr val="1E1C11"/>
                          </a:solidFill>
                          <a:effectLst/>
                          <a:latin typeface="Cambria"/>
                          <a:ea typeface="Cambria"/>
                          <a:cs typeface="Times New Roman"/>
                        </a:rPr>
                        <a:t>Participating organizations have a shared perception of the importance of the project.</a:t>
                      </a:r>
                      <a:endParaRPr lang="en-US" sz="1000" dirty="0">
                        <a:solidFill>
                          <a:srgbClr val="1E1C11"/>
                        </a:solidFill>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6"/>
                  </a:ext>
                </a:extLst>
              </a:tr>
              <a:tr h="301327">
                <a:tc>
                  <a:txBody>
                    <a:bodyPr/>
                    <a:lstStyle/>
                    <a:p>
                      <a:pPr marL="0" marR="0" lvl="0" indent="0">
                        <a:spcBef>
                          <a:spcPts val="0"/>
                        </a:spcBef>
                        <a:spcAft>
                          <a:spcPts val="0"/>
                        </a:spcAft>
                        <a:buFont typeface="+mj-lt"/>
                        <a:buNone/>
                        <a:tabLst>
                          <a:tab pos="468630" algn="l"/>
                        </a:tabLst>
                      </a:pPr>
                      <a:r>
                        <a:rPr lang="en-US" sz="1000" dirty="0">
                          <a:solidFill>
                            <a:srgbClr val="1E1C11"/>
                          </a:solidFill>
                          <a:effectLst/>
                          <a:latin typeface="Cambria"/>
                          <a:ea typeface="Cambria"/>
                          <a:cs typeface="Times New Roman"/>
                        </a:rPr>
                        <a:t>The current social or health issue addressed by the project is perceived as intolerable or unacceptable to the community.</a:t>
                      </a:r>
                      <a:endParaRPr lang="en-US" sz="1000" dirty="0">
                        <a:solidFill>
                          <a:srgbClr val="1E1C11"/>
                        </a:solidFill>
                        <a:effectLst/>
                        <a:latin typeface="Cambria"/>
                        <a:ea typeface="ＭＳ 明朝"/>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solidFill>
                            <a:srgbClr val="1E1C11"/>
                          </a:solidFill>
                          <a:effectLst/>
                          <a:latin typeface="Cambria"/>
                          <a:ea typeface="Cambria"/>
                          <a:cs typeface="Times New Roman"/>
                        </a:rPr>
                        <a:t>1   2   3   4   5 </a:t>
                      </a:r>
                      <a:endParaRPr lang="en-US" sz="1000" dirty="0">
                        <a:solidFill>
                          <a:srgbClr val="1E1C11"/>
                        </a:solidFill>
                        <a:effectLst/>
                        <a:latin typeface="Cambria"/>
                        <a:ea typeface="ＭＳ 明朝"/>
                        <a:cs typeface="Times New Roman"/>
                      </a:endParaRPr>
                    </a:p>
                    <a:p>
                      <a:pPr marL="0" marR="0">
                        <a:spcBef>
                          <a:spcPts val="0"/>
                        </a:spcBef>
                        <a:spcAft>
                          <a:spcPts val="0"/>
                        </a:spcAft>
                      </a:pPr>
                      <a:endParaRPr lang="en-US" sz="1000" dirty="0">
                        <a:solidFill>
                          <a:srgbClr val="1E1C11"/>
                        </a:solidFill>
                        <a:effectLst/>
                        <a:latin typeface="Cambria"/>
                        <a:ea typeface="ＭＳ 明朝"/>
                        <a:cs typeface="Times New Roman"/>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22" name="Object 21">
            <a:extLst>
              <a:ext uri="{FF2B5EF4-FFF2-40B4-BE49-F238E27FC236}">
                <a16:creationId xmlns:a16="http://schemas.microsoft.com/office/drawing/2014/main" id="{2293ABD2-2D13-7843-9630-EAF69294A94F}"/>
              </a:ext>
            </a:extLst>
          </p:cNvPr>
          <p:cNvGraphicFramePr>
            <a:graphicFrameLocks noChangeAspect="1"/>
          </p:cNvGraphicFramePr>
          <p:nvPr/>
        </p:nvGraphicFramePr>
        <p:xfrm>
          <a:off x="3751558" y="1417638"/>
          <a:ext cx="1861016" cy="1143000"/>
        </p:xfrm>
        <a:graphic>
          <a:graphicData uri="http://schemas.openxmlformats.org/presentationml/2006/ole">
            <mc:AlternateContent xmlns:mc="http://schemas.openxmlformats.org/markup-compatibility/2006">
              <mc:Choice xmlns:v="urn:schemas-microsoft-com:vml" Requires="v">
                <p:oleObj name="Document" r:id="rId2" imgW="9283700" imgH="5702300" progId="Word.Document.12">
                  <p:embed/>
                </p:oleObj>
              </mc:Choice>
              <mc:Fallback>
                <p:oleObj name="Document" r:id="rId2" imgW="9283700" imgH="5702300" progId="Word.Document.12">
                  <p:embed/>
                  <p:pic>
                    <p:nvPicPr>
                      <p:cNvPr id="22" name="Object 21">
                        <a:extLst>
                          <a:ext uri="{FF2B5EF4-FFF2-40B4-BE49-F238E27FC236}">
                            <a16:creationId xmlns:a16="http://schemas.microsoft.com/office/drawing/2014/main" id="{2293ABD2-2D13-7843-9630-EAF69294A94F}"/>
                          </a:ext>
                        </a:extLst>
                      </p:cNvPr>
                      <p:cNvPicPr/>
                      <p:nvPr/>
                    </p:nvPicPr>
                    <p:blipFill>
                      <a:blip r:embed="rId3"/>
                      <a:stretch>
                        <a:fillRect/>
                      </a:stretch>
                    </p:blipFill>
                    <p:spPr>
                      <a:xfrm>
                        <a:off x="3751558" y="1417638"/>
                        <a:ext cx="1861016" cy="11430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705804AF-AA9F-D34E-BEE5-967BD3C19A1F}"/>
              </a:ext>
            </a:extLst>
          </p:cNvPr>
          <p:cNvGraphicFramePr>
            <a:graphicFrameLocks noChangeAspect="1"/>
          </p:cNvGraphicFramePr>
          <p:nvPr/>
        </p:nvGraphicFramePr>
        <p:xfrm>
          <a:off x="3751558" y="2733765"/>
          <a:ext cx="1861017" cy="1115136"/>
        </p:xfrm>
        <a:graphic>
          <a:graphicData uri="http://schemas.openxmlformats.org/presentationml/2006/ole">
            <mc:AlternateContent xmlns:mc="http://schemas.openxmlformats.org/markup-compatibility/2006">
              <mc:Choice xmlns:v="urn:schemas-microsoft-com:vml" Requires="v">
                <p:oleObj name="Document" r:id="rId4" imgW="5765800" imgH="2768600" progId="Word.Document.12">
                  <p:embed/>
                </p:oleObj>
              </mc:Choice>
              <mc:Fallback>
                <p:oleObj name="Document" r:id="rId4" imgW="5765800" imgH="2768600" progId="Word.Document.12">
                  <p:embed/>
                  <p:pic>
                    <p:nvPicPr>
                      <p:cNvPr id="23" name="Object 22">
                        <a:extLst>
                          <a:ext uri="{FF2B5EF4-FFF2-40B4-BE49-F238E27FC236}">
                            <a16:creationId xmlns:a16="http://schemas.microsoft.com/office/drawing/2014/main" id="{705804AF-AA9F-D34E-BEE5-967BD3C19A1F}"/>
                          </a:ext>
                        </a:extLst>
                      </p:cNvPr>
                      <p:cNvPicPr/>
                      <p:nvPr/>
                    </p:nvPicPr>
                    <p:blipFill>
                      <a:blip r:embed="rId5"/>
                      <a:stretch>
                        <a:fillRect/>
                      </a:stretch>
                    </p:blipFill>
                    <p:spPr>
                      <a:xfrm>
                        <a:off x="3751558" y="2733765"/>
                        <a:ext cx="1861017" cy="1115136"/>
                      </a:xfrm>
                      <a:prstGeom prst="rect">
                        <a:avLst/>
                      </a:prstGeom>
                    </p:spPr>
                  </p:pic>
                </p:oleObj>
              </mc:Fallback>
            </mc:AlternateContent>
          </a:graphicData>
        </a:graphic>
      </p:graphicFrame>
      <p:pic>
        <p:nvPicPr>
          <p:cNvPr id="24" name="Shape 194">
            <a:extLst>
              <a:ext uri="{FF2B5EF4-FFF2-40B4-BE49-F238E27FC236}">
                <a16:creationId xmlns:a16="http://schemas.microsoft.com/office/drawing/2014/main" id="{7A0D53A1-4026-534C-B9AD-1AB6069DF490}"/>
              </a:ext>
            </a:extLst>
          </p:cNvPr>
          <p:cNvPicPr preferRelativeResize="0"/>
          <p:nvPr/>
        </p:nvPicPr>
        <p:blipFill rotWithShape="1">
          <a:blip r:embed="rId6">
            <a:alphaModFix/>
          </a:blip>
          <a:srcRect/>
          <a:stretch/>
        </p:blipFill>
        <p:spPr>
          <a:xfrm>
            <a:off x="3735545" y="3949109"/>
            <a:ext cx="1861015" cy="1079749"/>
          </a:xfrm>
          <a:prstGeom prst="rect">
            <a:avLst/>
          </a:prstGeom>
          <a:noFill/>
          <a:ln>
            <a:noFill/>
          </a:ln>
        </p:spPr>
      </p:pic>
      <p:cxnSp>
        <p:nvCxnSpPr>
          <p:cNvPr id="15" name="Straight Arrow Connector 14">
            <a:extLst>
              <a:ext uri="{FF2B5EF4-FFF2-40B4-BE49-F238E27FC236}">
                <a16:creationId xmlns:a16="http://schemas.microsoft.com/office/drawing/2014/main" id="{87B14863-9DAD-9E4A-8D17-B4C19A429FCE}"/>
              </a:ext>
            </a:extLst>
          </p:cNvPr>
          <p:cNvCxnSpPr>
            <a:stCxn id="32" idx="3"/>
          </p:cNvCxnSpPr>
          <p:nvPr/>
        </p:nvCxnSpPr>
        <p:spPr>
          <a:xfrm flipV="1">
            <a:off x="3248140" y="1999310"/>
            <a:ext cx="487405" cy="1244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1FCE163-F0A6-3B43-97A2-916914B25083}"/>
              </a:ext>
            </a:extLst>
          </p:cNvPr>
          <p:cNvCxnSpPr>
            <a:cxnSpLocks/>
          </p:cNvCxnSpPr>
          <p:nvPr/>
        </p:nvCxnSpPr>
        <p:spPr>
          <a:xfrm flipV="1">
            <a:off x="3248140" y="3268575"/>
            <a:ext cx="487405" cy="11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7025E1F-49DA-F244-96B2-421B849ED220}"/>
              </a:ext>
            </a:extLst>
          </p:cNvPr>
          <p:cNvCxnSpPr>
            <a:stCxn id="32" idx="3"/>
          </p:cNvCxnSpPr>
          <p:nvPr/>
        </p:nvCxnSpPr>
        <p:spPr>
          <a:xfrm>
            <a:off x="3248140" y="3244146"/>
            <a:ext cx="487405" cy="1147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A21895D-3164-784C-9684-9F2FBD4C9D27}"/>
              </a:ext>
            </a:extLst>
          </p:cNvPr>
          <p:cNvCxnSpPr>
            <a:cxnSpLocks/>
            <a:endCxn id="19" idx="1"/>
          </p:cNvCxnSpPr>
          <p:nvPr/>
        </p:nvCxnSpPr>
        <p:spPr>
          <a:xfrm flipV="1">
            <a:off x="5612575" y="3244146"/>
            <a:ext cx="561433"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4950EA34-7620-5D4D-9EC2-17EF6DF0F001}"/>
              </a:ext>
            </a:extLst>
          </p:cNvPr>
          <p:cNvCxnSpPr>
            <a:cxnSpLocks/>
          </p:cNvCxnSpPr>
          <p:nvPr/>
        </p:nvCxnSpPr>
        <p:spPr>
          <a:xfrm flipV="1">
            <a:off x="5596559" y="4174303"/>
            <a:ext cx="57744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7EBFC0-CA4B-3A42-961B-3DFAE92A26DC}"/>
              </a:ext>
            </a:extLst>
          </p:cNvPr>
          <p:cNvCxnSpPr>
            <a:cxnSpLocks/>
          </p:cNvCxnSpPr>
          <p:nvPr/>
        </p:nvCxnSpPr>
        <p:spPr>
          <a:xfrm flipV="1">
            <a:off x="5596559" y="2268688"/>
            <a:ext cx="57744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280BB8F-35EA-7249-AFB0-B2D096CCCCF6}"/>
              </a:ext>
            </a:extLst>
          </p:cNvPr>
          <p:cNvSpPr txBox="1"/>
          <p:nvPr/>
        </p:nvSpPr>
        <p:spPr>
          <a:xfrm>
            <a:off x="6225927" y="1473830"/>
            <a:ext cx="441640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90000"/>
                </a:solidFill>
                <a:effectLst/>
                <a:uLnTx/>
                <a:uFillTx/>
                <a:latin typeface="Calibri"/>
                <a:ea typeface="+mn-ea"/>
                <a:cs typeface="+mn-cs"/>
              </a:rPr>
              <a:t>Sustainment Measurement System Scale</a:t>
            </a:r>
          </a:p>
        </p:txBody>
      </p:sp>
      <p:sp>
        <p:nvSpPr>
          <p:cNvPr id="39" name="TextBox 38">
            <a:extLst>
              <a:ext uri="{FF2B5EF4-FFF2-40B4-BE49-F238E27FC236}">
                <a16:creationId xmlns:a16="http://schemas.microsoft.com/office/drawing/2014/main" id="{59F9EDE1-DA17-6B4E-83AB-01520EAEF66A}"/>
              </a:ext>
            </a:extLst>
          </p:cNvPr>
          <p:cNvSpPr txBox="1"/>
          <p:nvPr/>
        </p:nvSpPr>
        <p:spPr>
          <a:xfrm>
            <a:off x="6392215" y="4790941"/>
            <a:ext cx="383964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42 items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1 sustainment outcomes subscale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6 sustainability determinants subscales</a:t>
            </a:r>
          </a:p>
        </p:txBody>
      </p:sp>
    </p:spTree>
    <p:extLst>
      <p:ext uri="{BB962C8B-B14F-4D97-AF65-F5344CB8AC3E}">
        <p14:creationId xmlns:p14="http://schemas.microsoft.com/office/powerpoint/2010/main" val="18330663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 2</a:t>
            </a:r>
          </a:p>
        </p:txBody>
      </p: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6096001" y="5461897"/>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sp>
        <p:nvSpPr>
          <p:cNvPr id="32" name="Rectangle 31"/>
          <p:cNvSpPr/>
          <p:nvPr/>
        </p:nvSpPr>
        <p:spPr>
          <a:xfrm>
            <a:off x="1741073" y="2733765"/>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Sustainment Measurement System Scale</a:t>
            </a:r>
          </a:p>
        </p:txBody>
      </p:sp>
      <p:cxnSp>
        <p:nvCxnSpPr>
          <p:cNvPr id="15" name="Straight Arrow Connector 14">
            <a:extLst>
              <a:ext uri="{FF2B5EF4-FFF2-40B4-BE49-F238E27FC236}">
                <a16:creationId xmlns:a16="http://schemas.microsoft.com/office/drawing/2014/main" id="{87B14863-9DAD-9E4A-8D17-B4C19A429FCE}"/>
              </a:ext>
            </a:extLst>
          </p:cNvPr>
          <p:cNvCxnSpPr>
            <a:cxnSpLocks/>
            <a:stCxn id="32" idx="3"/>
            <a:endCxn id="7" idx="1"/>
          </p:cNvCxnSpPr>
          <p:nvPr/>
        </p:nvCxnSpPr>
        <p:spPr>
          <a:xfrm flipV="1">
            <a:off x="3248139" y="2139694"/>
            <a:ext cx="542140" cy="11044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7025E1F-49DA-F244-96B2-421B849ED220}"/>
              </a:ext>
            </a:extLst>
          </p:cNvPr>
          <p:cNvCxnSpPr>
            <a:cxnSpLocks/>
            <a:stCxn id="32" idx="3"/>
          </p:cNvCxnSpPr>
          <p:nvPr/>
        </p:nvCxnSpPr>
        <p:spPr>
          <a:xfrm>
            <a:off x="3248139" y="3244146"/>
            <a:ext cx="514772" cy="13044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7" name="Table 6">
            <a:extLst>
              <a:ext uri="{FF2B5EF4-FFF2-40B4-BE49-F238E27FC236}">
                <a16:creationId xmlns:a16="http://schemas.microsoft.com/office/drawing/2014/main" id="{11119626-5002-6344-A519-73CD7A7F3F6A}"/>
              </a:ext>
            </a:extLst>
          </p:cNvPr>
          <p:cNvGraphicFramePr>
            <a:graphicFrameLocks noGrp="1"/>
          </p:cNvGraphicFramePr>
          <p:nvPr/>
        </p:nvGraphicFramePr>
        <p:xfrm>
          <a:off x="3790279" y="1051303"/>
          <a:ext cx="5429250" cy="2176780"/>
        </p:xfrm>
        <a:graphic>
          <a:graphicData uri="http://schemas.openxmlformats.org/drawingml/2006/table">
            <a:tbl>
              <a:tblPr firstRow="1" firstCol="1" bandRow="1">
                <a:tableStyleId>{5C22544A-7EE6-4342-B048-85BDC9FD1C3A}</a:tableStyleId>
              </a:tblPr>
              <a:tblGrid>
                <a:gridCol w="2966497">
                  <a:extLst>
                    <a:ext uri="{9D8B030D-6E8A-4147-A177-3AD203B41FA5}">
                      <a16:colId xmlns:a16="http://schemas.microsoft.com/office/drawing/2014/main" val="1292371174"/>
                    </a:ext>
                  </a:extLst>
                </a:gridCol>
                <a:gridCol w="447773">
                  <a:extLst>
                    <a:ext uri="{9D8B030D-6E8A-4147-A177-3AD203B41FA5}">
                      <a16:colId xmlns:a16="http://schemas.microsoft.com/office/drawing/2014/main" val="129985352"/>
                    </a:ext>
                  </a:extLst>
                </a:gridCol>
                <a:gridCol w="317786">
                  <a:extLst>
                    <a:ext uri="{9D8B030D-6E8A-4147-A177-3AD203B41FA5}">
                      <a16:colId xmlns:a16="http://schemas.microsoft.com/office/drawing/2014/main" val="3497659401"/>
                    </a:ext>
                  </a:extLst>
                </a:gridCol>
                <a:gridCol w="441969">
                  <a:extLst>
                    <a:ext uri="{9D8B030D-6E8A-4147-A177-3AD203B41FA5}">
                      <a16:colId xmlns:a16="http://schemas.microsoft.com/office/drawing/2014/main" val="2260671662"/>
                    </a:ext>
                  </a:extLst>
                </a:gridCol>
                <a:gridCol w="135791">
                  <a:extLst>
                    <a:ext uri="{9D8B030D-6E8A-4147-A177-3AD203B41FA5}">
                      <a16:colId xmlns:a16="http://schemas.microsoft.com/office/drawing/2014/main" val="3332895460"/>
                    </a:ext>
                  </a:extLst>
                </a:gridCol>
                <a:gridCol w="289211">
                  <a:extLst>
                    <a:ext uri="{9D8B030D-6E8A-4147-A177-3AD203B41FA5}">
                      <a16:colId xmlns:a16="http://schemas.microsoft.com/office/drawing/2014/main" val="1167293810"/>
                    </a:ext>
                  </a:extLst>
                </a:gridCol>
                <a:gridCol w="412124">
                  <a:extLst>
                    <a:ext uri="{9D8B030D-6E8A-4147-A177-3AD203B41FA5}">
                      <a16:colId xmlns:a16="http://schemas.microsoft.com/office/drawing/2014/main" val="2949717760"/>
                    </a:ext>
                  </a:extLst>
                </a:gridCol>
                <a:gridCol w="418099">
                  <a:extLst>
                    <a:ext uri="{9D8B030D-6E8A-4147-A177-3AD203B41FA5}">
                      <a16:colId xmlns:a16="http://schemas.microsoft.com/office/drawing/2014/main" val="371337296"/>
                    </a:ext>
                  </a:extLst>
                </a:gridCol>
              </a:tblGrid>
              <a:tr h="177800">
                <a:tc rowSpan="2">
                  <a:txBody>
                    <a:bodyPr/>
                    <a:lstStyle/>
                    <a:p>
                      <a:pPr marL="0" marR="0" algn="ctr">
                        <a:spcBef>
                          <a:spcPts val="0"/>
                        </a:spcBef>
                        <a:spcAft>
                          <a:spcPts val="0"/>
                        </a:spcAft>
                      </a:pPr>
                      <a:r>
                        <a:rPr lang="en-US" sz="800">
                          <a:effectLst/>
                        </a:rPr>
                        <a:t>Subscale definition and items</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800">
                          <a:effectLst/>
                        </a:rPr>
                        <a:t>Initial Model</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gridSpan="3">
                  <a:txBody>
                    <a:bodyPr/>
                    <a:lstStyle/>
                    <a:p>
                      <a:pPr marL="0" marR="0" algn="ctr">
                        <a:spcBef>
                          <a:spcPts val="0"/>
                        </a:spcBef>
                        <a:spcAft>
                          <a:spcPts val="0"/>
                        </a:spcAft>
                      </a:pPr>
                      <a:r>
                        <a:rPr lang="en-US" sz="800">
                          <a:effectLst/>
                        </a:rPr>
                        <a:t>Final Model </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02226751"/>
                  </a:ext>
                </a:extLst>
              </a:tr>
              <a:tr h="535940">
                <a:tc vMerge="1">
                  <a:txBody>
                    <a:bodyPr/>
                    <a:lstStyle/>
                    <a:p>
                      <a:endParaRPr lang="en-US"/>
                    </a:p>
                  </a:txBody>
                  <a:tcPr/>
                </a:tc>
                <a:tc>
                  <a:txBody>
                    <a:bodyPr/>
                    <a:lstStyle/>
                    <a:p>
                      <a:pPr marL="0" marR="0" algn="ctr">
                        <a:spcBef>
                          <a:spcPts val="0"/>
                        </a:spcBef>
                        <a:spcAft>
                          <a:spcPts val="0"/>
                        </a:spcAft>
                      </a:pPr>
                      <a:r>
                        <a:rPr lang="en-US" sz="800">
                          <a:effectLst/>
                        </a:rPr>
                        <a:t>Item factor loading</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R</a:t>
                      </a:r>
                      <a:r>
                        <a:rPr lang="en-US" sz="800" baseline="30000">
                          <a:effectLst/>
                        </a:rPr>
                        <a:t>2</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800">
                          <a:effectLst/>
                        </a:rPr>
                        <a:t>Item factor loading</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R</a:t>
                      </a:r>
                      <a:r>
                        <a:rPr lang="en-US" sz="800" baseline="30000">
                          <a:effectLst/>
                        </a:rPr>
                        <a:t>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Mean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S.D.</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55809905"/>
                  </a:ext>
                </a:extLst>
              </a:tr>
              <a:tr h="0">
                <a:tc>
                  <a:txBody>
                    <a:bodyPr/>
                    <a:lstStyle/>
                    <a:p>
                      <a:pPr marL="0" marR="0">
                        <a:spcBef>
                          <a:spcPts val="0"/>
                        </a:spcBef>
                        <a:spcAft>
                          <a:spcPts val="0"/>
                        </a:spcAft>
                      </a:pPr>
                      <a:r>
                        <a:rPr lang="en-US" sz="800">
                          <a:effectLst/>
                        </a:rPr>
                        <a:t>Inter-item reliability of entire scale</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800">
                          <a:effectLst/>
                        </a:rPr>
                        <a:t>.93</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gridSpan="3">
                  <a:txBody>
                    <a:bodyPr/>
                    <a:lstStyle/>
                    <a:p>
                      <a:pPr marL="0" marR="0" algn="ctr">
                        <a:spcBef>
                          <a:spcPts val="0"/>
                        </a:spcBef>
                        <a:spcAft>
                          <a:spcPts val="0"/>
                        </a:spcAft>
                      </a:pPr>
                      <a:r>
                        <a:rPr lang="en-US" sz="800">
                          <a:effectLst/>
                        </a:rPr>
                        <a:t>.93</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57880778"/>
                  </a:ext>
                </a:extLst>
              </a:tr>
              <a:tr h="0">
                <a:tc>
                  <a:txBody>
                    <a:bodyPr/>
                    <a:lstStyle/>
                    <a:p>
                      <a:pPr marL="0" marR="0">
                        <a:spcBef>
                          <a:spcPts val="0"/>
                        </a:spcBef>
                        <a:spcAft>
                          <a:spcPts val="0"/>
                        </a:spcAft>
                      </a:pPr>
                      <a:r>
                        <a:rPr lang="en-US" sz="800">
                          <a:effectLst/>
                        </a:rPr>
                        <a:t>Factor 1.  Financial stability </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800">
                          <a:effectLst/>
                        </a:rPr>
                        <a:t>α = .75</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gridSpan="3">
                  <a:txBody>
                    <a:bodyPr/>
                    <a:lstStyle/>
                    <a:p>
                      <a:pPr marL="0" marR="0" algn="ctr">
                        <a:spcBef>
                          <a:spcPts val="0"/>
                        </a:spcBef>
                        <a:spcAft>
                          <a:spcPts val="0"/>
                        </a:spcAft>
                      </a:pPr>
                      <a:r>
                        <a:rPr lang="en-US" sz="800">
                          <a:effectLst/>
                        </a:rPr>
                        <a:t>α = .81</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800">
                          <a:effectLst/>
                        </a:rPr>
                        <a:t>2.58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1.04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65972225"/>
                  </a:ext>
                </a:extLst>
              </a:tr>
              <a:tr h="0">
                <a:tc>
                  <a:txBody>
                    <a:bodyPr/>
                    <a:lstStyle/>
                    <a:p>
                      <a:pPr marL="0" marR="0">
                        <a:spcBef>
                          <a:spcPts val="0"/>
                        </a:spcBef>
                        <a:spcAft>
                          <a:spcPts val="0"/>
                        </a:spcAft>
                      </a:pPr>
                      <a:r>
                        <a:rPr lang="en-US" sz="800">
                          <a:effectLst/>
                        </a:rPr>
                        <a:t>The project is supported by federal, state or local government funding.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.090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.008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80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91343962"/>
                  </a:ext>
                </a:extLst>
              </a:tr>
              <a:tr h="0">
                <a:tc>
                  <a:txBody>
                    <a:bodyPr/>
                    <a:lstStyle/>
                    <a:p>
                      <a:pPr marL="0" marR="0">
                        <a:spcBef>
                          <a:spcPts val="0"/>
                        </a:spcBef>
                        <a:spcAft>
                          <a:spcPts val="0"/>
                        </a:spcAft>
                      </a:pPr>
                      <a:r>
                        <a:rPr lang="en-US" sz="800">
                          <a:effectLst/>
                        </a:rPr>
                        <a:t>Project is funded through non-profit, private, and/or non-governmental sources.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.579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.335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.582</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800">
                          <a:effectLst/>
                        </a:rPr>
                        <a:t>.339</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800">
                          <a:effectLst/>
                        </a:rPr>
                        <a:t>.339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1.94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1.32</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78691962"/>
                  </a:ext>
                </a:extLst>
              </a:tr>
              <a:tr h="0">
                <a:tc>
                  <a:txBody>
                    <a:bodyPr/>
                    <a:lstStyle/>
                    <a:p>
                      <a:pPr marL="0" marR="0">
                        <a:spcBef>
                          <a:spcPts val="0"/>
                        </a:spcBef>
                        <a:spcAft>
                          <a:spcPts val="0"/>
                        </a:spcAft>
                      </a:pPr>
                      <a:r>
                        <a:rPr lang="en-US" sz="800">
                          <a:effectLst/>
                        </a:rPr>
                        <a:t>Project has a combination of stable (i.e., earmarked) and flexible (i.e., discretionary) funding.</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.745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.555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.748</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800">
                          <a:effectLst/>
                        </a:rPr>
                        <a:t>.559</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800">
                          <a:effectLst/>
                        </a:rPr>
                        <a:t>.559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2.40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1.34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21456965"/>
                  </a:ext>
                </a:extLst>
              </a:tr>
              <a:tr h="0">
                <a:tc>
                  <a:txBody>
                    <a:bodyPr/>
                    <a:lstStyle/>
                    <a:p>
                      <a:pPr marL="0" marR="0">
                        <a:spcBef>
                          <a:spcPts val="0"/>
                        </a:spcBef>
                        <a:spcAft>
                          <a:spcPts val="0"/>
                        </a:spcAft>
                      </a:pPr>
                      <a:r>
                        <a:rPr lang="en-US" sz="800">
                          <a:effectLst/>
                        </a:rPr>
                        <a:t>Project has sustained funding.</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.758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.575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.754</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800">
                          <a:effectLst/>
                        </a:rPr>
                        <a:t>.569</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800">
                          <a:effectLst/>
                        </a:rPr>
                        <a:t>.569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2.69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1.37</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2977375"/>
                  </a:ext>
                </a:extLst>
              </a:tr>
              <a:tr h="0">
                <a:tc>
                  <a:txBody>
                    <a:bodyPr/>
                    <a:lstStyle/>
                    <a:p>
                      <a:pPr marL="0" marR="0">
                        <a:spcBef>
                          <a:spcPts val="0"/>
                        </a:spcBef>
                        <a:spcAft>
                          <a:spcPts val="0"/>
                        </a:spcAft>
                      </a:pPr>
                      <a:r>
                        <a:rPr lang="en-US" sz="800">
                          <a:effectLst/>
                        </a:rPr>
                        <a:t>Diverse community organizations are financially invested in the success of the project.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.720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.519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.724</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800">
                          <a:effectLst/>
                        </a:rPr>
                        <a:t>.524</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800">
                          <a:effectLst/>
                        </a:rPr>
                        <a:t>.524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2.77</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1.45</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39911190"/>
                  </a:ext>
                </a:extLst>
              </a:tr>
              <a:tr h="0">
                <a:tc>
                  <a:txBody>
                    <a:bodyPr/>
                    <a:lstStyle/>
                    <a:p>
                      <a:pPr marL="0" marR="0">
                        <a:spcBef>
                          <a:spcPts val="0"/>
                        </a:spcBef>
                        <a:spcAft>
                          <a:spcPts val="0"/>
                        </a:spcAft>
                      </a:pPr>
                      <a:r>
                        <a:rPr lang="en-US" sz="800">
                          <a:effectLst/>
                        </a:rPr>
                        <a:t>Project is financially solvent.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.585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.342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.581</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800" dirty="0">
                          <a:effectLst/>
                        </a:rPr>
                        <a:t>.338</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800">
                          <a:effectLst/>
                        </a:rPr>
                        <a:t>.338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a:effectLst/>
                        </a:rPr>
                        <a:t>3.15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1.44</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27443819"/>
                  </a:ext>
                </a:extLst>
              </a:tr>
            </a:tbl>
          </a:graphicData>
        </a:graphic>
      </p:graphicFrame>
      <p:sp>
        <p:nvSpPr>
          <p:cNvPr id="8" name="Rectangle 3">
            <a:extLst>
              <a:ext uri="{FF2B5EF4-FFF2-40B4-BE49-F238E27FC236}">
                <a16:creationId xmlns:a16="http://schemas.microsoft.com/office/drawing/2014/main" id="{AA799007-9C72-354E-9BE7-F80176A818D7}"/>
              </a:ext>
            </a:extLst>
          </p:cNvPr>
          <p:cNvSpPr>
            <a:spLocks noChangeArrowheads="1"/>
          </p:cNvSpPr>
          <p:nvPr/>
        </p:nvSpPr>
        <p:spPr bwMode="auto">
          <a:xfrm>
            <a:off x="3935168" y="10707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graphicFrame>
        <p:nvGraphicFramePr>
          <p:cNvPr id="10" name="Table 9">
            <a:extLst>
              <a:ext uri="{FF2B5EF4-FFF2-40B4-BE49-F238E27FC236}">
                <a16:creationId xmlns:a16="http://schemas.microsoft.com/office/drawing/2014/main" id="{4A38B400-4CEB-B84E-9C48-B759F3FBD60A}"/>
              </a:ext>
            </a:extLst>
          </p:cNvPr>
          <p:cNvGraphicFramePr>
            <a:graphicFrameLocks noGrp="1"/>
          </p:cNvGraphicFramePr>
          <p:nvPr/>
        </p:nvGraphicFramePr>
        <p:xfrm>
          <a:off x="3790279" y="3294416"/>
          <a:ext cx="5429250" cy="2194560"/>
        </p:xfrm>
        <a:graphic>
          <a:graphicData uri="http://schemas.openxmlformats.org/drawingml/2006/table">
            <a:tbl>
              <a:tblPr firstRow="1" firstCol="1" bandRow="1">
                <a:tableStyleId>{5C22544A-7EE6-4342-B048-85BDC9FD1C3A}</a:tableStyleId>
              </a:tblPr>
              <a:tblGrid>
                <a:gridCol w="2962544">
                  <a:extLst>
                    <a:ext uri="{9D8B030D-6E8A-4147-A177-3AD203B41FA5}">
                      <a16:colId xmlns:a16="http://schemas.microsoft.com/office/drawing/2014/main" val="3034615792"/>
                    </a:ext>
                  </a:extLst>
                </a:gridCol>
                <a:gridCol w="1262129">
                  <a:extLst>
                    <a:ext uri="{9D8B030D-6E8A-4147-A177-3AD203B41FA5}">
                      <a16:colId xmlns:a16="http://schemas.microsoft.com/office/drawing/2014/main" val="159346777"/>
                    </a:ext>
                  </a:extLst>
                </a:gridCol>
                <a:gridCol w="1204577">
                  <a:extLst>
                    <a:ext uri="{9D8B030D-6E8A-4147-A177-3AD203B41FA5}">
                      <a16:colId xmlns:a16="http://schemas.microsoft.com/office/drawing/2014/main" val="1494862661"/>
                    </a:ext>
                  </a:extLst>
                </a:gridCol>
              </a:tblGrid>
              <a:tr h="91440">
                <a:tc>
                  <a:txBody>
                    <a:bodyPr/>
                    <a:lstStyle/>
                    <a:p>
                      <a:pPr marL="0" marR="0">
                        <a:spcBef>
                          <a:spcPts val="0"/>
                        </a:spcBef>
                        <a:spcAft>
                          <a:spcPts val="0"/>
                        </a:spcAft>
                      </a:pPr>
                      <a:r>
                        <a:rPr lang="en-US" sz="800" dirty="0">
                          <a:effectLst/>
                        </a:rPr>
                        <a:t>Construct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Continues to exist but adapted (n=55)</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Continues to exist in same form </a:t>
                      </a:r>
                      <a:endParaRPr lang="en-US" sz="1200" dirty="0">
                        <a:effectLst/>
                      </a:endParaRPr>
                    </a:p>
                    <a:p>
                      <a:pPr marL="0" marR="0" algn="ctr">
                        <a:spcBef>
                          <a:spcPts val="0"/>
                        </a:spcBef>
                        <a:spcAft>
                          <a:spcPts val="0"/>
                        </a:spcAft>
                      </a:pPr>
                      <a:r>
                        <a:rPr lang="en-US" sz="800" dirty="0">
                          <a:effectLst/>
                        </a:rPr>
                        <a:t>(n=124)</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92850025"/>
                  </a:ext>
                </a:extLst>
              </a:tr>
              <a:tr h="91440">
                <a:tc gridSpan="3">
                  <a:txBody>
                    <a:bodyPr/>
                    <a:lstStyle/>
                    <a:p>
                      <a:pPr marL="0" marR="0" algn="l">
                        <a:spcBef>
                          <a:spcPts val="0"/>
                        </a:spcBef>
                        <a:spcAft>
                          <a:spcPts val="0"/>
                        </a:spcAft>
                      </a:pPr>
                      <a:r>
                        <a:rPr lang="en-US" sz="800" u="sng" dirty="0">
                          <a:effectLst/>
                        </a:rPr>
                        <a:t>Outcome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5251333"/>
                  </a:ext>
                </a:extLst>
              </a:tr>
              <a:tr h="91440">
                <a:tc>
                  <a:txBody>
                    <a:bodyPr/>
                    <a:lstStyle/>
                    <a:p>
                      <a:pPr marL="0" marR="0">
                        <a:spcBef>
                          <a:spcPts val="0"/>
                        </a:spcBef>
                        <a:spcAft>
                          <a:spcPts val="0"/>
                        </a:spcAft>
                      </a:pPr>
                      <a:r>
                        <a:rPr lang="en-US" sz="800" dirty="0">
                          <a:effectLst/>
                        </a:rPr>
                        <a:t>Continue to operate as described in original application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4.00 (0.94)</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4.53 (0.70)***</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59222340"/>
                  </a:ext>
                </a:extLst>
              </a:tr>
              <a:tr h="91440">
                <a:tc>
                  <a:txBody>
                    <a:bodyPr/>
                    <a:lstStyle/>
                    <a:p>
                      <a:pPr marL="0" marR="0">
                        <a:spcBef>
                          <a:spcPts val="0"/>
                        </a:spcBef>
                        <a:spcAft>
                          <a:spcPts val="0"/>
                        </a:spcAft>
                      </a:pPr>
                      <a:r>
                        <a:rPr lang="en-US" sz="800">
                          <a:effectLst/>
                        </a:rPr>
                        <a:t>Continue to deliver preventive services to intended population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4.40 (0.95)</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4.81 (0.52)***</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5680760"/>
                  </a:ext>
                </a:extLst>
              </a:tr>
              <a:tr h="91440">
                <a:tc>
                  <a:txBody>
                    <a:bodyPr/>
                    <a:lstStyle/>
                    <a:p>
                      <a:pPr marL="0" marR="0">
                        <a:spcBef>
                          <a:spcPts val="0"/>
                        </a:spcBef>
                        <a:spcAft>
                          <a:spcPts val="0"/>
                        </a:spcAft>
                      </a:pPr>
                      <a:r>
                        <a:rPr lang="en-US" sz="800">
                          <a:effectLst/>
                        </a:rPr>
                        <a:t>Continue to deliver evidence-based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4.24 (1.09)</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4.69 (0.65)***</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46139344"/>
                  </a:ext>
                </a:extLst>
              </a:tr>
              <a:tr h="91440">
                <a:tc>
                  <a:txBody>
                    <a:bodyPr/>
                    <a:lstStyle/>
                    <a:p>
                      <a:pPr marL="0" marR="0">
                        <a:spcBef>
                          <a:spcPts val="0"/>
                        </a:spcBef>
                        <a:spcAft>
                          <a:spcPts val="0"/>
                        </a:spcAft>
                      </a:pPr>
                      <a:r>
                        <a:rPr lang="en-US" sz="800">
                          <a:effectLst/>
                        </a:rPr>
                        <a:t>Periodically measure fidelity of services delivered</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3.71 (1.49)</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4.29 (0.97)**</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30038731"/>
                  </a:ext>
                </a:extLst>
              </a:tr>
              <a:tr h="91440">
                <a:tc>
                  <a:txBody>
                    <a:bodyPr/>
                    <a:lstStyle/>
                    <a:p>
                      <a:pPr marL="0" marR="0">
                        <a:spcBef>
                          <a:spcPts val="0"/>
                        </a:spcBef>
                        <a:spcAft>
                          <a:spcPts val="0"/>
                        </a:spcAft>
                      </a:pPr>
                      <a:r>
                        <a:rPr lang="en-US" sz="800">
                          <a:effectLst/>
                        </a:rPr>
                        <a:t>Global sustainment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4.09 (0.99)</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4.58 (0.51)***</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40677922"/>
                  </a:ext>
                </a:extLst>
              </a:tr>
              <a:tr h="91440">
                <a:tc gridSpan="3">
                  <a:txBody>
                    <a:bodyPr/>
                    <a:lstStyle/>
                    <a:p>
                      <a:pPr marL="0" marR="0" algn="l">
                        <a:spcBef>
                          <a:spcPts val="0"/>
                        </a:spcBef>
                        <a:spcAft>
                          <a:spcPts val="0"/>
                        </a:spcAft>
                      </a:pPr>
                      <a:r>
                        <a:rPr lang="en-US" sz="800" u="sng" dirty="0">
                          <a:effectLst/>
                        </a:rPr>
                        <a:t>Determinant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7796099"/>
                  </a:ext>
                </a:extLst>
              </a:tr>
              <a:tr h="91440">
                <a:tc>
                  <a:txBody>
                    <a:bodyPr/>
                    <a:lstStyle/>
                    <a:p>
                      <a:pPr marL="0" marR="0">
                        <a:spcBef>
                          <a:spcPts val="0"/>
                        </a:spcBef>
                        <a:spcAft>
                          <a:spcPts val="0"/>
                        </a:spcAft>
                      </a:pPr>
                      <a:r>
                        <a:rPr lang="en-US" sz="800">
                          <a:effectLst/>
                        </a:rPr>
                        <a:t>Financial stability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2.80 (1.17)</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2.49 (0.96)</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30960096"/>
                  </a:ext>
                </a:extLst>
              </a:tr>
              <a:tr h="91440">
                <a:tc>
                  <a:txBody>
                    <a:bodyPr/>
                    <a:lstStyle/>
                    <a:p>
                      <a:pPr marL="0" marR="0">
                        <a:spcBef>
                          <a:spcPts val="0"/>
                        </a:spcBef>
                        <a:spcAft>
                          <a:spcPts val="0"/>
                        </a:spcAft>
                      </a:pPr>
                      <a:r>
                        <a:rPr lang="en-US" sz="800">
                          <a:effectLst/>
                        </a:rPr>
                        <a:t>Responsiveness to community needs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4.48 (0.76)</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4.48 (0.57)</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3220869"/>
                  </a:ext>
                </a:extLst>
              </a:tr>
              <a:tr h="91440">
                <a:tc>
                  <a:txBody>
                    <a:bodyPr/>
                    <a:lstStyle/>
                    <a:p>
                      <a:pPr marL="0" marR="0">
                        <a:spcBef>
                          <a:spcPts val="0"/>
                        </a:spcBef>
                        <a:spcAft>
                          <a:spcPts val="0"/>
                        </a:spcAft>
                      </a:pPr>
                      <a:r>
                        <a:rPr lang="en-US" sz="800">
                          <a:effectLst/>
                        </a:rPr>
                        <a:t>Responsiveness to community values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4.72 (0.45)</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4.73 (0.38)</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56386801"/>
                  </a:ext>
                </a:extLst>
              </a:tr>
              <a:tr h="91440">
                <a:tc>
                  <a:txBody>
                    <a:bodyPr/>
                    <a:lstStyle/>
                    <a:p>
                      <a:pPr marL="0" marR="0">
                        <a:spcBef>
                          <a:spcPts val="0"/>
                        </a:spcBef>
                        <a:spcAft>
                          <a:spcPts val="0"/>
                        </a:spcAft>
                      </a:pPr>
                      <a:r>
                        <a:rPr lang="en-US" sz="800">
                          <a:effectLst/>
                        </a:rPr>
                        <a:t>Coalitions, partnerships and networks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4.05 (1.05)</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4.13 (0.67)</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82983996"/>
                  </a:ext>
                </a:extLst>
              </a:tr>
              <a:tr h="91440">
                <a:tc>
                  <a:txBody>
                    <a:bodyPr/>
                    <a:lstStyle/>
                    <a:p>
                      <a:pPr marL="0" marR="0">
                        <a:spcBef>
                          <a:spcPts val="0"/>
                        </a:spcBef>
                        <a:spcAft>
                          <a:spcPts val="0"/>
                        </a:spcAft>
                      </a:pPr>
                      <a:r>
                        <a:rPr lang="en-US" sz="800">
                          <a:effectLst/>
                        </a:rPr>
                        <a:t>Organizational capacity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4.19 (0.84)</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     4.26 (0.68)</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15289089"/>
                  </a:ext>
                </a:extLst>
              </a:tr>
              <a:tr h="91440">
                <a:tc>
                  <a:txBody>
                    <a:bodyPr/>
                    <a:lstStyle/>
                    <a:p>
                      <a:pPr marL="0" marR="0">
                        <a:spcBef>
                          <a:spcPts val="0"/>
                        </a:spcBef>
                        <a:spcAft>
                          <a:spcPts val="0"/>
                        </a:spcAft>
                      </a:pPr>
                      <a:r>
                        <a:rPr lang="en-US" sz="800">
                          <a:effectLst/>
                        </a:rPr>
                        <a:t>Organizational staff capability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4.41 (0.87)</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     4.65 (0.50)*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63471922"/>
                  </a:ext>
                </a:extLst>
              </a:tr>
              <a:tr h="91440">
                <a:tc>
                  <a:txBody>
                    <a:bodyPr/>
                    <a:lstStyle/>
                    <a:p>
                      <a:pPr marL="0" marR="0">
                        <a:spcBef>
                          <a:spcPts val="0"/>
                        </a:spcBef>
                        <a:spcAft>
                          <a:spcPts val="0"/>
                        </a:spcAft>
                      </a:pPr>
                      <a:r>
                        <a:rPr lang="en-US" sz="800">
                          <a:effectLst/>
                        </a:rPr>
                        <a:t>Implementation leadership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4.16 (0.98)</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a:effectLst/>
                        </a:rPr>
                        <a:t>     4.00 (0.74)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33128827"/>
                  </a:ext>
                </a:extLst>
              </a:tr>
              <a:tr h="91440">
                <a:tc>
                  <a:txBody>
                    <a:bodyPr/>
                    <a:lstStyle/>
                    <a:p>
                      <a:pPr marL="0" marR="0">
                        <a:spcBef>
                          <a:spcPts val="0"/>
                        </a:spcBef>
                        <a:spcAft>
                          <a:spcPts val="0"/>
                        </a:spcAft>
                      </a:pPr>
                      <a:r>
                        <a:rPr lang="en-US" sz="800">
                          <a:effectLst/>
                        </a:rPr>
                        <a:t>Evaluation, feedback &amp; program outcomes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00" dirty="0">
                          <a:effectLst/>
                        </a:rPr>
                        <a:t>4.01 (0.91)</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00" dirty="0">
                          <a:effectLst/>
                        </a:rPr>
                        <a:t>     4.10 (0.65)</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3069616"/>
                  </a:ext>
                </a:extLst>
              </a:tr>
            </a:tbl>
          </a:graphicData>
        </a:graphic>
      </p:graphicFrame>
      <p:sp>
        <p:nvSpPr>
          <p:cNvPr id="11" name="Rectangle 4">
            <a:extLst>
              <a:ext uri="{FF2B5EF4-FFF2-40B4-BE49-F238E27FC236}">
                <a16:creationId xmlns:a16="http://schemas.microsoft.com/office/drawing/2014/main" id="{EE58C4D8-77FA-394B-BFAC-FA206B620B7B}"/>
              </a:ext>
            </a:extLst>
          </p:cNvPr>
          <p:cNvSpPr>
            <a:spLocks noChangeArrowheads="1"/>
          </p:cNvSpPr>
          <p:nvPr/>
        </p:nvSpPr>
        <p:spPr bwMode="auto">
          <a:xfrm>
            <a:off x="3749869" y="5481535"/>
            <a:ext cx="170110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990000"/>
                </a:solidFill>
                <a:effectLst/>
                <a:uLnTx/>
                <a:uFillTx/>
                <a:latin typeface="Calibri" panose="020F0502020204030204" pitchFamily="34" charset="0"/>
                <a:ea typeface="Times New Roman" panose="02020603050405020304" pitchFamily="18" charset="0"/>
                <a:cs typeface="+mn-cs"/>
              </a:rPr>
              <a:t>* p &lt; 0.05; ** p &lt; 0.01; *** p &lt; 0.001</a:t>
            </a:r>
            <a:endParaRPr kumimoji="0" lang="en-US" altLang="en-US" sz="1100" b="0" i="0" u="none" strike="noStrike" kern="1200" cap="none" spc="0" normalizeH="0" baseline="0" noProof="0" dirty="0">
              <a:ln>
                <a:noFill/>
              </a:ln>
              <a:solidFill>
                <a:srgbClr val="990000"/>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dirty="0">
                <a:ln>
                  <a:noFill/>
                </a:ln>
                <a:solidFill>
                  <a:srgbClr val="990000"/>
                </a:solidFill>
                <a:effectLst/>
                <a:uLnTx/>
                <a:uFillTx/>
                <a:latin typeface="Calibri" panose="020F0502020204030204" pitchFamily="34" charset="0"/>
                <a:ea typeface="Times New Roman" panose="02020603050405020304" pitchFamily="18" charset="0"/>
                <a:cs typeface="+mn-cs"/>
              </a:rPr>
            </a:br>
            <a:endParaRPr kumimoji="0" lang="en-US" altLang="en-US" sz="900" b="0" i="0" u="none" strike="noStrike" kern="1200" cap="none" spc="0" normalizeH="0" baseline="0" noProof="0" dirty="0">
              <a:ln>
                <a:noFill/>
              </a:ln>
              <a:solidFill>
                <a:srgbClr val="99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99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46638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Methods Design 3</a:t>
            </a:r>
          </a:p>
        </p:txBody>
      </p:sp>
      <p:sp>
        <p:nvSpPr>
          <p:cNvPr id="4" name="Content Placeholder 3">
            <a:extLst>
              <a:ext uri="{FF2B5EF4-FFF2-40B4-BE49-F238E27FC236}">
                <a16:creationId xmlns:a16="http://schemas.microsoft.com/office/drawing/2014/main" id="{730AD78E-D0EB-334B-9E0C-C3282BE9A5DD}"/>
              </a:ext>
            </a:extLst>
          </p:cNvPr>
          <p:cNvSpPr>
            <a:spLocks noGrp="1"/>
          </p:cNvSpPr>
          <p:nvPr>
            <p:ph sz="half" idx="2"/>
          </p:nvPr>
        </p:nvSpPr>
        <p:spPr>
          <a:xfrm>
            <a:off x="5730480" y="1174788"/>
            <a:ext cx="4937520" cy="4525963"/>
          </a:xfrm>
        </p:spPr>
        <p:txBody>
          <a:bodyPr/>
          <a:lstStyle/>
          <a:p>
            <a:r>
              <a:rPr lang="en-US" sz="2000" dirty="0">
                <a:solidFill>
                  <a:schemeClr val="bg2">
                    <a:lumMod val="10000"/>
                  </a:schemeClr>
                </a:solidFill>
              </a:rPr>
              <a:t>Initial minimizations based on Boolean logic found 14 configurations of a possible 32 to be relevant to sustainment.</a:t>
            </a:r>
          </a:p>
          <a:p>
            <a:r>
              <a:rPr lang="en-US" sz="2000" dirty="0">
                <a:solidFill>
                  <a:schemeClr val="bg2">
                    <a:lumMod val="10000"/>
                  </a:schemeClr>
                </a:solidFill>
              </a:rPr>
              <a:t>Standard analysis found two configurational pathways with high consistency and moderate coverage, indicating that when these particular constructs combine, they are, as a unit, sufficient to produce sustainment: 1) community responsiveness and organizational capacity when combined with process, and 2) community responsiveness and organizational capacity when combined with coalitions, networks, and partnerships. </a:t>
            </a:r>
          </a:p>
        </p:txBody>
      </p:sp>
      <p:sp>
        <p:nvSpPr>
          <p:cNvPr id="20" name="TextBox 19"/>
          <p:cNvSpPr txBox="1"/>
          <p:nvPr/>
        </p:nvSpPr>
        <p:spPr>
          <a:xfrm>
            <a:off x="1981201" y="5474228"/>
            <a:ext cx="11211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Collection</a:t>
            </a:r>
          </a:p>
        </p:txBody>
      </p:sp>
      <p:sp>
        <p:nvSpPr>
          <p:cNvPr id="21" name="TextBox 20"/>
          <p:cNvSpPr txBox="1"/>
          <p:nvPr/>
        </p:nvSpPr>
        <p:spPr>
          <a:xfrm>
            <a:off x="4211681" y="5474228"/>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00"/>
                </a:solidFill>
                <a:effectLst/>
                <a:uLnTx/>
                <a:uFillTx/>
                <a:latin typeface="Calibri"/>
                <a:ea typeface="+mn-ea"/>
                <a:cs typeface="+mn-cs"/>
              </a:rPr>
              <a:t>Analysis</a:t>
            </a:r>
          </a:p>
        </p:txBody>
      </p:sp>
      <p:sp>
        <p:nvSpPr>
          <p:cNvPr id="32" name="Rectangle 31"/>
          <p:cNvSpPr/>
          <p:nvPr/>
        </p:nvSpPr>
        <p:spPr>
          <a:xfrm>
            <a:off x="1741073" y="2733765"/>
            <a:ext cx="1507067" cy="102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rPr>
              <a:t>QUAN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Sustainment Measurement System Scale</a:t>
            </a:r>
          </a:p>
        </p:txBody>
      </p:sp>
      <p:sp>
        <p:nvSpPr>
          <p:cNvPr id="8" name="Rectangle 3">
            <a:extLst>
              <a:ext uri="{FF2B5EF4-FFF2-40B4-BE49-F238E27FC236}">
                <a16:creationId xmlns:a16="http://schemas.microsoft.com/office/drawing/2014/main" id="{AA799007-9C72-354E-9BE7-F80176A818D7}"/>
              </a:ext>
            </a:extLst>
          </p:cNvPr>
          <p:cNvSpPr>
            <a:spLocks noChangeArrowheads="1"/>
          </p:cNvSpPr>
          <p:nvPr/>
        </p:nvSpPr>
        <p:spPr bwMode="auto">
          <a:xfrm>
            <a:off x="3935168" y="10707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pic>
        <p:nvPicPr>
          <p:cNvPr id="12" name="Picture 11" descr="13142_2014_251_Fig2_HTML.jpg">
            <a:extLst>
              <a:ext uri="{FF2B5EF4-FFF2-40B4-BE49-F238E27FC236}">
                <a16:creationId xmlns:a16="http://schemas.microsoft.com/office/drawing/2014/main" id="{B4A43062-1D63-ED41-B030-21C23B13B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166" y="1245936"/>
            <a:ext cx="2096315" cy="3906046"/>
          </a:xfrm>
          <a:prstGeom prst="rect">
            <a:avLst/>
          </a:prstGeom>
        </p:spPr>
      </p:pic>
      <p:cxnSp>
        <p:nvCxnSpPr>
          <p:cNvPr id="6" name="Straight Arrow Connector 5">
            <a:extLst>
              <a:ext uri="{FF2B5EF4-FFF2-40B4-BE49-F238E27FC236}">
                <a16:creationId xmlns:a16="http://schemas.microsoft.com/office/drawing/2014/main" id="{6BABB4B7-2610-D745-B1E1-8EE20103F4C0}"/>
              </a:ext>
            </a:extLst>
          </p:cNvPr>
          <p:cNvCxnSpPr>
            <a:stCxn id="32" idx="3"/>
          </p:cNvCxnSpPr>
          <p:nvPr/>
        </p:nvCxnSpPr>
        <p:spPr>
          <a:xfrm>
            <a:off x="3248139" y="3244146"/>
            <a:ext cx="594058" cy="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9F494F7-DB24-134B-90CA-4DB1FD6E075E}"/>
              </a:ext>
            </a:extLst>
          </p:cNvPr>
          <p:cNvSpPr txBox="1"/>
          <p:nvPr/>
        </p:nvSpPr>
        <p:spPr>
          <a:xfrm>
            <a:off x="4534505" y="5128439"/>
            <a:ext cx="5966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ECE1">
                    <a:lumMod val="10000"/>
                  </a:srgbClr>
                </a:solidFill>
                <a:effectLst/>
                <a:uLnTx/>
                <a:uFillTx/>
                <a:latin typeface="Calibri"/>
                <a:ea typeface="+mn-ea"/>
                <a:cs typeface="+mn-cs"/>
              </a:rPr>
              <a:t>QCA</a:t>
            </a:r>
          </a:p>
        </p:txBody>
      </p:sp>
    </p:spTree>
    <p:extLst>
      <p:ext uri="{BB962C8B-B14F-4D97-AF65-F5344CB8AC3E}">
        <p14:creationId xmlns:p14="http://schemas.microsoft.com/office/powerpoint/2010/main" val="4201371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2374901"/>
            <a:ext cx="7772400" cy="1362075"/>
          </a:xfrm>
        </p:spPr>
        <p:txBody>
          <a:bodyPr>
            <a:normAutofit fontScale="90000"/>
          </a:bodyPr>
          <a:lstStyle/>
          <a:p>
            <a:pPr algn="ctr"/>
            <a:r>
              <a:rPr lang="en-US" dirty="0">
                <a:solidFill>
                  <a:srgbClr val="000000"/>
                </a:solidFill>
              </a:rPr>
              <a:t>THAnk you</a:t>
            </a:r>
            <a:br>
              <a:rPr lang="en-US" dirty="0">
                <a:solidFill>
                  <a:srgbClr val="000000"/>
                </a:solidFill>
              </a:rPr>
            </a:br>
            <a:br>
              <a:rPr lang="en-US" dirty="0">
                <a:solidFill>
                  <a:srgbClr val="000000"/>
                </a:solidFill>
              </a:rPr>
            </a:br>
            <a:r>
              <a:rPr lang="en-US" dirty="0">
                <a:solidFill>
                  <a:srgbClr val="000000"/>
                </a:solidFill>
              </a:rPr>
              <a:t>Questions??</a:t>
            </a:r>
            <a:br>
              <a:rPr lang="en-US" dirty="0">
                <a:solidFill>
                  <a:srgbClr val="000000"/>
                </a:solidFill>
              </a:rPr>
            </a:br>
            <a:br>
              <a:rPr lang="en-US" dirty="0">
                <a:solidFill>
                  <a:srgbClr val="000000"/>
                </a:solidFill>
              </a:rPr>
            </a:br>
            <a:endParaRPr lang="en-US" b="0" dirty="0">
              <a:solidFill>
                <a:srgbClr val="000000"/>
              </a:solidFill>
              <a:latin typeface="+mn-lt"/>
            </a:endParaRPr>
          </a:p>
        </p:txBody>
      </p:sp>
      <p:sp>
        <p:nvSpPr>
          <p:cNvPr id="9" name="Shape 395"/>
          <p:cNvSpPr/>
          <p:nvPr/>
        </p:nvSpPr>
        <p:spPr>
          <a:xfrm flipV="1">
            <a:off x="1524000" y="5747221"/>
            <a:ext cx="9144000" cy="50800"/>
          </a:xfrm>
          <a:prstGeom prst="rect">
            <a:avLst/>
          </a:prstGeom>
          <a:solidFill>
            <a:srgbClr val="FFCC00"/>
          </a:solidFill>
          <a:ln w="12700">
            <a:miter lim="400000"/>
          </a:ln>
          <a:effectLst>
            <a:outerShdw blurRad="38100" dist="20000" dir="5400000" rotWithShape="0">
              <a:srgbClr val="000000">
                <a:alpha val="38000"/>
              </a:srgbClr>
            </a:outerShdw>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990000"/>
                </a:solidFill>
                <a:uFill>
                  <a:solidFill>
                    <a:srgbClr val="990000"/>
                  </a:solidFill>
                </a:uFill>
              </a:defRPr>
            </a:pPr>
            <a:endParaRPr kumimoji="0" sz="1800" b="0" i="0" u="none" strike="noStrike" kern="1200" cap="none" spc="0" normalizeH="0" baseline="0" noProof="0">
              <a:ln>
                <a:noFill/>
              </a:ln>
              <a:solidFill>
                <a:srgbClr val="990000"/>
              </a:solidFill>
              <a:effectLst/>
              <a:uLnTx/>
              <a:uFill>
                <a:solidFill>
                  <a:srgbClr val="990000"/>
                </a:solidFill>
              </a:uFill>
              <a:latin typeface="Calibri"/>
              <a:ea typeface="+mn-ea"/>
              <a:cs typeface="+mn-cs"/>
            </a:endParaRPr>
          </a:p>
        </p:txBody>
      </p:sp>
      <p:pic>
        <p:nvPicPr>
          <p:cNvPr id="10" name="Regular Use Shield_GoldOnWhite_NoBG.png" descr="Regular Use Shield_GoldOnWhite_NoBG.eps"/>
          <p:cNvPicPr/>
          <p:nvPr/>
        </p:nvPicPr>
        <p:blipFill>
          <a:blip r:embed="rId2" cstate="print"/>
          <a:stretch>
            <a:fillRect/>
          </a:stretch>
        </p:blipFill>
        <p:spPr>
          <a:xfrm>
            <a:off x="9867486" y="313266"/>
            <a:ext cx="463640" cy="596902"/>
          </a:xfrm>
          <a:prstGeom prst="rect">
            <a:avLst/>
          </a:prstGeom>
          <a:ln w="12700">
            <a:miter lim="400000"/>
          </a:ln>
        </p:spPr>
      </p:pic>
      <p:sp>
        <p:nvSpPr>
          <p:cNvPr id="2" name="TextBox 1"/>
          <p:cNvSpPr txBox="1"/>
          <p:nvPr/>
        </p:nvSpPr>
        <p:spPr>
          <a:xfrm>
            <a:off x="2810933" y="812800"/>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33A5CDC4-7136-114B-B17E-CD7F97A1909E}"/>
              </a:ext>
            </a:extLst>
          </p:cNvPr>
          <p:cNvSpPr txBox="1"/>
          <p:nvPr/>
        </p:nvSpPr>
        <p:spPr>
          <a:xfrm>
            <a:off x="2810934" y="4662153"/>
            <a:ext cx="649145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90000"/>
                </a:solidFill>
                <a:effectLst/>
                <a:uLnTx/>
                <a:uFillTx/>
                <a:latin typeface="Calibri"/>
                <a:ea typeface="+mn-ea"/>
                <a:cs typeface="+mn-cs"/>
              </a:rPr>
              <a:t>For further information, contact </a:t>
            </a:r>
            <a:r>
              <a:rPr kumimoji="0" lang="en-US" sz="2400" b="0" i="0" u="none" strike="noStrike" kern="1200" cap="none" spc="0" normalizeH="0" baseline="0" noProof="0" dirty="0" err="1">
                <a:ln>
                  <a:noFill/>
                </a:ln>
                <a:solidFill>
                  <a:srgbClr val="990000"/>
                </a:solidFill>
                <a:effectLst/>
                <a:uLnTx/>
                <a:uFillTx/>
                <a:latin typeface="Calibri"/>
                <a:ea typeface="+mn-ea"/>
                <a:cs typeface="+mn-cs"/>
              </a:rPr>
              <a:t>palinkas@usc.edu</a:t>
            </a:r>
            <a:endParaRPr kumimoji="0" lang="en-US" sz="2400" b="0" i="0" u="none" strike="noStrike" kern="1200" cap="none" spc="0" normalizeH="0" baseline="0" noProof="0" dirty="0">
              <a:ln>
                <a:noFill/>
              </a:ln>
              <a:solidFill>
                <a:srgbClr val="990000"/>
              </a:solidFill>
              <a:effectLst/>
              <a:uLnTx/>
              <a:uFillTx/>
              <a:latin typeface="Calibri"/>
              <a:ea typeface="+mn-ea"/>
              <a:cs typeface="+mn-cs"/>
            </a:endParaRPr>
          </a:p>
        </p:txBody>
      </p:sp>
    </p:spTree>
    <p:extLst>
      <p:ext uri="{BB962C8B-B14F-4D97-AF65-F5344CB8AC3E}">
        <p14:creationId xmlns:p14="http://schemas.microsoft.com/office/powerpoint/2010/main" val="27468644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7C2F5-9B83-41FB-87CF-3C07BF8B84FC}"/>
              </a:ext>
            </a:extLst>
          </p:cNvPr>
          <p:cNvPicPr>
            <a:picLocks noChangeAspect="1"/>
          </p:cNvPicPr>
          <p:nvPr/>
        </p:nvPicPr>
        <p:blipFill rotWithShape="1">
          <a:blip r:embed="rId2">
            <a:extLst>
              <a:ext uri="{28A0092B-C50C-407E-A947-70E740481C1C}">
                <a14:useLocalDpi xmlns:a14="http://schemas.microsoft.com/office/drawing/2010/main" val="0"/>
              </a:ext>
            </a:extLst>
          </a:blip>
          <a:srcRect t="18818" r="1" b="16860"/>
          <a:stretch/>
        </p:blipFill>
        <p:spPr>
          <a:xfrm>
            <a:off x="1034143" y="601606"/>
            <a:ext cx="10123714" cy="3575539"/>
          </a:xfrm>
          <a:prstGeom prst="rect">
            <a:avLst/>
          </a:prstGeom>
        </p:spPr>
      </p:pic>
    </p:spTree>
    <p:extLst>
      <p:ext uri="{BB962C8B-B14F-4D97-AF65-F5344CB8AC3E}">
        <p14:creationId xmlns:p14="http://schemas.microsoft.com/office/powerpoint/2010/main" val="18925569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2.1|3.3|2.7"/>
</p:tagLst>
</file>

<file path=ppt/tags/tag10.xml><?xml version="1.0" encoding="utf-8"?>
<p:tagLst xmlns:a="http://schemas.openxmlformats.org/drawingml/2006/main" xmlns:r="http://schemas.openxmlformats.org/officeDocument/2006/relationships" xmlns:p="http://schemas.openxmlformats.org/presentationml/2006/main">
  <p:tag name="TIMING" val="|1.9|3.7|5.8"/>
</p:tagLst>
</file>

<file path=ppt/tags/tag11.xml><?xml version="1.0" encoding="utf-8"?>
<p:tagLst xmlns:a="http://schemas.openxmlformats.org/drawingml/2006/main" xmlns:r="http://schemas.openxmlformats.org/officeDocument/2006/relationships" xmlns:p="http://schemas.openxmlformats.org/presentationml/2006/main">
  <p:tag name="TIMING" val="|4.6|3.9|0.6"/>
</p:tagLst>
</file>

<file path=ppt/tags/tag12.xml><?xml version="1.0" encoding="utf-8"?>
<p:tagLst xmlns:a="http://schemas.openxmlformats.org/drawingml/2006/main" xmlns:r="http://schemas.openxmlformats.org/officeDocument/2006/relationships" xmlns:p="http://schemas.openxmlformats.org/presentationml/2006/main">
  <p:tag name="TIMING" val="|6.3|9.1|6.8|3.6|4.7"/>
</p:tagLst>
</file>

<file path=ppt/tags/tag13.xml><?xml version="1.0" encoding="utf-8"?>
<p:tagLst xmlns:a="http://schemas.openxmlformats.org/drawingml/2006/main" xmlns:r="http://schemas.openxmlformats.org/officeDocument/2006/relationships" xmlns:p="http://schemas.openxmlformats.org/presentationml/2006/main">
  <p:tag name="TIMING" val="|1.6|0.6|0.5|0.7|0.6"/>
</p:tagLst>
</file>

<file path=ppt/tags/tag14.xml><?xml version="1.0" encoding="utf-8"?>
<p:tagLst xmlns:a="http://schemas.openxmlformats.org/drawingml/2006/main" xmlns:r="http://schemas.openxmlformats.org/officeDocument/2006/relationships" xmlns:p="http://schemas.openxmlformats.org/presentationml/2006/main">
  <p:tag name="TIMING" val="|2.3|3.9|11.1"/>
</p:tagLst>
</file>

<file path=ppt/tags/tag15.xml><?xml version="1.0" encoding="utf-8"?>
<p:tagLst xmlns:a="http://schemas.openxmlformats.org/drawingml/2006/main" xmlns:r="http://schemas.openxmlformats.org/officeDocument/2006/relationships" xmlns:p="http://schemas.openxmlformats.org/presentationml/2006/main">
  <p:tag name="TIMING" val="|1.5|9.4|7.3"/>
</p:tagLst>
</file>

<file path=ppt/tags/tag16.xml><?xml version="1.0" encoding="utf-8"?>
<p:tagLst xmlns:a="http://schemas.openxmlformats.org/drawingml/2006/main" xmlns:r="http://schemas.openxmlformats.org/officeDocument/2006/relationships" xmlns:p="http://schemas.openxmlformats.org/presentationml/2006/main">
  <p:tag name="TIMING" val="|0.9|3.4|3.8"/>
</p:tagLst>
</file>

<file path=ppt/tags/tag17.xml><?xml version="1.0" encoding="utf-8"?>
<p:tagLst xmlns:a="http://schemas.openxmlformats.org/drawingml/2006/main" xmlns:r="http://schemas.openxmlformats.org/officeDocument/2006/relationships" xmlns:p="http://schemas.openxmlformats.org/presentationml/2006/main">
  <p:tag name="TIMING" val="|2.5|8.6|9.1"/>
</p:tagLst>
</file>

<file path=ppt/tags/tag18.xml><?xml version="1.0" encoding="utf-8"?>
<p:tagLst xmlns:a="http://schemas.openxmlformats.org/drawingml/2006/main" xmlns:r="http://schemas.openxmlformats.org/officeDocument/2006/relationships" xmlns:p="http://schemas.openxmlformats.org/presentationml/2006/main">
  <p:tag name="TIMING" val="|1.5|0.7|0.7|0.4"/>
</p:tagLst>
</file>

<file path=ppt/tags/tag19.xml><?xml version="1.0" encoding="utf-8"?>
<p:tagLst xmlns:a="http://schemas.openxmlformats.org/drawingml/2006/main" xmlns:r="http://schemas.openxmlformats.org/officeDocument/2006/relationships" xmlns:p="http://schemas.openxmlformats.org/presentationml/2006/main">
  <p:tag name="TIMING" val="|13.1|7.5|3.1|2.6|3.2"/>
</p:tagLst>
</file>

<file path=ppt/tags/tag2.xml><?xml version="1.0" encoding="utf-8"?>
<p:tagLst xmlns:a="http://schemas.openxmlformats.org/drawingml/2006/main" xmlns:r="http://schemas.openxmlformats.org/officeDocument/2006/relationships" xmlns:p="http://schemas.openxmlformats.org/presentationml/2006/main">
  <p:tag name="TIMING" val="|2.4|16"/>
</p:tagLst>
</file>

<file path=ppt/tags/tag20.xml><?xml version="1.0" encoding="utf-8"?>
<p:tagLst xmlns:a="http://schemas.openxmlformats.org/drawingml/2006/main" xmlns:r="http://schemas.openxmlformats.org/officeDocument/2006/relationships" xmlns:p="http://schemas.openxmlformats.org/presentationml/2006/main">
  <p:tag name="TIMING" val="|12|14.8|15.6|11.6|12.5|5.8|1"/>
</p:tagLst>
</file>

<file path=ppt/tags/tag21.xml><?xml version="1.0" encoding="utf-8"?>
<p:tagLst xmlns:a="http://schemas.openxmlformats.org/drawingml/2006/main" xmlns:r="http://schemas.openxmlformats.org/officeDocument/2006/relationships" xmlns:p="http://schemas.openxmlformats.org/presentationml/2006/main">
  <p:tag name="TIMING" val="|6|15.3|16|41.1"/>
</p:tagLst>
</file>

<file path=ppt/tags/tag22.xml><?xml version="1.0" encoding="utf-8"?>
<p:tagLst xmlns:a="http://schemas.openxmlformats.org/drawingml/2006/main" xmlns:r="http://schemas.openxmlformats.org/officeDocument/2006/relationships" xmlns:p="http://schemas.openxmlformats.org/presentationml/2006/main">
  <p:tag name="TIMING" val="|4.7|17.7|9.5|21.1|5.5|5.9|16.9|22.3"/>
</p:tagLst>
</file>

<file path=ppt/tags/tag23.xml><?xml version="1.0" encoding="utf-8"?>
<p:tagLst xmlns:a="http://schemas.openxmlformats.org/drawingml/2006/main" xmlns:r="http://schemas.openxmlformats.org/officeDocument/2006/relationships" xmlns:p="http://schemas.openxmlformats.org/presentationml/2006/main">
  <p:tag name="TIMING" val="|20.7|61.4|29.3|34.3|15.5"/>
</p:tagLst>
</file>

<file path=ppt/tags/tag24.xml><?xml version="1.0" encoding="utf-8"?>
<p:tagLst xmlns:a="http://schemas.openxmlformats.org/drawingml/2006/main" xmlns:r="http://schemas.openxmlformats.org/officeDocument/2006/relationships" xmlns:p="http://schemas.openxmlformats.org/presentationml/2006/main">
  <p:tag name="TIMING" val="|2|1.5"/>
</p:tagLst>
</file>

<file path=ppt/tags/tag25.xml><?xml version="1.0" encoding="utf-8"?>
<p:tagLst xmlns:a="http://schemas.openxmlformats.org/drawingml/2006/main" xmlns:r="http://schemas.openxmlformats.org/officeDocument/2006/relationships" xmlns:p="http://schemas.openxmlformats.org/presentationml/2006/main">
  <p:tag name="TIMING" val="|4.9|30.6|13.2|22.8|49.9"/>
</p:tagLst>
</file>

<file path=ppt/tags/tag26.xml><?xml version="1.0" encoding="utf-8"?>
<p:tagLst xmlns:a="http://schemas.openxmlformats.org/drawingml/2006/main" xmlns:r="http://schemas.openxmlformats.org/officeDocument/2006/relationships" xmlns:p="http://schemas.openxmlformats.org/presentationml/2006/main">
  <p:tag name="TIMING" val="|18.1|1.3|21.5|9.4|2.6"/>
</p:tagLst>
</file>

<file path=ppt/tags/tag27.xml><?xml version="1.0" encoding="utf-8"?>
<p:tagLst xmlns:a="http://schemas.openxmlformats.org/drawingml/2006/main" xmlns:r="http://schemas.openxmlformats.org/officeDocument/2006/relationships" xmlns:p="http://schemas.openxmlformats.org/presentationml/2006/main">
  <p:tag name="TIMING" val="|1.6|3.8|7.2|2.9|8|4.6|6.5"/>
</p:tagLst>
</file>

<file path=ppt/tags/tag3.xml><?xml version="1.0" encoding="utf-8"?>
<p:tagLst xmlns:a="http://schemas.openxmlformats.org/drawingml/2006/main" xmlns:r="http://schemas.openxmlformats.org/officeDocument/2006/relationships" xmlns:p="http://schemas.openxmlformats.org/presentationml/2006/main">
  <p:tag name="TIMING" val="|3.4|4.6|3.6|1.6|2.5"/>
</p:tagLst>
</file>

<file path=ppt/tags/tag4.xml><?xml version="1.0" encoding="utf-8"?>
<p:tagLst xmlns:a="http://schemas.openxmlformats.org/drawingml/2006/main" xmlns:r="http://schemas.openxmlformats.org/officeDocument/2006/relationships" xmlns:p="http://schemas.openxmlformats.org/presentationml/2006/main">
  <p:tag name="TIMING" val="|0.8|11.7"/>
</p:tagLst>
</file>

<file path=ppt/tags/tag5.xml><?xml version="1.0" encoding="utf-8"?>
<p:tagLst xmlns:a="http://schemas.openxmlformats.org/drawingml/2006/main" xmlns:r="http://schemas.openxmlformats.org/officeDocument/2006/relationships" xmlns:p="http://schemas.openxmlformats.org/presentationml/2006/main">
  <p:tag name="TIMING" val="|1|2|8.9|6.5"/>
</p:tagLst>
</file>

<file path=ppt/tags/tag6.xml><?xml version="1.0" encoding="utf-8"?>
<p:tagLst xmlns:a="http://schemas.openxmlformats.org/drawingml/2006/main" xmlns:r="http://schemas.openxmlformats.org/officeDocument/2006/relationships" xmlns:p="http://schemas.openxmlformats.org/presentationml/2006/main">
  <p:tag name="TIMING" val="|1|5.2|11.6|5.6"/>
</p:tagLst>
</file>

<file path=ppt/tags/tag7.xml><?xml version="1.0" encoding="utf-8"?>
<p:tagLst xmlns:a="http://schemas.openxmlformats.org/drawingml/2006/main" xmlns:r="http://schemas.openxmlformats.org/officeDocument/2006/relationships" xmlns:p="http://schemas.openxmlformats.org/presentationml/2006/main">
  <p:tag name="TIMING" val="|0.9|9|8.9"/>
</p:tagLst>
</file>

<file path=ppt/tags/tag8.xml><?xml version="1.0" encoding="utf-8"?>
<p:tagLst xmlns:a="http://schemas.openxmlformats.org/drawingml/2006/main" xmlns:r="http://schemas.openxmlformats.org/officeDocument/2006/relationships" xmlns:p="http://schemas.openxmlformats.org/presentationml/2006/main">
  <p:tag name="TIMING" val="|3.2|5.1|8.5|6.1"/>
</p:tagLst>
</file>

<file path=ppt/tags/tag9.xml><?xml version="1.0" encoding="utf-8"?>
<p:tagLst xmlns:a="http://schemas.openxmlformats.org/drawingml/2006/main" xmlns:r="http://schemas.openxmlformats.org/officeDocument/2006/relationships" xmlns:p="http://schemas.openxmlformats.org/presentationml/2006/main">
  <p:tag name="TIMING" val="|1|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Dworak-Peck School of SW">
  <a:themeElements>
    <a:clrScheme name="Custom 28">
      <a:dk1>
        <a:srgbClr val="990000"/>
      </a:dk1>
      <a:lt1>
        <a:srgbClr val="FFCC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Dworak-Peck School of SW_R1" id="{8B631797-6449-3247-8E5F-87C41E234016}" vid="{1634C75B-A87E-074B-87DE-4D637CD11A00}"/>
    </a:ext>
  </a:extLst>
</a:theme>
</file>

<file path=ppt/theme/theme3.xml><?xml version="1.0" encoding="utf-8"?>
<a:theme xmlns:a="http://schemas.openxmlformats.org/drawingml/2006/main" name="2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Dworak-Peck School of SW_R1" id="{8B631797-6449-3247-8E5F-87C41E234016}" vid="{DF27602B-6AD3-824E-A08F-BEDB0F80F6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527882F861324492A1C23A6C7B571B" ma:contentTypeVersion="13" ma:contentTypeDescription="Create a new document." ma:contentTypeScope="" ma:versionID="785fa1e9dd857cb44e7e6094ee8f2b28">
  <xsd:schema xmlns:xsd="http://www.w3.org/2001/XMLSchema" xmlns:xs="http://www.w3.org/2001/XMLSchema" xmlns:p="http://schemas.microsoft.com/office/2006/metadata/properties" xmlns:ns2="755ed2f1-8333-4c16-9f46-45c32d652b0e" xmlns:ns3="8d10ee78-cafb-47a7-9c3d-55be4f13a905" targetNamespace="http://schemas.microsoft.com/office/2006/metadata/properties" ma:root="true" ma:fieldsID="6687c6fce368938a5a6b9c3bebc0013a" ns2:_="" ns3:_="">
    <xsd:import namespace="755ed2f1-8333-4c16-9f46-45c32d652b0e"/>
    <xsd:import namespace="8d10ee78-cafb-47a7-9c3d-55be4f13a90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5ed2f1-8333-4c16-9f46-45c32d652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10ee78-cafb-47a7-9c3d-55be4f13a90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c42f95e-960e-4fcd-a5dc-d4ccd70a0c84}" ma:internalName="TaxCatchAll" ma:showField="CatchAllData" ma:web="8d10ee78-cafb-47a7-9c3d-55be4f13a90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3B1071-5A03-4699-BD1A-83B3C3DEF930}"/>
</file>

<file path=customXml/itemProps2.xml><?xml version="1.0" encoding="utf-8"?>
<ds:datastoreItem xmlns:ds="http://schemas.openxmlformats.org/officeDocument/2006/customXml" ds:itemID="{2B6362AF-6F59-4812-BBAD-CCDABA7A8D03}"/>
</file>

<file path=docProps/app.xml><?xml version="1.0" encoding="utf-8"?>
<Properties xmlns="http://schemas.openxmlformats.org/officeDocument/2006/extended-properties" xmlns:vt="http://schemas.openxmlformats.org/officeDocument/2006/docPropsVTypes">
  <TotalTime>236</TotalTime>
  <Words>8020</Words>
  <Application>Microsoft Office PowerPoint</Application>
  <PresentationFormat>Widescreen</PresentationFormat>
  <Paragraphs>994</Paragraphs>
  <Slides>95</Slides>
  <Notes>65</Notes>
  <HiddenSlides>0</HiddenSlides>
  <MMClips>62</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2</vt:i4>
      </vt:variant>
      <vt:variant>
        <vt:lpstr>Slide Titles</vt:lpstr>
      </vt:variant>
      <vt:variant>
        <vt:i4>95</vt:i4>
      </vt:variant>
    </vt:vector>
  </HeadingPairs>
  <TitlesOfParts>
    <vt:vector size="112" baseType="lpstr">
      <vt:lpstr>Adobe Devanagari</vt:lpstr>
      <vt:lpstr>Arial</vt:lpstr>
      <vt:lpstr>Calibri</vt:lpstr>
      <vt:lpstr>Calibri Light</vt:lpstr>
      <vt:lpstr>Cambria</vt:lpstr>
      <vt:lpstr>Gotham Book</vt:lpstr>
      <vt:lpstr>Helvetica Light</vt:lpstr>
      <vt:lpstr>Lora</vt:lpstr>
      <vt:lpstr>Palatino Linotype</vt:lpstr>
      <vt:lpstr>Quattrocento Sans</vt:lpstr>
      <vt:lpstr>Times New Roman</vt:lpstr>
      <vt:lpstr>Wingdings</vt:lpstr>
      <vt:lpstr>1_Office Theme</vt:lpstr>
      <vt:lpstr>S.Dworak-Peck School of SW</vt:lpstr>
      <vt:lpstr>2_Office Theme</vt:lpstr>
      <vt:lpstr>Visio</vt:lpstr>
      <vt:lpstr>Document</vt:lpstr>
      <vt:lpstr> 2022  Multilevel Intervention Training Institute </vt:lpstr>
      <vt:lpstr>PowerPoint Presentation</vt:lpstr>
      <vt:lpstr>Principles and practice of Qualitative methods Two-part lecture: Part I    </vt:lpstr>
      <vt:lpstr>Principles and practices of qualitative research methods</vt:lpstr>
      <vt:lpstr>Hello!</vt:lpstr>
      <vt:lpstr>PowerPoint Presentation</vt:lpstr>
      <vt:lpstr>Today’s agenda</vt:lpstr>
      <vt:lpstr>What is qualitative research</vt:lpstr>
      <vt:lpstr>For more details on today’s topics</vt:lpstr>
      <vt:lpstr>Qualitative research is a form of social inquiry</vt:lpstr>
      <vt:lpstr>Qualitative research is an inquiry approach that involves:</vt:lpstr>
      <vt:lpstr>What is the usefulness of qualitative methods</vt:lpstr>
      <vt:lpstr>PowerPoint Presentation</vt:lpstr>
      <vt:lpstr>What are the different  qualitative research traditions</vt:lpstr>
      <vt:lpstr>PowerPoint Presentation</vt:lpstr>
      <vt:lpstr>Ethnography</vt:lpstr>
      <vt:lpstr>Grounded Theory</vt:lpstr>
      <vt:lpstr>Case Study Research</vt:lpstr>
      <vt:lpstr>What are the different types of qualitative methods</vt:lpstr>
      <vt:lpstr>PowerPoint Presentation</vt:lpstr>
      <vt:lpstr>PowerPoint Presentation</vt:lpstr>
      <vt:lpstr>PowerPoint Presentation</vt:lpstr>
      <vt:lpstr>Observation of a field setting involves:</vt:lpstr>
      <vt:lpstr>PowerPoint Presentation</vt:lpstr>
      <vt:lpstr>PowerPoint Presentation</vt:lpstr>
      <vt:lpstr>Recording field observations - fieldnotes</vt:lpstr>
      <vt:lpstr>Recording field observations - fieldnotes</vt:lpstr>
      <vt:lpstr>PowerPoint Presentation</vt:lpstr>
      <vt:lpstr>When might observation be used?</vt:lpstr>
      <vt:lpstr>PowerPoint Presentation</vt:lpstr>
      <vt:lpstr>PowerPoint Presentation</vt:lpstr>
      <vt:lpstr>PowerPoint Presentation</vt:lpstr>
      <vt:lpstr>PowerPoint Presentation</vt:lpstr>
      <vt:lpstr>PowerPoint Presentation</vt:lpstr>
      <vt:lpstr>Characteristics of the semi-structured interview</vt:lpstr>
      <vt:lpstr>PowerPoint Presentation</vt:lpstr>
      <vt:lpstr>Benefits of semi-structured interviews</vt:lpstr>
      <vt:lpstr>Recordings</vt:lpstr>
      <vt:lpstr>PowerPoint Presentation</vt:lpstr>
      <vt:lpstr>Benefits of collecting documents</vt:lpstr>
      <vt:lpstr>Qualitative research is iterative</vt:lpstr>
      <vt:lpstr>PowerPoint Presentation</vt:lpstr>
      <vt:lpstr>Thanks!</vt:lpstr>
      <vt:lpstr> Application of qualitative methods Two-part lecture: Part II    </vt:lpstr>
      <vt:lpstr>Application of qualitative methods to research on multilevel interventions</vt:lpstr>
      <vt:lpstr>Hello!</vt:lpstr>
      <vt:lpstr>PowerPoint Presentation</vt:lpstr>
      <vt:lpstr>Today’s Agenda</vt:lpstr>
      <vt:lpstr>An example of a Multilevel intervention</vt:lpstr>
      <vt:lpstr>EvidenceNOW </vt:lpstr>
      <vt:lpstr>PowerPoint Presentation</vt:lpstr>
      <vt:lpstr>EvidenceNOW </vt:lpstr>
      <vt:lpstr>Ways to use Quantitative Methods to study multilevel interventions</vt:lpstr>
      <vt:lpstr>PowerPoint Presentation</vt:lpstr>
      <vt:lpstr>What types of multilevel research questions have we answered using quantitative methods? </vt:lpstr>
      <vt:lpstr>Ways to use Qualitative  Methods to study multilevel interventions</vt:lpstr>
      <vt:lpstr>PowerPoint Presentation</vt:lpstr>
      <vt:lpstr>What types of multilevel research questions have we answered using qualitative methods? </vt:lpstr>
      <vt:lpstr>Ways to use Mixed Methods to study multilevel interventions</vt:lpstr>
      <vt:lpstr>PowerPoint Presentation</vt:lpstr>
      <vt:lpstr>What types of multilevel research questions have we answered using mixed methods? </vt:lpstr>
      <vt:lpstr>PowerPoint Presentation</vt:lpstr>
      <vt:lpstr>Data sources</vt:lpstr>
      <vt:lpstr>PowerPoint Presentation</vt:lpstr>
      <vt:lpstr>Conclusions</vt:lpstr>
      <vt:lpstr>Thanks!</vt:lpstr>
      <vt:lpstr>Principles and Practice of                   Mixed Methods Two-part lecture: Part I   </vt:lpstr>
      <vt:lpstr>PowerPoint Presentation</vt:lpstr>
      <vt:lpstr>What are Mixed Methods?</vt:lpstr>
      <vt:lpstr>Mixed Method Designs</vt:lpstr>
      <vt:lpstr>How to collect data in a mixed method study</vt:lpstr>
      <vt:lpstr>PowerPoint Presentation</vt:lpstr>
      <vt:lpstr>Mixed Methods Design Typology</vt:lpstr>
      <vt:lpstr>How to decide the function of mixed methods</vt:lpstr>
      <vt:lpstr>Three ways of mixing quantitative and qualitative data</vt:lpstr>
      <vt:lpstr>How to decide which way to mix</vt:lpstr>
      <vt:lpstr>Reasons for using mixed method designs in multilevel intervention research</vt:lpstr>
      <vt:lpstr>Application of Mixed Method Two-part lecture: Part II.   </vt:lpstr>
      <vt:lpstr>PowerPoint Presentation</vt:lpstr>
      <vt:lpstr>Examples of Mixed Methods in MLI Research Implementation Research</vt:lpstr>
      <vt:lpstr>Social Networks and Implementation of Evidence-Based Practice in Public Youth-Serving Systems </vt:lpstr>
      <vt:lpstr>Mixed Methods Design</vt:lpstr>
      <vt:lpstr>Innovation and the Use of Research Evidence in Public Youth-Serving Systems</vt:lpstr>
      <vt:lpstr>Mixed Methods Design</vt:lpstr>
      <vt:lpstr>Child STEPS Effectiveness Trial Dissemination and Implementation Study </vt:lpstr>
      <vt:lpstr>Mixed Methods Design</vt:lpstr>
      <vt:lpstr>An effectiveness-implementation hybrid trial targeting posttraumatic stress disorder and comorbidity </vt:lpstr>
      <vt:lpstr>Mixed Methods Design</vt:lpstr>
      <vt:lpstr>Rapid Assessment Procedure Informed Clinical Ethnography</vt:lpstr>
      <vt:lpstr>Sustainment of Prevention Programs and Initiatives</vt:lpstr>
      <vt:lpstr>Mixed Methods Design 1</vt:lpstr>
      <vt:lpstr>Mixed Methods Design 2</vt:lpstr>
      <vt:lpstr>Mixed Methods Design 3</vt:lpstr>
      <vt:lpstr>THAnk you  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Multilevel Intervention Training Institute</dc:title>
  <dc:creator>Breslau, Erica (NIH/NCI) [E]</dc:creator>
  <cp:lastModifiedBy>Peterson, Anita</cp:lastModifiedBy>
  <cp:revision>16</cp:revision>
  <dcterms:created xsi:type="dcterms:W3CDTF">2021-04-05T00:10:02Z</dcterms:created>
  <dcterms:modified xsi:type="dcterms:W3CDTF">2022-03-29T13:59:31Z</dcterms:modified>
</cp:coreProperties>
</file>