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66.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65.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slideLayouts/slideLayout5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48" r:id="rId2"/>
    <p:sldMasterId id="2147483660" r:id="rId3"/>
    <p:sldMasterId id="2147483690" r:id="rId4"/>
    <p:sldMasterId id="2147483692" r:id="rId5"/>
    <p:sldMasterId id="2147483694" r:id="rId6"/>
    <p:sldMasterId id="2147483696" r:id="rId7"/>
    <p:sldMasterId id="2147483698" r:id="rId8"/>
    <p:sldMasterId id="2147483700" r:id="rId9"/>
    <p:sldMasterId id="2147483702" r:id="rId10"/>
    <p:sldMasterId id="2147483704" r:id="rId11"/>
    <p:sldMasterId id="2147483706" r:id="rId12"/>
    <p:sldMasterId id="2147483708" r:id="rId13"/>
    <p:sldMasterId id="2147483710" r:id="rId14"/>
    <p:sldMasterId id="2147483712" r:id="rId15"/>
    <p:sldMasterId id="2147483714" r:id="rId16"/>
    <p:sldMasterId id="2147483716" r:id="rId17"/>
    <p:sldMasterId id="2147483718" r:id="rId18"/>
    <p:sldMasterId id="2147483720" r:id="rId19"/>
    <p:sldMasterId id="2147483722" r:id="rId20"/>
    <p:sldMasterId id="2147483724" r:id="rId21"/>
    <p:sldMasterId id="2147483726" r:id="rId22"/>
    <p:sldMasterId id="2147483728" r:id="rId23"/>
    <p:sldMasterId id="2147483730" r:id="rId24"/>
    <p:sldMasterId id="2147483732" r:id="rId25"/>
    <p:sldMasterId id="2147483734" r:id="rId26"/>
    <p:sldMasterId id="2147483736" r:id="rId27"/>
    <p:sldMasterId id="2147483738" r:id="rId28"/>
    <p:sldMasterId id="2147483740" r:id="rId29"/>
    <p:sldMasterId id="2147483742" r:id="rId30"/>
    <p:sldMasterId id="2147483744" r:id="rId31"/>
    <p:sldMasterId id="2147483746" r:id="rId32"/>
    <p:sldMasterId id="2147483748" r:id="rId33"/>
    <p:sldMasterId id="2147483750" r:id="rId34"/>
    <p:sldMasterId id="2147483752" r:id="rId35"/>
    <p:sldMasterId id="2147483754" r:id="rId36"/>
    <p:sldMasterId id="2147483756" r:id="rId37"/>
    <p:sldMasterId id="2147483758" r:id="rId38"/>
  </p:sldMasterIdLst>
  <p:notesMasterIdLst>
    <p:notesMasterId r:id="rId164"/>
  </p:notesMasterIdLst>
  <p:sldIdLst>
    <p:sldId id="2596" r:id="rId39"/>
    <p:sldId id="2739" r:id="rId40"/>
    <p:sldId id="2702" r:id="rId41"/>
    <p:sldId id="2703" r:id="rId42"/>
    <p:sldId id="2704" r:id="rId43"/>
    <p:sldId id="2705" r:id="rId44"/>
    <p:sldId id="2706" r:id="rId45"/>
    <p:sldId id="2707" r:id="rId46"/>
    <p:sldId id="2708" r:id="rId47"/>
    <p:sldId id="2709" r:id="rId48"/>
    <p:sldId id="2710" r:id="rId49"/>
    <p:sldId id="2711" r:id="rId50"/>
    <p:sldId id="2712" r:id="rId51"/>
    <p:sldId id="2713" r:id="rId52"/>
    <p:sldId id="2714" r:id="rId53"/>
    <p:sldId id="2715" r:id="rId54"/>
    <p:sldId id="2716" r:id="rId55"/>
    <p:sldId id="2717" r:id="rId56"/>
    <p:sldId id="2718" r:id="rId57"/>
    <p:sldId id="2719" r:id="rId58"/>
    <p:sldId id="2720" r:id="rId59"/>
    <p:sldId id="2721" r:id="rId60"/>
    <p:sldId id="2722" r:id="rId61"/>
    <p:sldId id="2723" r:id="rId62"/>
    <p:sldId id="2724" r:id="rId63"/>
    <p:sldId id="2725" r:id="rId64"/>
    <p:sldId id="2726" r:id="rId65"/>
    <p:sldId id="2727" r:id="rId66"/>
    <p:sldId id="2728" r:id="rId67"/>
    <p:sldId id="2729" r:id="rId68"/>
    <p:sldId id="2730" r:id="rId69"/>
    <p:sldId id="2731" r:id="rId70"/>
    <p:sldId id="2732" r:id="rId71"/>
    <p:sldId id="2733" r:id="rId72"/>
    <p:sldId id="2734" r:id="rId73"/>
    <p:sldId id="2735" r:id="rId74"/>
    <p:sldId id="2736" r:id="rId75"/>
    <p:sldId id="2737" r:id="rId76"/>
    <p:sldId id="2616" r:id="rId77"/>
    <p:sldId id="2617" r:id="rId78"/>
    <p:sldId id="2618" r:id="rId79"/>
    <p:sldId id="2619" r:id="rId80"/>
    <p:sldId id="2620" r:id="rId81"/>
    <p:sldId id="2621" r:id="rId82"/>
    <p:sldId id="2622" r:id="rId83"/>
    <p:sldId id="2623" r:id="rId84"/>
    <p:sldId id="2624" r:id="rId85"/>
    <p:sldId id="2625" r:id="rId86"/>
    <p:sldId id="2626" r:id="rId87"/>
    <p:sldId id="2627" r:id="rId88"/>
    <p:sldId id="2628" r:id="rId89"/>
    <p:sldId id="2629" r:id="rId90"/>
    <p:sldId id="2630" r:id="rId91"/>
    <p:sldId id="2631" r:id="rId92"/>
    <p:sldId id="2632" r:id="rId93"/>
    <p:sldId id="2633" r:id="rId94"/>
    <p:sldId id="2634" r:id="rId95"/>
    <p:sldId id="2635" r:id="rId96"/>
    <p:sldId id="2636" r:id="rId97"/>
    <p:sldId id="2637" r:id="rId98"/>
    <p:sldId id="2638" r:id="rId99"/>
    <p:sldId id="2639" r:id="rId100"/>
    <p:sldId id="2640" r:id="rId101"/>
    <p:sldId id="2641" r:id="rId102"/>
    <p:sldId id="2642" r:id="rId103"/>
    <p:sldId id="2643" r:id="rId104"/>
    <p:sldId id="2644" r:id="rId105"/>
    <p:sldId id="2645" r:id="rId106"/>
    <p:sldId id="2646" r:id="rId107"/>
    <p:sldId id="2647" r:id="rId108"/>
    <p:sldId id="2648" r:id="rId109"/>
    <p:sldId id="2649" r:id="rId110"/>
    <p:sldId id="2650" r:id="rId111"/>
    <p:sldId id="2651" r:id="rId112"/>
    <p:sldId id="2652" r:id="rId113"/>
    <p:sldId id="2653" r:id="rId114"/>
    <p:sldId id="2654" r:id="rId115"/>
    <p:sldId id="2655" r:id="rId116"/>
    <p:sldId id="2656" r:id="rId117"/>
    <p:sldId id="2657" r:id="rId118"/>
    <p:sldId id="2658" r:id="rId119"/>
    <p:sldId id="2659" r:id="rId120"/>
    <p:sldId id="2660" r:id="rId121"/>
    <p:sldId id="2661" r:id="rId122"/>
    <p:sldId id="2662" r:id="rId123"/>
    <p:sldId id="2663" r:id="rId124"/>
    <p:sldId id="2664" r:id="rId125"/>
    <p:sldId id="2665" r:id="rId126"/>
    <p:sldId id="2666" r:id="rId127"/>
    <p:sldId id="2667" r:id="rId128"/>
    <p:sldId id="2668" r:id="rId129"/>
    <p:sldId id="2669" r:id="rId130"/>
    <p:sldId id="2670" r:id="rId131"/>
    <p:sldId id="2671" r:id="rId132"/>
    <p:sldId id="2672" r:id="rId133"/>
    <p:sldId id="2673" r:id="rId134"/>
    <p:sldId id="2674" r:id="rId135"/>
    <p:sldId id="2675" r:id="rId136"/>
    <p:sldId id="2676" r:id="rId137"/>
    <p:sldId id="2677" r:id="rId138"/>
    <p:sldId id="2678" r:id="rId139"/>
    <p:sldId id="2679" r:id="rId140"/>
    <p:sldId id="2680" r:id="rId141"/>
    <p:sldId id="2681" r:id="rId142"/>
    <p:sldId id="2682" r:id="rId143"/>
    <p:sldId id="2683" r:id="rId144"/>
    <p:sldId id="2684" r:id="rId145"/>
    <p:sldId id="2685" r:id="rId146"/>
    <p:sldId id="2686" r:id="rId147"/>
    <p:sldId id="2687" r:id="rId148"/>
    <p:sldId id="2688" r:id="rId149"/>
    <p:sldId id="2689" r:id="rId150"/>
    <p:sldId id="2690" r:id="rId151"/>
    <p:sldId id="2691" r:id="rId152"/>
    <p:sldId id="2692" r:id="rId153"/>
    <p:sldId id="2693" r:id="rId154"/>
    <p:sldId id="2694" r:id="rId155"/>
    <p:sldId id="2695" r:id="rId156"/>
    <p:sldId id="2696" r:id="rId157"/>
    <p:sldId id="2697" r:id="rId158"/>
    <p:sldId id="2698" r:id="rId159"/>
    <p:sldId id="2699" r:id="rId160"/>
    <p:sldId id="2700" r:id="rId161"/>
    <p:sldId id="2701" r:id="rId162"/>
    <p:sldId id="2615" r:id="rId1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2" autoAdjust="0"/>
    <p:restoredTop sz="93712" autoAdjust="0"/>
  </p:normalViewPr>
  <p:slideViewPr>
    <p:cSldViewPr snapToGrid="0">
      <p:cViewPr varScale="1">
        <p:scale>
          <a:sx n="71" d="100"/>
          <a:sy n="71" d="100"/>
        </p:scale>
        <p:origin x="56" y="544"/>
      </p:cViewPr>
      <p:guideLst/>
    </p:cSldViewPr>
  </p:slideViewPr>
  <p:outlineViewPr>
    <p:cViewPr>
      <p:scale>
        <a:sx n="33" d="100"/>
        <a:sy n="33" d="100"/>
      </p:scale>
      <p:origin x="0" y="-4509"/>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79.xml"/><Relationship Id="rId21" Type="http://schemas.openxmlformats.org/officeDocument/2006/relationships/slideMaster" Target="slideMasters/slideMaster21.xml"/><Relationship Id="rId42" Type="http://schemas.openxmlformats.org/officeDocument/2006/relationships/slide" Target="slides/slide4.xml"/><Relationship Id="rId63" Type="http://schemas.openxmlformats.org/officeDocument/2006/relationships/slide" Target="slides/slide25.xml"/><Relationship Id="rId84" Type="http://schemas.openxmlformats.org/officeDocument/2006/relationships/slide" Target="slides/slide46.xml"/><Relationship Id="rId138" Type="http://schemas.openxmlformats.org/officeDocument/2006/relationships/slide" Target="slides/slide100.xml"/><Relationship Id="rId159" Type="http://schemas.openxmlformats.org/officeDocument/2006/relationships/slide" Target="slides/slide121.xml"/><Relationship Id="rId170" Type="http://schemas.openxmlformats.org/officeDocument/2006/relationships/customXml" Target="../customXml/item2.xml"/><Relationship Id="rId107" Type="http://schemas.openxmlformats.org/officeDocument/2006/relationships/slide" Target="slides/slide6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 Target="slides/slide15.xml"/><Relationship Id="rId74" Type="http://schemas.openxmlformats.org/officeDocument/2006/relationships/slide" Target="slides/slide36.xml"/><Relationship Id="rId128" Type="http://schemas.openxmlformats.org/officeDocument/2006/relationships/slide" Target="slides/slide90.xml"/><Relationship Id="rId149" Type="http://schemas.openxmlformats.org/officeDocument/2006/relationships/slide" Target="slides/slide111.xml"/><Relationship Id="rId5" Type="http://schemas.openxmlformats.org/officeDocument/2006/relationships/slideMaster" Target="slideMasters/slideMaster5.xml"/><Relationship Id="rId95" Type="http://schemas.openxmlformats.org/officeDocument/2006/relationships/slide" Target="slides/slide57.xml"/><Relationship Id="rId160" Type="http://schemas.openxmlformats.org/officeDocument/2006/relationships/slide" Target="slides/slide122.xml"/><Relationship Id="rId22" Type="http://schemas.openxmlformats.org/officeDocument/2006/relationships/slideMaster" Target="slideMasters/slideMaster22.xml"/><Relationship Id="rId43" Type="http://schemas.openxmlformats.org/officeDocument/2006/relationships/slide" Target="slides/slide5.xml"/><Relationship Id="rId64" Type="http://schemas.openxmlformats.org/officeDocument/2006/relationships/slide" Target="slides/slide26.xml"/><Relationship Id="rId118" Type="http://schemas.openxmlformats.org/officeDocument/2006/relationships/slide" Target="slides/slide80.xml"/><Relationship Id="rId139" Type="http://schemas.openxmlformats.org/officeDocument/2006/relationships/slide" Target="slides/slide101.xml"/><Relationship Id="rId85" Type="http://schemas.openxmlformats.org/officeDocument/2006/relationships/slide" Target="slides/slide47.xml"/><Relationship Id="rId150" Type="http://schemas.openxmlformats.org/officeDocument/2006/relationships/slide" Target="slides/slide112.xml"/><Relationship Id="rId171" Type="http://schemas.openxmlformats.org/officeDocument/2006/relationships/customXml" Target="../customXml/item3.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 Target="slides/slide70.xml"/><Relationship Id="rId129" Type="http://schemas.openxmlformats.org/officeDocument/2006/relationships/slide" Target="slides/slide91.xml"/><Relationship Id="rId54" Type="http://schemas.openxmlformats.org/officeDocument/2006/relationships/slide" Target="slides/slide16.xml"/><Relationship Id="rId70" Type="http://schemas.openxmlformats.org/officeDocument/2006/relationships/slide" Target="slides/slide32.xml"/><Relationship Id="rId75" Type="http://schemas.openxmlformats.org/officeDocument/2006/relationships/slide" Target="slides/slide37.xml"/><Relationship Id="rId91" Type="http://schemas.openxmlformats.org/officeDocument/2006/relationships/slide" Target="slides/slide53.xml"/><Relationship Id="rId96" Type="http://schemas.openxmlformats.org/officeDocument/2006/relationships/slide" Target="slides/slide58.xml"/><Relationship Id="rId140" Type="http://schemas.openxmlformats.org/officeDocument/2006/relationships/slide" Target="slides/slide102.xml"/><Relationship Id="rId145" Type="http://schemas.openxmlformats.org/officeDocument/2006/relationships/slide" Target="slides/slide107.xml"/><Relationship Id="rId161" Type="http://schemas.openxmlformats.org/officeDocument/2006/relationships/slide" Target="slides/slide123.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1.xml"/><Relationship Id="rId114" Type="http://schemas.openxmlformats.org/officeDocument/2006/relationships/slide" Target="slides/slide76.xml"/><Relationship Id="rId119" Type="http://schemas.openxmlformats.org/officeDocument/2006/relationships/slide" Target="slides/slide81.xml"/><Relationship Id="rId44" Type="http://schemas.openxmlformats.org/officeDocument/2006/relationships/slide" Target="slides/slide6.xml"/><Relationship Id="rId60" Type="http://schemas.openxmlformats.org/officeDocument/2006/relationships/slide" Target="slides/slide22.xml"/><Relationship Id="rId65" Type="http://schemas.openxmlformats.org/officeDocument/2006/relationships/slide" Target="slides/slide27.xml"/><Relationship Id="rId81" Type="http://schemas.openxmlformats.org/officeDocument/2006/relationships/slide" Target="slides/slide43.xml"/><Relationship Id="rId86" Type="http://schemas.openxmlformats.org/officeDocument/2006/relationships/slide" Target="slides/slide48.xml"/><Relationship Id="rId130" Type="http://schemas.openxmlformats.org/officeDocument/2006/relationships/slide" Target="slides/slide92.xml"/><Relationship Id="rId135" Type="http://schemas.openxmlformats.org/officeDocument/2006/relationships/slide" Target="slides/slide97.xml"/><Relationship Id="rId151" Type="http://schemas.openxmlformats.org/officeDocument/2006/relationships/slide" Target="slides/slide113.xml"/><Relationship Id="rId156" Type="http://schemas.openxmlformats.org/officeDocument/2006/relationships/slide" Target="slides/slide11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xml"/><Relationship Id="rId109" Type="http://schemas.openxmlformats.org/officeDocument/2006/relationships/slide" Target="slides/slide71.xml"/><Relationship Id="rId34" Type="http://schemas.openxmlformats.org/officeDocument/2006/relationships/slideMaster" Target="slideMasters/slideMaster34.xml"/><Relationship Id="rId50" Type="http://schemas.openxmlformats.org/officeDocument/2006/relationships/slide" Target="slides/slide12.xml"/><Relationship Id="rId55" Type="http://schemas.openxmlformats.org/officeDocument/2006/relationships/slide" Target="slides/slide17.xml"/><Relationship Id="rId76" Type="http://schemas.openxmlformats.org/officeDocument/2006/relationships/slide" Target="slides/slide38.xml"/><Relationship Id="rId97" Type="http://schemas.openxmlformats.org/officeDocument/2006/relationships/slide" Target="slides/slide59.xml"/><Relationship Id="rId104" Type="http://schemas.openxmlformats.org/officeDocument/2006/relationships/slide" Target="slides/slide66.xml"/><Relationship Id="rId120" Type="http://schemas.openxmlformats.org/officeDocument/2006/relationships/slide" Target="slides/slide82.xml"/><Relationship Id="rId125" Type="http://schemas.openxmlformats.org/officeDocument/2006/relationships/slide" Target="slides/slide87.xml"/><Relationship Id="rId141" Type="http://schemas.openxmlformats.org/officeDocument/2006/relationships/slide" Target="slides/slide103.xml"/><Relationship Id="rId146" Type="http://schemas.openxmlformats.org/officeDocument/2006/relationships/slide" Target="slides/slide108.xml"/><Relationship Id="rId16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33.xml"/><Relationship Id="rId92" Type="http://schemas.openxmlformats.org/officeDocument/2006/relationships/slide" Target="slides/slide54.xml"/><Relationship Id="rId162" Type="http://schemas.openxmlformats.org/officeDocument/2006/relationships/slide" Target="slides/slide12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2.xml"/><Relationship Id="rId45" Type="http://schemas.openxmlformats.org/officeDocument/2006/relationships/slide" Target="slides/slide7.xml"/><Relationship Id="rId66" Type="http://schemas.openxmlformats.org/officeDocument/2006/relationships/slide" Target="slides/slide28.xml"/><Relationship Id="rId87" Type="http://schemas.openxmlformats.org/officeDocument/2006/relationships/slide" Target="slides/slide49.xml"/><Relationship Id="rId110" Type="http://schemas.openxmlformats.org/officeDocument/2006/relationships/slide" Target="slides/slide72.xml"/><Relationship Id="rId115" Type="http://schemas.openxmlformats.org/officeDocument/2006/relationships/slide" Target="slides/slide77.xml"/><Relationship Id="rId131" Type="http://schemas.openxmlformats.org/officeDocument/2006/relationships/slide" Target="slides/slide93.xml"/><Relationship Id="rId136" Type="http://schemas.openxmlformats.org/officeDocument/2006/relationships/slide" Target="slides/slide98.xml"/><Relationship Id="rId157" Type="http://schemas.openxmlformats.org/officeDocument/2006/relationships/slide" Target="slides/slide119.xml"/><Relationship Id="rId61" Type="http://schemas.openxmlformats.org/officeDocument/2006/relationships/slide" Target="slides/slide23.xml"/><Relationship Id="rId82" Type="http://schemas.openxmlformats.org/officeDocument/2006/relationships/slide" Target="slides/slide44.xml"/><Relationship Id="rId152" Type="http://schemas.openxmlformats.org/officeDocument/2006/relationships/slide" Target="slides/slide11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8.xml"/><Relationship Id="rId77" Type="http://schemas.openxmlformats.org/officeDocument/2006/relationships/slide" Target="slides/slide39.xml"/><Relationship Id="rId100" Type="http://schemas.openxmlformats.org/officeDocument/2006/relationships/slide" Target="slides/slide62.xml"/><Relationship Id="rId105" Type="http://schemas.openxmlformats.org/officeDocument/2006/relationships/slide" Target="slides/slide67.xml"/><Relationship Id="rId126" Type="http://schemas.openxmlformats.org/officeDocument/2006/relationships/slide" Target="slides/slide88.xml"/><Relationship Id="rId147" Type="http://schemas.openxmlformats.org/officeDocument/2006/relationships/slide" Target="slides/slide109.xml"/><Relationship Id="rId16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3.xml"/><Relationship Id="rId72" Type="http://schemas.openxmlformats.org/officeDocument/2006/relationships/slide" Target="slides/slide34.xml"/><Relationship Id="rId93" Type="http://schemas.openxmlformats.org/officeDocument/2006/relationships/slide" Target="slides/slide55.xml"/><Relationship Id="rId98" Type="http://schemas.openxmlformats.org/officeDocument/2006/relationships/slide" Target="slides/slide60.xml"/><Relationship Id="rId121" Type="http://schemas.openxmlformats.org/officeDocument/2006/relationships/slide" Target="slides/slide83.xml"/><Relationship Id="rId142" Type="http://schemas.openxmlformats.org/officeDocument/2006/relationships/slide" Target="slides/slide104.xml"/><Relationship Id="rId163" Type="http://schemas.openxmlformats.org/officeDocument/2006/relationships/slide" Target="slides/slide125.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8.xml"/><Relationship Id="rId67" Type="http://schemas.openxmlformats.org/officeDocument/2006/relationships/slide" Target="slides/slide29.xml"/><Relationship Id="rId116" Type="http://schemas.openxmlformats.org/officeDocument/2006/relationships/slide" Target="slides/slide78.xml"/><Relationship Id="rId137" Type="http://schemas.openxmlformats.org/officeDocument/2006/relationships/slide" Target="slides/slide99.xml"/><Relationship Id="rId158" Type="http://schemas.openxmlformats.org/officeDocument/2006/relationships/slide" Target="slides/slide120.xml"/><Relationship Id="rId20" Type="http://schemas.openxmlformats.org/officeDocument/2006/relationships/slideMaster" Target="slideMasters/slideMaster20.xml"/><Relationship Id="rId41" Type="http://schemas.openxmlformats.org/officeDocument/2006/relationships/slide" Target="slides/slide3.xml"/><Relationship Id="rId62" Type="http://schemas.openxmlformats.org/officeDocument/2006/relationships/slide" Target="slides/slide24.xml"/><Relationship Id="rId83" Type="http://schemas.openxmlformats.org/officeDocument/2006/relationships/slide" Target="slides/slide45.xml"/><Relationship Id="rId88" Type="http://schemas.openxmlformats.org/officeDocument/2006/relationships/slide" Target="slides/slide50.xml"/><Relationship Id="rId111" Type="http://schemas.openxmlformats.org/officeDocument/2006/relationships/slide" Target="slides/slide73.xml"/><Relationship Id="rId132" Type="http://schemas.openxmlformats.org/officeDocument/2006/relationships/slide" Target="slides/slide94.xml"/><Relationship Id="rId153" Type="http://schemas.openxmlformats.org/officeDocument/2006/relationships/slide" Target="slides/slide115.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9.xml"/><Relationship Id="rId106" Type="http://schemas.openxmlformats.org/officeDocument/2006/relationships/slide" Target="slides/slide68.xml"/><Relationship Id="rId127" Type="http://schemas.openxmlformats.org/officeDocument/2006/relationships/slide" Target="slides/slide8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4.xml"/><Relationship Id="rId73" Type="http://schemas.openxmlformats.org/officeDocument/2006/relationships/slide" Target="slides/slide35.xml"/><Relationship Id="rId78" Type="http://schemas.openxmlformats.org/officeDocument/2006/relationships/slide" Target="slides/slide40.xml"/><Relationship Id="rId94" Type="http://schemas.openxmlformats.org/officeDocument/2006/relationships/slide" Target="slides/slide56.xml"/><Relationship Id="rId99" Type="http://schemas.openxmlformats.org/officeDocument/2006/relationships/slide" Target="slides/slide61.xml"/><Relationship Id="rId101" Type="http://schemas.openxmlformats.org/officeDocument/2006/relationships/slide" Target="slides/slide63.xml"/><Relationship Id="rId122" Type="http://schemas.openxmlformats.org/officeDocument/2006/relationships/slide" Target="slides/slide84.xml"/><Relationship Id="rId143" Type="http://schemas.openxmlformats.org/officeDocument/2006/relationships/slide" Target="slides/slide105.xml"/><Relationship Id="rId148" Type="http://schemas.openxmlformats.org/officeDocument/2006/relationships/slide" Target="slides/slide110.xml"/><Relationship Id="rId164" Type="http://schemas.openxmlformats.org/officeDocument/2006/relationships/notesMaster" Target="notesMasters/notesMaster1.xml"/><Relationship Id="rId169"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 Target="slides/slide9.xml"/><Relationship Id="rId68" Type="http://schemas.openxmlformats.org/officeDocument/2006/relationships/slide" Target="slides/slide30.xml"/><Relationship Id="rId89" Type="http://schemas.openxmlformats.org/officeDocument/2006/relationships/slide" Target="slides/slide51.xml"/><Relationship Id="rId112" Type="http://schemas.openxmlformats.org/officeDocument/2006/relationships/slide" Target="slides/slide74.xml"/><Relationship Id="rId133" Type="http://schemas.openxmlformats.org/officeDocument/2006/relationships/slide" Target="slides/slide95.xml"/><Relationship Id="rId154" Type="http://schemas.openxmlformats.org/officeDocument/2006/relationships/slide" Target="slides/slide116.xml"/><Relationship Id="rId16" Type="http://schemas.openxmlformats.org/officeDocument/2006/relationships/slideMaster" Target="slideMasters/slideMaster16.xml"/><Relationship Id="rId37" Type="http://schemas.openxmlformats.org/officeDocument/2006/relationships/slideMaster" Target="slideMasters/slideMaster37.xml"/><Relationship Id="rId58" Type="http://schemas.openxmlformats.org/officeDocument/2006/relationships/slide" Target="slides/slide20.xml"/><Relationship Id="rId79" Type="http://schemas.openxmlformats.org/officeDocument/2006/relationships/slide" Target="slides/slide41.xml"/><Relationship Id="rId102" Type="http://schemas.openxmlformats.org/officeDocument/2006/relationships/slide" Target="slides/slide64.xml"/><Relationship Id="rId123" Type="http://schemas.openxmlformats.org/officeDocument/2006/relationships/slide" Target="slides/slide85.xml"/><Relationship Id="rId144" Type="http://schemas.openxmlformats.org/officeDocument/2006/relationships/slide" Target="slides/slide106.xml"/><Relationship Id="rId90" Type="http://schemas.openxmlformats.org/officeDocument/2006/relationships/slide" Target="slides/slide52.xml"/><Relationship Id="rId165" Type="http://schemas.openxmlformats.org/officeDocument/2006/relationships/presProps" Target="presProps.xml"/><Relationship Id="rId27" Type="http://schemas.openxmlformats.org/officeDocument/2006/relationships/slideMaster" Target="slideMasters/slideMaster27.xml"/><Relationship Id="rId48" Type="http://schemas.openxmlformats.org/officeDocument/2006/relationships/slide" Target="slides/slide10.xml"/><Relationship Id="rId69" Type="http://schemas.openxmlformats.org/officeDocument/2006/relationships/slide" Target="slides/slide31.xml"/><Relationship Id="rId113" Type="http://schemas.openxmlformats.org/officeDocument/2006/relationships/slide" Target="slides/slide75.xml"/><Relationship Id="rId134" Type="http://schemas.openxmlformats.org/officeDocument/2006/relationships/slide" Target="slides/slide96.xml"/><Relationship Id="rId80" Type="http://schemas.openxmlformats.org/officeDocument/2006/relationships/slide" Target="slides/slide42.xml"/><Relationship Id="rId155" Type="http://schemas.openxmlformats.org/officeDocument/2006/relationships/slide" Target="slides/slide117.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 Target="slides/slide21.xml"/><Relationship Id="rId103" Type="http://schemas.openxmlformats.org/officeDocument/2006/relationships/slide" Target="slides/slide65.xml"/><Relationship Id="rId124"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EA518-A71D-48D2-BD3D-63B4806174C8}"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BF610D-2C9E-4A10-894E-0B0359E135C7}" type="slidenum">
              <a:rPr lang="en-US" smtClean="0"/>
              <a:t>‹#›</a:t>
            </a:fld>
            <a:endParaRPr lang="en-US"/>
          </a:p>
        </p:txBody>
      </p:sp>
    </p:spTree>
    <p:extLst>
      <p:ext uri="{BB962C8B-B14F-4D97-AF65-F5344CB8AC3E}">
        <p14:creationId xmlns:p14="http://schemas.microsoft.com/office/powerpoint/2010/main" val="283142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25C38-BB90-470C-8699-3471BA6835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13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46</a:t>
            </a:fld>
            <a:endParaRPr lang="en-US"/>
          </a:p>
        </p:txBody>
      </p:sp>
    </p:spTree>
    <p:extLst>
      <p:ext uri="{BB962C8B-B14F-4D97-AF65-F5344CB8AC3E}">
        <p14:creationId xmlns:p14="http://schemas.microsoft.com/office/powerpoint/2010/main" val="516016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47</a:t>
            </a:fld>
            <a:endParaRPr lang="en-US"/>
          </a:p>
        </p:txBody>
      </p:sp>
    </p:spTree>
    <p:extLst>
      <p:ext uri="{BB962C8B-B14F-4D97-AF65-F5344CB8AC3E}">
        <p14:creationId xmlns:p14="http://schemas.microsoft.com/office/powerpoint/2010/main" val="2238722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48</a:t>
            </a:fld>
            <a:endParaRPr lang="en-US"/>
          </a:p>
        </p:txBody>
      </p:sp>
    </p:spTree>
    <p:extLst>
      <p:ext uri="{BB962C8B-B14F-4D97-AF65-F5344CB8AC3E}">
        <p14:creationId xmlns:p14="http://schemas.microsoft.com/office/powerpoint/2010/main" val="2359938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49</a:t>
            </a:fld>
            <a:endParaRPr lang="en-US"/>
          </a:p>
        </p:txBody>
      </p:sp>
    </p:spTree>
    <p:extLst>
      <p:ext uri="{BB962C8B-B14F-4D97-AF65-F5344CB8AC3E}">
        <p14:creationId xmlns:p14="http://schemas.microsoft.com/office/powerpoint/2010/main" val="719257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50</a:t>
            </a:fld>
            <a:endParaRPr lang="en-US"/>
          </a:p>
        </p:txBody>
      </p:sp>
    </p:spTree>
    <p:extLst>
      <p:ext uri="{BB962C8B-B14F-4D97-AF65-F5344CB8AC3E}">
        <p14:creationId xmlns:p14="http://schemas.microsoft.com/office/powerpoint/2010/main" val="1403915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51</a:t>
            </a:fld>
            <a:endParaRPr lang="en-US"/>
          </a:p>
        </p:txBody>
      </p:sp>
    </p:spTree>
    <p:extLst>
      <p:ext uri="{BB962C8B-B14F-4D97-AF65-F5344CB8AC3E}">
        <p14:creationId xmlns:p14="http://schemas.microsoft.com/office/powerpoint/2010/main" val="84163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52</a:t>
            </a:fld>
            <a:endParaRPr lang="en-US"/>
          </a:p>
        </p:txBody>
      </p:sp>
    </p:spTree>
    <p:extLst>
      <p:ext uri="{BB962C8B-B14F-4D97-AF65-F5344CB8AC3E}">
        <p14:creationId xmlns:p14="http://schemas.microsoft.com/office/powerpoint/2010/main" val="2689556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53</a:t>
            </a:fld>
            <a:endParaRPr lang="en-US"/>
          </a:p>
        </p:txBody>
      </p:sp>
    </p:spTree>
    <p:extLst>
      <p:ext uri="{BB962C8B-B14F-4D97-AF65-F5344CB8AC3E}">
        <p14:creationId xmlns:p14="http://schemas.microsoft.com/office/powerpoint/2010/main" val="1516956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54</a:t>
            </a:fld>
            <a:endParaRPr lang="en-US"/>
          </a:p>
        </p:txBody>
      </p:sp>
    </p:spTree>
    <p:extLst>
      <p:ext uri="{BB962C8B-B14F-4D97-AF65-F5344CB8AC3E}">
        <p14:creationId xmlns:p14="http://schemas.microsoft.com/office/powerpoint/2010/main" val="4046187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55</a:t>
            </a:fld>
            <a:endParaRPr lang="en-US"/>
          </a:p>
        </p:txBody>
      </p:sp>
    </p:spTree>
    <p:extLst>
      <p:ext uri="{BB962C8B-B14F-4D97-AF65-F5344CB8AC3E}">
        <p14:creationId xmlns:p14="http://schemas.microsoft.com/office/powerpoint/2010/main" val="171294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13F25-4B01-4757-AF0B-5574FCF4DB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850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56</a:t>
            </a:fld>
            <a:endParaRPr lang="en-US"/>
          </a:p>
        </p:txBody>
      </p:sp>
    </p:spTree>
    <p:extLst>
      <p:ext uri="{BB962C8B-B14F-4D97-AF65-F5344CB8AC3E}">
        <p14:creationId xmlns:p14="http://schemas.microsoft.com/office/powerpoint/2010/main" val="2040364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57</a:t>
            </a:fld>
            <a:endParaRPr lang="en-US"/>
          </a:p>
        </p:txBody>
      </p:sp>
    </p:spTree>
    <p:extLst>
      <p:ext uri="{BB962C8B-B14F-4D97-AF65-F5344CB8AC3E}">
        <p14:creationId xmlns:p14="http://schemas.microsoft.com/office/powerpoint/2010/main" val="2040364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58</a:t>
            </a:fld>
            <a:endParaRPr lang="en-US"/>
          </a:p>
        </p:txBody>
      </p:sp>
    </p:spTree>
    <p:extLst>
      <p:ext uri="{BB962C8B-B14F-4D97-AF65-F5344CB8AC3E}">
        <p14:creationId xmlns:p14="http://schemas.microsoft.com/office/powerpoint/2010/main" val="2040364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59</a:t>
            </a:fld>
            <a:endParaRPr lang="en-US"/>
          </a:p>
        </p:txBody>
      </p:sp>
    </p:spTree>
    <p:extLst>
      <p:ext uri="{BB962C8B-B14F-4D97-AF65-F5344CB8AC3E}">
        <p14:creationId xmlns:p14="http://schemas.microsoft.com/office/powerpoint/2010/main" val="2792868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60</a:t>
            </a:fld>
            <a:endParaRPr lang="en-US"/>
          </a:p>
        </p:txBody>
      </p:sp>
    </p:spTree>
    <p:extLst>
      <p:ext uri="{BB962C8B-B14F-4D97-AF65-F5344CB8AC3E}">
        <p14:creationId xmlns:p14="http://schemas.microsoft.com/office/powerpoint/2010/main" val="3525074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61</a:t>
            </a:fld>
            <a:endParaRPr lang="en-US"/>
          </a:p>
        </p:txBody>
      </p:sp>
    </p:spTree>
    <p:extLst>
      <p:ext uri="{BB962C8B-B14F-4D97-AF65-F5344CB8AC3E}">
        <p14:creationId xmlns:p14="http://schemas.microsoft.com/office/powerpoint/2010/main" val="2611987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62</a:t>
            </a:fld>
            <a:endParaRPr lang="en-US"/>
          </a:p>
        </p:txBody>
      </p:sp>
    </p:spTree>
    <p:extLst>
      <p:ext uri="{BB962C8B-B14F-4D97-AF65-F5344CB8AC3E}">
        <p14:creationId xmlns:p14="http://schemas.microsoft.com/office/powerpoint/2010/main" val="4211447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63</a:t>
            </a:fld>
            <a:endParaRPr lang="en-US"/>
          </a:p>
        </p:txBody>
      </p:sp>
    </p:spTree>
    <p:extLst>
      <p:ext uri="{BB962C8B-B14F-4D97-AF65-F5344CB8AC3E}">
        <p14:creationId xmlns:p14="http://schemas.microsoft.com/office/powerpoint/2010/main" val="2544954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64</a:t>
            </a:fld>
            <a:endParaRPr lang="en-US"/>
          </a:p>
        </p:txBody>
      </p:sp>
    </p:spTree>
    <p:extLst>
      <p:ext uri="{BB962C8B-B14F-4D97-AF65-F5344CB8AC3E}">
        <p14:creationId xmlns:p14="http://schemas.microsoft.com/office/powerpoint/2010/main" val="1944188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65</a:t>
            </a:fld>
            <a:endParaRPr lang="en-US"/>
          </a:p>
        </p:txBody>
      </p:sp>
    </p:spTree>
    <p:extLst>
      <p:ext uri="{BB962C8B-B14F-4D97-AF65-F5344CB8AC3E}">
        <p14:creationId xmlns:p14="http://schemas.microsoft.com/office/powerpoint/2010/main" val="281408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13F25-4B01-4757-AF0B-5574FCF4DB8E}" type="slidenum">
              <a:rPr lang="en-US" smtClean="0"/>
              <a:t>39</a:t>
            </a:fld>
            <a:endParaRPr lang="en-US" dirty="0"/>
          </a:p>
        </p:txBody>
      </p:sp>
    </p:spTree>
    <p:extLst>
      <p:ext uri="{BB962C8B-B14F-4D97-AF65-F5344CB8AC3E}">
        <p14:creationId xmlns:p14="http://schemas.microsoft.com/office/powerpoint/2010/main" val="2752701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66</a:t>
            </a:fld>
            <a:endParaRPr lang="en-US"/>
          </a:p>
        </p:txBody>
      </p:sp>
    </p:spTree>
    <p:extLst>
      <p:ext uri="{BB962C8B-B14F-4D97-AF65-F5344CB8AC3E}">
        <p14:creationId xmlns:p14="http://schemas.microsoft.com/office/powerpoint/2010/main" val="97226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67</a:t>
            </a:fld>
            <a:endParaRPr lang="en-US"/>
          </a:p>
        </p:txBody>
      </p:sp>
    </p:spTree>
    <p:extLst>
      <p:ext uri="{BB962C8B-B14F-4D97-AF65-F5344CB8AC3E}">
        <p14:creationId xmlns:p14="http://schemas.microsoft.com/office/powerpoint/2010/main" val="46763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68</a:t>
            </a:fld>
            <a:endParaRPr lang="en-US"/>
          </a:p>
        </p:txBody>
      </p:sp>
    </p:spTree>
    <p:extLst>
      <p:ext uri="{BB962C8B-B14F-4D97-AF65-F5344CB8AC3E}">
        <p14:creationId xmlns:p14="http://schemas.microsoft.com/office/powerpoint/2010/main" val="3137113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69</a:t>
            </a:fld>
            <a:endParaRPr lang="en-US"/>
          </a:p>
        </p:txBody>
      </p:sp>
    </p:spTree>
    <p:extLst>
      <p:ext uri="{BB962C8B-B14F-4D97-AF65-F5344CB8AC3E}">
        <p14:creationId xmlns:p14="http://schemas.microsoft.com/office/powerpoint/2010/main" val="3457020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70</a:t>
            </a:fld>
            <a:endParaRPr lang="en-US"/>
          </a:p>
        </p:txBody>
      </p:sp>
    </p:spTree>
    <p:extLst>
      <p:ext uri="{BB962C8B-B14F-4D97-AF65-F5344CB8AC3E}">
        <p14:creationId xmlns:p14="http://schemas.microsoft.com/office/powerpoint/2010/main" val="3424215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71</a:t>
            </a:fld>
            <a:endParaRPr lang="en-US"/>
          </a:p>
        </p:txBody>
      </p:sp>
    </p:spTree>
    <p:extLst>
      <p:ext uri="{BB962C8B-B14F-4D97-AF65-F5344CB8AC3E}">
        <p14:creationId xmlns:p14="http://schemas.microsoft.com/office/powerpoint/2010/main" val="2511777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72</a:t>
            </a:fld>
            <a:endParaRPr lang="en-US"/>
          </a:p>
        </p:txBody>
      </p:sp>
    </p:spTree>
    <p:extLst>
      <p:ext uri="{BB962C8B-B14F-4D97-AF65-F5344CB8AC3E}">
        <p14:creationId xmlns:p14="http://schemas.microsoft.com/office/powerpoint/2010/main" val="2880789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73</a:t>
            </a:fld>
            <a:endParaRPr lang="en-US"/>
          </a:p>
        </p:txBody>
      </p:sp>
    </p:spTree>
    <p:extLst>
      <p:ext uri="{BB962C8B-B14F-4D97-AF65-F5344CB8AC3E}">
        <p14:creationId xmlns:p14="http://schemas.microsoft.com/office/powerpoint/2010/main" val="1007927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74</a:t>
            </a:fld>
            <a:endParaRPr lang="en-US"/>
          </a:p>
        </p:txBody>
      </p:sp>
    </p:spTree>
    <p:extLst>
      <p:ext uri="{BB962C8B-B14F-4D97-AF65-F5344CB8AC3E}">
        <p14:creationId xmlns:p14="http://schemas.microsoft.com/office/powerpoint/2010/main" val="1358247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75</a:t>
            </a:fld>
            <a:endParaRPr lang="en-US"/>
          </a:p>
        </p:txBody>
      </p:sp>
    </p:spTree>
    <p:extLst>
      <p:ext uri="{BB962C8B-B14F-4D97-AF65-F5344CB8AC3E}">
        <p14:creationId xmlns:p14="http://schemas.microsoft.com/office/powerpoint/2010/main" val="2411025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40</a:t>
            </a:fld>
            <a:endParaRPr lang="en-US"/>
          </a:p>
        </p:txBody>
      </p:sp>
    </p:spTree>
    <p:extLst>
      <p:ext uri="{BB962C8B-B14F-4D97-AF65-F5344CB8AC3E}">
        <p14:creationId xmlns:p14="http://schemas.microsoft.com/office/powerpoint/2010/main" val="34099049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76</a:t>
            </a:fld>
            <a:endParaRPr lang="en-US"/>
          </a:p>
        </p:txBody>
      </p:sp>
    </p:spTree>
    <p:extLst>
      <p:ext uri="{BB962C8B-B14F-4D97-AF65-F5344CB8AC3E}">
        <p14:creationId xmlns:p14="http://schemas.microsoft.com/office/powerpoint/2010/main" val="35731589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77</a:t>
            </a:fld>
            <a:endParaRPr lang="en-US"/>
          </a:p>
        </p:txBody>
      </p:sp>
    </p:spTree>
    <p:extLst>
      <p:ext uri="{BB962C8B-B14F-4D97-AF65-F5344CB8AC3E}">
        <p14:creationId xmlns:p14="http://schemas.microsoft.com/office/powerpoint/2010/main" val="1871318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78</a:t>
            </a:fld>
            <a:endParaRPr lang="en-US"/>
          </a:p>
        </p:txBody>
      </p:sp>
    </p:spTree>
    <p:extLst>
      <p:ext uri="{BB962C8B-B14F-4D97-AF65-F5344CB8AC3E}">
        <p14:creationId xmlns:p14="http://schemas.microsoft.com/office/powerpoint/2010/main" val="493879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79</a:t>
            </a:fld>
            <a:endParaRPr lang="en-US"/>
          </a:p>
        </p:txBody>
      </p:sp>
    </p:spTree>
    <p:extLst>
      <p:ext uri="{BB962C8B-B14F-4D97-AF65-F5344CB8AC3E}">
        <p14:creationId xmlns:p14="http://schemas.microsoft.com/office/powerpoint/2010/main" val="3840321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80</a:t>
            </a:fld>
            <a:endParaRPr lang="en-US"/>
          </a:p>
        </p:txBody>
      </p:sp>
    </p:spTree>
    <p:extLst>
      <p:ext uri="{BB962C8B-B14F-4D97-AF65-F5344CB8AC3E}">
        <p14:creationId xmlns:p14="http://schemas.microsoft.com/office/powerpoint/2010/main" val="3365321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81</a:t>
            </a:fld>
            <a:endParaRPr lang="en-US"/>
          </a:p>
        </p:txBody>
      </p:sp>
    </p:spTree>
    <p:extLst>
      <p:ext uri="{BB962C8B-B14F-4D97-AF65-F5344CB8AC3E}">
        <p14:creationId xmlns:p14="http://schemas.microsoft.com/office/powerpoint/2010/main" val="2944888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82</a:t>
            </a:fld>
            <a:endParaRPr lang="en-US"/>
          </a:p>
        </p:txBody>
      </p:sp>
    </p:spTree>
    <p:extLst>
      <p:ext uri="{BB962C8B-B14F-4D97-AF65-F5344CB8AC3E}">
        <p14:creationId xmlns:p14="http://schemas.microsoft.com/office/powerpoint/2010/main" val="3077851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83</a:t>
            </a:fld>
            <a:endParaRPr lang="en-US"/>
          </a:p>
        </p:txBody>
      </p:sp>
    </p:spTree>
    <p:extLst>
      <p:ext uri="{BB962C8B-B14F-4D97-AF65-F5344CB8AC3E}">
        <p14:creationId xmlns:p14="http://schemas.microsoft.com/office/powerpoint/2010/main" val="11701835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84</a:t>
            </a:fld>
            <a:endParaRPr lang="en-US"/>
          </a:p>
        </p:txBody>
      </p:sp>
    </p:spTree>
    <p:extLst>
      <p:ext uri="{BB962C8B-B14F-4D97-AF65-F5344CB8AC3E}">
        <p14:creationId xmlns:p14="http://schemas.microsoft.com/office/powerpoint/2010/main" val="5755534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85</a:t>
            </a:fld>
            <a:endParaRPr lang="en-US"/>
          </a:p>
        </p:txBody>
      </p:sp>
    </p:spTree>
    <p:extLst>
      <p:ext uri="{BB962C8B-B14F-4D97-AF65-F5344CB8AC3E}">
        <p14:creationId xmlns:p14="http://schemas.microsoft.com/office/powerpoint/2010/main" val="229831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41</a:t>
            </a:fld>
            <a:endParaRPr lang="en-US"/>
          </a:p>
        </p:txBody>
      </p:sp>
    </p:spTree>
    <p:extLst>
      <p:ext uri="{BB962C8B-B14F-4D97-AF65-F5344CB8AC3E}">
        <p14:creationId xmlns:p14="http://schemas.microsoft.com/office/powerpoint/2010/main" val="11679573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86</a:t>
            </a:fld>
            <a:endParaRPr lang="en-US"/>
          </a:p>
        </p:txBody>
      </p:sp>
    </p:spTree>
    <p:extLst>
      <p:ext uri="{BB962C8B-B14F-4D97-AF65-F5344CB8AC3E}">
        <p14:creationId xmlns:p14="http://schemas.microsoft.com/office/powerpoint/2010/main" val="5755534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87</a:t>
            </a:fld>
            <a:endParaRPr lang="en-US"/>
          </a:p>
        </p:txBody>
      </p:sp>
    </p:spTree>
    <p:extLst>
      <p:ext uri="{BB962C8B-B14F-4D97-AF65-F5344CB8AC3E}">
        <p14:creationId xmlns:p14="http://schemas.microsoft.com/office/powerpoint/2010/main" val="36876944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88</a:t>
            </a:fld>
            <a:endParaRPr lang="en-US"/>
          </a:p>
        </p:txBody>
      </p:sp>
    </p:spTree>
    <p:extLst>
      <p:ext uri="{BB962C8B-B14F-4D97-AF65-F5344CB8AC3E}">
        <p14:creationId xmlns:p14="http://schemas.microsoft.com/office/powerpoint/2010/main" val="27425796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89</a:t>
            </a:fld>
            <a:endParaRPr lang="en-US"/>
          </a:p>
        </p:txBody>
      </p:sp>
    </p:spTree>
    <p:extLst>
      <p:ext uri="{BB962C8B-B14F-4D97-AF65-F5344CB8AC3E}">
        <p14:creationId xmlns:p14="http://schemas.microsoft.com/office/powerpoint/2010/main" val="34589175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90</a:t>
            </a:fld>
            <a:endParaRPr lang="en-US"/>
          </a:p>
        </p:txBody>
      </p:sp>
    </p:spTree>
    <p:extLst>
      <p:ext uri="{BB962C8B-B14F-4D97-AF65-F5344CB8AC3E}">
        <p14:creationId xmlns:p14="http://schemas.microsoft.com/office/powerpoint/2010/main" val="35950518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91</a:t>
            </a:fld>
            <a:endParaRPr lang="en-US"/>
          </a:p>
        </p:txBody>
      </p:sp>
    </p:spTree>
    <p:extLst>
      <p:ext uri="{BB962C8B-B14F-4D97-AF65-F5344CB8AC3E}">
        <p14:creationId xmlns:p14="http://schemas.microsoft.com/office/powerpoint/2010/main" val="3367547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92</a:t>
            </a:fld>
            <a:endParaRPr lang="en-US"/>
          </a:p>
        </p:txBody>
      </p:sp>
    </p:spTree>
    <p:extLst>
      <p:ext uri="{BB962C8B-B14F-4D97-AF65-F5344CB8AC3E}">
        <p14:creationId xmlns:p14="http://schemas.microsoft.com/office/powerpoint/2010/main" val="9214969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93</a:t>
            </a:fld>
            <a:endParaRPr lang="en-US"/>
          </a:p>
        </p:txBody>
      </p:sp>
    </p:spTree>
    <p:extLst>
      <p:ext uri="{BB962C8B-B14F-4D97-AF65-F5344CB8AC3E}">
        <p14:creationId xmlns:p14="http://schemas.microsoft.com/office/powerpoint/2010/main" val="31652199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94</a:t>
            </a:fld>
            <a:endParaRPr lang="en-US"/>
          </a:p>
        </p:txBody>
      </p:sp>
    </p:spTree>
    <p:extLst>
      <p:ext uri="{BB962C8B-B14F-4D97-AF65-F5344CB8AC3E}">
        <p14:creationId xmlns:p14="http://schemas.microsoft.com/office/powerpoint/2010/main" val="28970935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95</a:t>
            </a:fld>
            <a:endParaRPr lang="en-US"/>
          </a:p>
        </p:txBody>
      </p:sp>
    </p:spTree>
    <p:extLst>
      <p:ext uri="{BB962C8B-B14F-4D97-AF65-F5344CB8AC3E}">
        <p14:creationId xmlns:p14="http://schemas.microsoft.com/office/powerpoint/2010/main" val="133913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42</a:t>
            </a:fld>
            <a:endParaRPr lang="en-US"/>
          </a:p>
        </p:txBody>
      </p:sp>
    </p:spTree>
    <p:extLst>
      <p:ext uri="{BB962C8B-B14F-4D97-AF65-F5344CB8AC3E}">
        <p14:creationId xmlns:p14="http://schemas.microsoft.com/office/powerpoint/2010/main" val="39541083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96</a:t>
            </a:fld>
            <a:endParaRPr lang="en-US"/>
          </a:p>
        </p:txBody>
      </p:sp>
    </p:spTree>
    <p:extLst>
      <p:ext uri="{BB962C8B-B14F-4D97-AF65-F5344CB8AC3E}">
        <p14:creationId xmlns:p14="http://schemas.microsoft.com/office/powerpoint/2010/main" val="23574695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97</a:t>
            </a:fld>
            <a:endParaRPr lang="en-US"/>
          </a:p>
        </p:txBody>
      </p:sp>
    </p:spTree>
    <p:extLst>
      <p:ext uri="{BB962C8B-B14F-4D97-AF65-F5344CB8AC3E}">
        <p14:creationId xmlns:p14="http://schemas.microsoft.com/office/powerpoint/2010/main" val="6354525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98</a:t>
            </a:fld>
            <a:endParaRPr lang="en-US"/>
          </a:p>
        </p:txBody>
      </p:sp>
    </p:spTree>
    <p:extLst>
      <p:ext uri="{BB962C8B-B14F-4D97-AF65-F5344CB8AC3E}">
        <p14:creationId xmlns:p14="http://schemas.microsoft.com/office/powerpoint/2010/main" val="27837282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99</a:t>
            </a:fld>
            <a:endParaRPr lang="en-US"/>
          </a:p>
        </p:txBody>
      </p:sp>
    </p:spTree>
    <p:extLst>
      <p:ext uri="{BB962C8B-B14F-4D97-AF65-F5344CB8AC3E}">
        <p14:creationId xmlns:p14="http://schemas.microsoft.com/office/powerpoint/2010/main" val="36531905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100</a:t>
            </a:fld>
            <a:endParaRPr lang="en-US"/>
          </a:p>
        </p:txBody>
      </p:sp>
    </p:spTree>
    <p:extLst>
      <p:ext uri="{BB962C8B-B14F-4D97-AF65-F5344CB8AC3E}">
        <p14:creationId xmlns:p14="http://schemas.microsoft.com/office/powerpoint/2010/main" val="30485949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101</a:t>
            </a:fld>
            <a:endParaRPr lang="en-US"/>
          </a:p>
        </p:txBody>
      </p:sp>
    </p:spTree>
    <p:extLst>
      <p:ext uri="{BB962C8B-B14F-4D97-AF65-F5344CB8AC3E}">
        <p14:creationId xmlns:p14="http://schemas.microsoft.com/office/powerpoint/2010/main" val="7772669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102</a:t>
            </a:fld>
            <a:endParaRPr lang="en-US"/>
          </a:p>
        </p:txBody>
      </p:sp>
    </p:spTree>
    <p:extLst>
      <p:ext uri="{BB962C8B-B14F-4D97-AF65-F5344CB8AC3E}">
        <p14:creationId xmlns:p14="http://schemas.microsoft.com/office/powerpoint/2010/main" val="16345885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103</a:t>
            </a:fld>
            <a:endParaRPr lang="en-US"/>
          </a:p>
        </p:txBody>
      </p:sp>
    </p:spTree>
    <p:extLst>
      <p:ext uri="{BB962C8B-B14F-4D97-AF65-F5344CB8AC3E}">
        <p14:creationId xmlns:p14="http://schemas.microsoft.com/office/powerpoint/2010/main" val="2566123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104</a:t>
            </a:fld>
            <a:endParaRPr lang="en-US"/>
          </a:p>
        </p:txBody>
      </p:sp>
    </p:spTree>
    <p:extLst>
      <p:ext uri="{BB962C8B-B14F-4D97-AF65-F5344CB8AC3E}">
        <p14:creationId xmlns:p14="http://schemas.microsoft.com/office/powerpoint/2010/main" val="42777696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105</a:t>
            </a:fld>
            <a:endParaRPr lang="en-US"/>
          </a:p>
        </p:txBody>
      </p:sp>
    </p:spTree>
    <p:extLst>
      <p:ext uri="{BB962C8B-B14F-4D97-AF65-F5344CB8AC3E}">
        <p14:creationId xmlns:p14="http://schemas.microsoft.com/office/powerpoint/2010/main" val="2306538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43</a:t>
            </a:fld>
            <a:endParaRPr lang="en-US"/>
          </a:p>
        </p:txBody>
      </p:sp>
    </p:spTree>
    <p:extLst>
      <p:ext uri="{BB962C8B-B14F-4D97-AF65-F5344CB8AC3E}">
        <p14:creationId xmlns:p14="http://schemas.microsoft.com/office/powerpoint/2010/main" val="32148654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106</a:t>
            </a:fld>
            <a:endParaRPr lang="en-US"/>
          </a:p>
        </p:txBody>
      </p:sp>
    </p:spTree>
    <p:extLst>
      <p:ext uri="{BB962C8B-B14F-4D97-AF65-F5344CB8AC3E}">
        <p14:creationId xmlns:p14="http://schemas.microsoft.com/office/powerpoint/2010/main" val="10130533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107</a:t>
            </a:fld>
            <a:endParaRPr lang="en-US"/>
          </a:p>
        </p:txBody>
      </p:sp>
    </p:spTree>
    <p:extLst>
      <p:ext uri="{BB962C8B-B14F-4D97-AF65-F5344CB8AC3E}">
        <p14:creationId xmlns:p14="http://schemas.microsoft.com/office/powerpoint/2010/main" val="3148825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108</a:t>
            </a:fld>
            <a:endParaRPr lang="en-US"/>
          </a:p>
        </p:txBody>
      </p:sp>
    </p:spTree>
    <p:extLst>
      <p:ext uri="{BB962C8B-B14F-4D97-AF65-F5344CB8AC3E}">
        <p14:creationId xmlns:p14="http://schemas.microsoft.com/office/powerpoint/2010/main" val="317974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109</a:t>
            </a:fld>
            <a:endParaRPr lang="en-US"/>
          </a:p>
        </p:txBody>
      </p:sp>
    </p:spTree>
    <p:extLst>
      <p:ext uri="{BB962C8B-B14F-4D97-AF65-F5344CB8AC3E}">
        <p14:creationId xmlns:p14="http://schemas.microsoft.com/office/powerpoint/2010/main" val="28656714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110</a:t>
            </a:fld>
            <a:endParaRPr lang="en-US"/>
          </a:p>
        </p:txBody>
      </p:sp>
    </p:spTree>
    <p:extLst>
      <p:ext uri="{BB962C8B-B14F-4D97-AF65-F5344CB8AC3E}">
        <p14:creationId xmlns:p14="http://schemas.microsoft.com/office/powerpoint/2010/main" val="13030748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111</a:t>
            </a:fld>
            <a:endParaRPr lang="en-US"/>
          </a:p>
        </p:txBody>
      </p:sp>
    </p:spTree>
    <p:extLst>
      <p:ext uri="{BB962C8B-B14F-4D97-AF65-F5344CB8AC3E}">
        <p14:creationId xmlns:p14="http://schemas.microsoft.com/office/powerpoint/2010/main" val="22002916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112</a:t>
            </a:fld>
            <a:endParaRPr lang="en-US"/>
          </a:p>
        </p:txBody>
      </p:sp>
    </p:spTree>
    <p:extLst>
      <p:ext uri="{BB962C8B-B14F-4D97-AF65-F5344CB8AC3E}">
        <p14:creationId xmlns:p14="http://schemas.microsoft.com/office/powerpoint/2010/main" val="8051476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113</a:t>
            </a:fld>
            <a:endParaRPr lang="en-US"/>
          </a:p>
        </p:txBody>
      </p:sp>
    </p:spTree>
    <p:extLst>
      <p:ext uri="{BB962C8B-B14F-4D97-AF65-F5344CB8AC3E}">
        <p14:creationId xmlns:p14="http://schemas.microsoft.com/office/powerpoint/2010/main" val="29501399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114</a:t>
            </a:fld>
            <a:endParaRPr lang="en-US"/>
          </a:p>
        </p:txBody>
      </p:sp>
    </p:spTree>
    <p:extLst>
      <p:ext uri="{BB962C8B-B14F-4D97-AF65-F5344CB8AC3E}">
        <p14:creationId xmlns:p14="http://schemas.microsoft.com/office/powerpoint/2010/main" val="30798109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115</a:t>
            </a:fld>
            <a:endParaRPr lang="en-US"/>
          </a:p>
        </p:txBody>
      </p:sp>
    </p:spTree>
    <p:extLst>
      <p:ext uri="{BB962C8B-B14F-4D97-AF65-F5344CB8AC3E}">
        <p14:creationId xmlns:p14="http://schemas.microsoft.com/office/powerpoint/2010/main" val="118898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44</a:t>
            </a:fld>
            <a:endParaRPr lang="en-US"/>
          </a:p>
        </p:txBody>
      </p:sp>
    </p:spTree>
    <p:extLst>
      <p:ext uri="{BB962C8B-B14F-4D97-AF65-F5344CB8AC3E}">
        <p14:creationId xmlns:p14="http://schemas.microsoft.com/office/powerpoint/2010/main" val="21961533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116</a:t>
            </a:fld>
            <a:endParaRPr lang="en-US"/>
          </a:p>
        </p:txBody>
      </p:sp>
    </p:spTree>
    <p:extLst>
      <p:ext uri="{BB962C8B-B14F-4D97-AF65-F5344CB8AC3E}">
        <p14:creationId xmlns:p14="http://schemas.microsoft.com/office/powerpoint/2010/main" val="11517709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117</a:t>
            </a:fld>
            <a:endParaRPr lang="en-US"/>
          </a:p>
        </p:txBody>
      </p:sp>
    </p:spTree>
    <p:extLst>
      <p:ext uri="{BB962C8B-B14F-4D97-AF65-F5344CB8AC3E}">
        <p14:creationId xmlns:p14="http://schemas.microsoft.com/office/powerpoint/2010/main" val="35443324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118</a:t>
            </a:fld>
            <a:endParaRPr lang="en-US"/>
          </a:p>
        </p:txBody>
      </p:sp>
    </p:spTree>
    <p:extLst>
      <p:ext uri="{BB962C8B-B14F-4D97-AF65-F5344CB8AC3E}">
        <p14:creationId xmlns:p14="http://schemas.microsoft.com/office/powerpoint/2010/main" val="37656389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119</a:t>
            </a:fld>
            <a:endParaRPr lang="en-US"/>
          </a:p>
        </p:txBody>
      </p:sp>
    </p:spTree>
    <p:extLst>
      <p:ext uri="{BB962C8B-B14F-4D97-AF65-F5344CB8AC3E}">
        <p14:creationId xmlns:p14="http://schemas.microsoft.com/office/powerpoint/2010/main" val="31480562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120</a:t>
            </a:fld>
            <a:endParaRPr lang="en-US"/>
          </a:p>
        </p:txBody>
      </p:sp>
    </p:spTree>
    <p:extLst>
      <p:ext uri="{BB962C8B-B14F-4D97-AF65-F5344CB8AC3E}">
        <p14:creationId xmlns:p14="http://schemas.microsoft.com/office/powerpoint/2010/main" val="33747562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121</a:t>
            </a:fld>
            <a:endParaRPr lang="en-US"/>
          </a:p>
        </p:txBody>
      </p:sp>
    </p:spTree>
    <p:extLst>
      <p:ext uri="{BB962C8B-B14F-4D97-AF65-F5344CB8AC3E}">
        <p14:creationId xmlns:p14="http://schemas.microsoft.com/office/powerpoint/2010/main" val="2869588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122</a:t>
            </a:fld>
            <a:endParaRPr lang="en-US"/>
          </a:p>
        </p:txBody>
      </p:sp>
    </p:spTree>
    <p:extLst>
      <p:ext uri="{BB962C8B-B14F-4D97-AF65-F5344CB8AC3E}">
        <p14:creationId xmlns:p14="http://schemas.microsoft.com/office/powerpoint/2010/main" val="27943082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123</a:t>
            </a:fld>
            <a:endParaRPr lang="en-US"/>
          </a:p>
        </p:txBody>
      </p:sp>
    </p:spTree>
    <p:extLst>
      <p:ext uri="{BB962C8B-B14F-4D97-AF65-F5344CB8AC3E}">
        <p14:creationId xmlns:p14="http://schemas.microsoft.com/office/powerpoint/2010/main" val="35849317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124</a:t>
            </a:fld>
            <a:endParaRPr lang="en-US"/>
          </a:p>
        </p:txBody>
      </p:sp>
    </p:spTree>
    <p:extLst>
      <p:ext uri="{BB962C8B-B14F-4D97-AF65-F5344CB8AC3E}">
        <p14:creationId xmlns:p14="http://schemas.microsoft.com/office/powerpoint/2010/main" val="176201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5403DD-77A7-4588-BEEF-06A2225C8422}" type="slidenum">
              <a:rPr lang="en-US" smtClean="0"/>
              <a:t>45</a:t>
            </a:fld>
            <a:endParaRPr lang="en-US"/>
          </a:p>
        </p:txBody>
      </p:sp>
    </p:spTree>
    <p:extLst>
      <p:ext uri="{BB962C8B-B14F-4D97-AF65-F5344CB8AC3E}">
        <p14:creationId xmlns:p14="http://schemas.microsoft.com/office/powerpoint/2010/main" val="163855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140C-60B2-4E7F-AA9A-16C5CAF1E9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1141C2-BDDC-43F0-80B7-1F6B0C26CC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38740E-9529-446E-88BD-FFBE86AE5FEA}"/>
              </a:ext>
            </a:extLst>
          </p:cNvPr>
          <p:cNvSpPr>
            <a:spLocks noGrp="1"/>
          </p:cNvSpPr>
          <p:nvPr>
            <p:ph type="dt" sz="half" idx="10"/>
          </p:nvPr>
        </p:nvSpPr>
        <p:spPr/>
        <p:txBody>
          <a:bodyPr/>
          <a:lstStyle/>
          <a:p>
            <a:fld id="{E977BB40-503C-4886-B9ED-1D88769BDEB2}" type="datetimeFigureOut">
              <a:rPr lang="en-US" smtClean="0"/>
              <a:t>3/10/2022</a:t>
            </a:fld>
            <a:endParaRPr lang="en-US"/>
          </a:p>
        </p:txBody>
      </p:sp>
      <p:sp>
        <p:nvSpPr>
          <p:cNvPr id="5" name="Footer Placeholder 4">
            <a:extLst>
              <a:ext uri="{FF2B5EF4-FFF2-40B4-BE49-F238E27FC236}">
                <a16:creationId xmlns:a16="http://schemas.microsoft.com/office/drawing/2014/main" id="{2B77D6A2-6C41-495C-80C6-4C8107DAF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7329B-724E-4382-BB9D-69F858DE1B1C}"/>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302418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1A53-417A-40EF-B7FE-D6C522F777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B6E95C-A183-40C2-A7CA-8E4F8D675E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C66C1-B010-4F2B-A372-F50B7210C15B}"/>
              </a:ext>
            </a:extLst>
          </p:cNvPr>
          <p:cNvSpPr>
            <a:spLocks noGrp="1"/>
          </p:cNvSpPr>
          <p:nvPr>
            <p:ph type="dt" sz="half" idx="10"/>
          </p:nvPr>
        </p:nvSpPr>
        <p:spPr/>
        <p:txBody>
          <a:bodyPr/>
          <a:lstStyle/>
          <a:p>
            <a:fld id="{E977BB40-503C-4886-B9ED-1D88769BDEB2}" type="datetimeFigureOut">
              <a:rPr lang="en-US" smtClean="0"/>
              <a:t>3/10/2022</a:t>
            </a:fld>
            <a:endParaRPr lang="en-US"/>
          </a:p>
        </p:txBody>
      </p:sp>
      <p:sp>
        <p:nvSpPr>
          <p:cNvPr id="5" name="Footer Placeholder 4">
            <a:extLst>
              <a:ext uri="{FF2B5EF4-FFF2-40B4-BE49-F238E27FC236}">
                <a16:creationId xmlns:a16="http://schemas.microsoft.com/office/drawing/2014/main" id="{3A49E3DC-657A-49FE-BDD3-BF2848B49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A9188-241C-446F-BDF1-411738C5BB75}"/>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334508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5D1C5-E270-405B-851E-1B55044662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977353-5135-43DA-8EAB-7D185C1CFF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D7EFA7-D2CF-4F97-B124-EAF0F1776DBA}"/>
              </a:ext>
            </a:extLst>
          </p:cNvPr>
          <p:cNvSpPr>
            <a:spLocks noGrp="1"/>
          </p:cNvSpPr>
          <p:nvPr>
            <p:ph type="dt" sz="half" idx="10"/>
          </p:nvPr>
        </p:nvSpPr>
        <p:spPr/>
        <p:txBody>
          <a:bodyPr/>
          <a:lstStyle/>
          <a:p>
            <a:fld id="{E977BB40-503C-4886-B9ED-1D88769BDEB2}" type="datetimeFigureOut">
              <a:rPr lang="en-US" smtClean="0"/>
              <a:t>3/10/2022</a:t>
            </a:fld>
            <a:endParaRPr lang="en-US"/>
          </a:p>
        </p:txBody>
      </p:sp>
      <p:sp>
        <p:nvSpPr>
          <p:cNvPr id="5" name="Footer Placeholder 4">
            <a:extLst>
              <a:ext uri="{FF2B5EF4-FFF2-40B4-BE49-F238E27FC236}">
                <a16:creationId xmlns:a16="http://schemas.microsoft.com/office/drawing/2014/main" id="{70F17C9D-7E3E-436F-ADCD-44D8D2CEA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E0C03-0BC2-4A0B-A480-671750A3E5B1}"/>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23147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solidFill>
            <a:srgbClr val="741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Tree>
    <p:extLst>
      <p:ext uri="{BB962C8B-B14F-4D97-AF65-F5344CB8AC3E}">
        <p14:creationId xmlns:p14="http://schemas.microsoft.com/office/powerpoint/2010/main" val="2907164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rgbClr val="4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rgbClr val="9F6573"/>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a:t>2</a:t>
            </a:r>
          </a:p>
        </p:txBody>
      </p:sp>
    </p:spTree>
    <p:extLst>
      <p:ext uri="{BB962C8B-B14F-4D97-AF65-F5344CB8AC3E}">
        <p14:creationId xmlns:p14="http://schemas.microsoft.com/office/powerpoint/2010/main" val="306362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86050"/>
            <a:ext cx="12192000" cy="1325563"/>
          </a:xfrm>
        </p:spPr>
        <p:txBody>
          <a:bodyPr>
            <a:normAutofit/>
          </a:bodyPr>
          <a:lstStyle>
            <a:lvl1pPr algn="ctr">
              <a:defRPr sz="6000"/>
            </a:lvl1pPr>
          </a:lstStyle>
          <a:p>
            <a:r>
              <a:rPr lang="en-US" dirty="0"/>
              <a:t>New section slide (1 line)</a:t>
            </a:r>
          </a:p>
        </p:txBody>
      </p:sp>
      <p:sp>
        <p:nvSpPr>
          <p:cNvPr id="4" name="Date Placeholder 3"/>
          <p:cNvSpPr>
            <a:spLocks noGrp="1"/>
          </p:cNvSpPr>
          <p:nvPr>
            <p:ph type="dt" sz="half" idx="10"/>
          </p:nvPr>
        </p:nvSpPr>
        <p:spPr/>
        <p:txBody>
          <a:bodyPr/>
          <a:lstStyle/>
          <a:p>
            <a:fld id="{1A023807-5E9D-43E8-B2BD-10F106948CF5}"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6CB56-850F-44AD-94ED-0255744E6B9E}" type="slidenum">
              <a:rPr lang="en-US" smtClean="0"/>
              <a:t>‹#›</a:t>
            </a:fld>
            <a:endParaRPr lang="en-US"/>
          </a:p>
        </p:txBody>
      </p:sp>
    </p:spTree>
    <p:extLst>
      <p:ext uri="{BB962C8B-B14F-4D97-AF65-F5344CB8AC3E}">
        <p14:creationId xmlns:p14="http://schemas.microsoft.com/office/powerpoint/2010/main" val="1359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23807-5E9D-43E8-B2BD-10F106948CF5}" type="datetimeFigureOut">
              <a:rPr lang="en-US" smtClean="0"/>
              <a:t>3/10/2022</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6CB56-850F-44AD-94ED-0255744E6B9E}" type="slidenum">
              <a:rPr lang="en-US" smtClean="0"/>
              <a:t>‹#›</a:t>
            </a:fld>
            <a:endParaRPr lang="en-US"/>
          </a:p>
        </p:txBody>
      </p:sp>
    </p:spTree>
    <p:extLst>
      <p:ext uri="{BB962C8B-B14F-4D97-AF65-F5344CB8AC3E}">
        <p14:creationId xmlns:p14="http://schemas.microsoft.com/office/powerpoint/2010/main" val="829004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ullet Point Alternative Set U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294" y="0"/>
            <a:ext cx="12079705" cy="1325563"/>
          </a:xfrm>
        </p:spPr>
        <p:txBody>
          <a:bodyPr>
            <a:normAutofit/>
          </a:bodyPr>
          <a:lstStyle>
            <a:lvl1pPr>
              <a:defRPr sz="6000"/>
            </a:lvl1pPr>
          </a:lstStyle>
          <a:p>
            <a:r>
              <a:rPr lang="en-US" dirty="0"/>
              <a:t>Slide title goes here</a:t>
            </a:r>
          </a:p>
        </p:txBody>
      </p:sp>
      <p:sp>
        <p:nvSpPr>
          <p:cNvPr id="3" name="Content Placeholder 2"/>
          <p:cNvSpPr>
            <a:spLocks noGrp="1"/>
          </p:cNvSpPr>
          <p:nvPr>
            <p:ph idx="1" hasCustomPrompt="1"/>
          </p:nvPr>
        </p:nvSpPr>
        <p:spPr>
          <a:xfrm>
            <a:off x="545431" y="1555531"/>
            <a:ext cx="11454063" cy="4540469"/>
          </a:xfrm>
        </p:spPr>
        <p:txBody>
          <a:bodyPr/>
          <a:lstStyle>
            <a:lvl1pPr>
              <a:lnSpc>
                <a:spcPct val="150000"/>
              </a:lnSpc>
              <a:buClr>
                <a:schemeClr val="bg1"/>
              </a:buClr>
              <a:buSzPct val="60000"/>
              <a:defRPr sz="4000"/>
            </a:lvl1pPr>
            <a:lvl2pPr>
              <a:buClr>
                <a:schemeClr val="bg1">
                  <a:lumMod val="75000"/>
                </a:schemeClr>
              </a:buClr>
              <a:buSzPct val="60000"/>
              <a:defRPr sz="3000">
                <a:solidFill>
                  <a:schemeClr val="bg1">
                    <a:lumMod val="50000"/>
                  </a:schemeClr>
                </a:solidFill>
              </a:defRPr>
            </a:lvl2pPr>
          </a:lstStyle>
          <a:p>
            <a:pPr lvl="0"/>
            <a:r>
              <a:rPr lang="en-US" dirty="0"/>
              <a:t>This slide is a set up for you to type some content WITHOUT having to use bullet points. There are bullets here, but they’re set to white. (1) Just type a few words for each line. (2) alternate colors for each row. I recommend to do gray &amp; black because it’s simple. You can also do black &amp; a color. </a:t>
            </a:r>
          </a:p>
        </p:txBody>
      </p:sp>
      <p:sp>
        <p:nvSpPr>
          <p:cNvPr id="4" name="Date Placeholder 3"/>
          <p:cNvSpPr>
            <a:spLocks noGrp="1"/>
          </p:cNvSpPr>
          <p:nvPr>
            <p:ph type="dt" sz="half" idx="10"/>
          </p:nvPr>
        </p:nvSpPr>
        <p:spPr/>
        <p:txBody>
          <a:bodyPr/>
          <a:lstStyle/>
          <a:p>
            <a:fld id="{1A023807-5E9D-43E8-B2BD-10F106948CF5}"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6CB56-850F-44AD-94ED-0255744E6B9E}" type="slidenum">
              <a:rPr lang="en-US" smtClean="0"/>
              <a:t>‹#›</a:t>
            </a:fld>
            <a:endParaRPr lang="en-US"/>
          </a:p>
        </p:txBody>
      </p:sp>
    </p:spTree>
    <p:extLst>
      <p:ext uri="{BB962C8B-B14F-4D97-AF65-F5344CB8AC3E}">
        <p14:creationId xmlns:p14="http://schemas.microsoft.com/office/powerpoint/2010/main" val="3728515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596" y="189186"/>
            <a:ext cx="11920727" cy="2238704"/>
          </a:xfrm>
        </p:spPr>
        <p:txBody>
          <a:bodyPr anchor="t">
            <a:normAutofit/>
          </a:bodyPr>
          <a:lstStyle>
            <a:lvl1pPr algn="l">
              <a:defRPr sz="7200"/>
            </a:lvl1pPr>
          </a:lstStyle>
          <a:p>
            <a:r>
              <a:rPr lang="en-US" dirty="0"/>
              <a:t>Presentation Title Goes Here</a:t>
            </a:r>
          </a:p>
        </p:txBody>
      </p:sp>
      <p:sp>
        <p:nvSpPr>
          <p:cNvPr id="3" name="Subtitle 2"/>
          <p:cNvSpPr>
            <a:spLocks noGrp="1"/>
          </p:cNvSpPr>
          <p:nvPr>
            <p:ph type="subTitle" idx="1" hasCustomPrompt="1"/>
          </p:nvPr>
        </p:nvSpPr>
        <p:spPr>
          <a:xfrm>
            <a:off x="92596" y="2427890"/>
            <a:ext cx="11920728" cy="1655762"/>
          </a:xfrm>
        </p:spPr>
        <p:txBody>
          <a:bodyPr>
            <a:normAutofit/>
          </a:bodyPr>
          <a:lstStyle>
            <a:lvl1pPr marL="0" indent="0" algn="l">
              <a:buNone/>
              <a:defRPr sz="5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goes here</a:t>
            </a:r>
          </a:p>
        </p:txBody>
      </p:sp>
      <p:sp>
        <p:nvSpPr>
          <p:cNvPr id="9" name="Text Placeholder 3"/>
          <p:cNvSpPr>
            <a:spLocks noGrp="1"/>
          </p:cNvSpPr>
          <p:nvPr>
            <p:ph type="body" sz="half" idx="13" hasCustomPrompt="1"/>
          </p:nvPr>
        </p:nvSpPr>
        <p:spPr>
          <a:xfrm>
            <a:off x="5410199" y="4911067"/>
            <a:ext cx="6603124" cy="1640203"/>
          </a:xfrm>
        </p:spPr>
        <p:txBody>
          <a:bodyPr>
            <a:normAutofit/>
          </a:bodyPr>
          <a:lstStyle>
            <a:lvl1pPr marL="0" indent="0" algn="r">
              <a:buNone/>
              <a:defRPr sz="3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&amp; Affiliation</a:t>
            </a:r>
          </a:p>
          <a:p>
            <a:pPr lvl="0"/>
            <a:r>
              <a:rPr lang="en-US" dirty="0"/>
              <a:t>Email or other information</a:t>
            </a:r>
          </a:p>
          <a:p>
            <a:pPr lvl="0"/>
            <a:r>
              <a:rPr lang="en-US" dirty="0"/>
              <a:t>Maybe a logo or something.</a:t>
            </a:r>
          </a:p>
        </p:txBody>
      </p:sp>
    </p:spTree>
    <p:extLst>
      <p:ext uri="{BB962C8B-B14F-4D97-AF65-F5344CB8AC3E}">
        <p14:creationId xmlns:p14="http://schemas.microsoft.com/office/powerpoint/2010/main" val="853550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1277812-DA00-4790-A337-6F90BED2717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00872CE-542D-41C1-BD79-E8FFC3127CB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4DEDE64-9425-4FF2-ABC7-19163A080C73}"/>
              </a:ext>
            </a:extLst>
          </p:cNvPr>
          <p:cNvSpPr>
            <a:spLocks noGrp="1"/>
          </p:cNvSpPr>
          <p:nvPr>
            <p:ph type="sldNum" sz="quarter" idx="12"/>
          </p:nvPr>
        </p:nvSpPr>
        <p:spPr/>
        <p:txBody>
          <a:bodyPr/>
          <a:lstStyle>
            <a:lvl1pPr>
              <a:defRPr/>
            </a:lvl1pPr>
          </a:lstStyle>
          <a:p>
            <a:pPr>
              <a:defRPr/>
            </a:pPr>
            <a:fld id="{479637CB-18A5-411D-A392-1E5A13E23664}" type="slidenum">
              <a:rPr lang="en-US" altLang="en-US"/>
              <a:pPr>
                <a:defRPr/>
              </a:pPr>
              <a:t>‹#›</a:t>
            </a:fld>
            <a:endParaRPr lang="en-US" altLang="en-US"/>
          </a:p>
        </p:txBody>
      </p:sp>
    </p:spTree>
    <p:extLst>
      <p:ext uri="{BB962C8B-B14F-4D97-AF65-F5344CB8AC3E}">
        <p14:creationId xmlns:p14="http://schemas.microsoft.com/office/powerpoint/2010/main" val="4236030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30E33-203B-4FF1-B8D7-849EB29F63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5F768A-B24B-4F62-B57E-14FED5E549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63CEE-5B57-4ED8-BE3E-B17D93035E54}"/>
              </a:ext>
            </a:extLst>
          </p:cNvPr>
          <p:cNvSpPr>
            <a:spLocks noGrp="1"/>
          </p:cNvSpPr>
          <p:nvPr>
            <p:ph type="dt" sz="half" idx="10"/>
          </p:nvPr>
        </p:nvSpPr>
        <p:spPr/>
        <p:txBody>
          <a:bodyPr/>
          <a:lstStyle/>
          <a:p>
            <a:fld id="{E977BB40-503C-4886-B9ED-1D88769BDEB2}" type="datetimeFigureOut">
              <a:rPr lang="en-US" smtClean="0"/>
              <a:t>3/10/2022</a:t>
            </a:fld>
            <a:endParaRPr lang="en-US"/>
          </a:p>
        </p:txBody>
      </p:sp>
      <p:sp>
        <p:nvSpPr>
          <p:cNvPr id="5" name="Footer Placeholder 4">
            <a:extLst>
              <a:ext uri="{FF2B5EF4-FFF2-40B4-BE49-F238E27FC236}">
                <a16:creationId xmlns:a16="http://schemas.microsoft.com/office/drawing/2014/main" id="{93FB7A9E-6327-4CF9-BABE-BDF6FE6A1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CF903-ED3C-4B21-B0CE-F903FE50A753}"/>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1123092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1277812-DA00-4790-A337-6F90BED2717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00872CE-542D-41C1-BD79-E8FFC3127CB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4DEDE64-9425-4FF2-ABC7-19163A080C73}"/>
              </a:ext>
            </a:extLst>
          </p:cNvPr>
          <p:cNvSpPr>
            <a:spLocks noGrp="1"/>
          </p:cNvSpPr>
          <p:nvPr>
            <p:ph type="sldNum" sz="quarter" idx="12"/>
          </p:nvPr>
        </p:nvSpPr>
        <p:spPr/>
        <p:txBody>
          <a:bodyPr/>
          <a:lstStyle>
            <a:lvl1pPr>
              <a:defRPr/>
            </a:lvl1pPr>
          </a:lstStyle>
          <a:p>
            <a:pPr>
              <a:defRPr/>
            </a:pPr>
            <a:fld id="{479637CB-18A5-411D-A392-1E5A13E23664}" type="slidenum">
              <a:rPr lang="en-US" altLang="en-US"/>
              <a:pPr>
                <a:defRPr/>
              </a:pPr>
              <a:t>‹#›</a:t>
            </a:fld>
            <a:endParaRPr lang="en-US" altLang="en-US"/>
          </a:p>
        </p:txBody>
      </p:sp>
    </p:spTree>
    <p:extLst>
      <p:ext uri="{BB962C8B-B14F-4D97-AF65-F5344CB8AC3E}">
        <p14:creationId xmlns:p14="http://schemas.microsoft.com/office/powerpoint/2010/main" val="4236030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A956E-82E8-4E04-9895-0F43C7BCB8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6783B0-480A-4B10-9AB6-BA8D500D69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ED65AD-1600-4B52-9DD8-17F0F972D972}"/>
              </a:ext>
            </a:extLst>
          </p:cNvPr>
          <p:cNvSpPr>
            <a:spLocks noGrp="1"/>
          </p:cNvSpPr>
          <p:nvPr>
            <p:ph type="dt" sz="half" idx="10"/>
          </p:nvPr>
        </p:nvSpPr>
        <p:spPr/>
        <p:txBody>
          <a:bodyPr/>
          <a:lstStyle/>
          <a:p>
            <a:fld id="{E977BB40-503C-4886-B9ED-1D88769BDEB2}" type="datetimeFigureOut">
              <a:rPr lang="en-US" smtClean="0"/>
              <a:t>3/10/2022</a:t>
            </a:fld>
            <a:endParaRPr lang="en-US"/>
          </a:p>
        </p:txBody>
      </p:sp>
      <p:sp>
        <p:nvSpPr>
          <p:cNvPr id="5" name="Footer Placeholder 4">
            <a:extLst>
              <a:ext uri="{FF2B5EF4-FFF2-40B4-BE49-F238E27FC236}">
                <a16:creationId xmlns:a16="http://schemas.microsoft.com/office/drawing/2014/main" id="{29377382-0208-44A2-8525-C32D75365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A1A01-CAB5-4F6D-A0AD-8DAEA59746FB}"/>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818413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1277812-DA00-4790-A337-6F90BED2717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00872CE-542D-41C1-BD79-E8FFC3127CB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4DEDE64-9425-4FF2-ABC7-19163A080C73}"/>
              </a:ext>
            </a:extLst>
          </p:cNvPr>
          <p:cNvSpPr>
            <a:spLocks noGrp="1"/>
          </p:cNvSpPr>
          <p:nvPr>
            <p:ph type="sldNum" sz="quarter" idx="12"/>
          </p:nvPr>
        </p:nvSpPr>
        <p:spPr/>
        <p:txBody>
          <a:bodyPr/>
          <a:lstStyle>
            <a:lvl1pPr>
              <a:defRPr/>
            </a:lvl1pPr>
          </a:lstStyle>
          <a:p>
            <a:pPr>
              <a:defRPr/>
            </a:pPr>
            <a:fld id="{479637CB-18A5-411D-A392-1E5A13E23664}" type="slidenum">
              <a:rPr lang="en-US" altLang="en-US"/>
              <a:pPr>
                <a:defRPr/>
              </a:pPr>
              <a:t>‹#›</a:t>
            </a:fld>
            <a:endParaRPr lang="en-US" altLang="en-US"/>
          </a:p>
        </p:txBody>
      </p:sp>
    </p:spTree>
    <p:extLst>
      <p:ext uri="{BB962C8B-B14F-4D97-AF65-F5344CB8AC3E}">
        <p14:creationId xmlns:p14="http://schemas.microsoft.com/office/powerpoint/2010/main" val="42360306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5EFA-E860-4282-AC71-91BA202425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B2AFF-737A-425C-B25B-366686EECF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FB97F6-FB22-4B0B-802B-FEC86FEC56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52B581-452C-4CE4-BA58-F87ED34EB1DA}"/>
              </a:ext>
            </a:extLst>
          </p:cNvPr>
          <p:cNvSpPr>
            <a:spLocks noGrp="1"/>
          </p:cNvSpPr>
          <p:nvPr>
            <p:ph type="dt" sz="half" idx="10"/>
          </p:nvPr>
        </p:nvSpPr>
        <p:spPr/>
        <p:txBody>
          <a:bodyPr/>
          <a:lstStyle/>
          <a:p>
            <a:fld id="{E977BB40-503C-4886-B9ED-1D88769BDEB2}" type="datetimeFigureOut">
              <a:rPr lang="en-US" smtClean="0"/>
              <a:t>3/10/2022</a:t>
            </a:fld>
            <a:endParaRPr lang="en-US"/>
          </a:p>
        </p:txBody>
      </p:sp>
      <p:sp>
        <p:nvSpPr>
          <p:cNvPr id="6" name="Footer Placeholder 5">
            <a:extLst>
              <a:ext uri="{FF2B5EF4-FFF2-40B4-BE49-F238E27FC236}">
                <a16:creationId xmlns:a16="http://schemas.microsoft.com/office/drawing/2014/main" id="{1EF242F4-D35D-4300-9AE7-299920637D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3EE6D3-76FD-4745-B4F0-4670D70992E6}"/>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2968896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1277812-DA00-4790-A337-6F90BED2717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00872CE-542D-41C1-BD79-E8FFC3127CB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4DEDE64-9425-4FF2-ABC7-19163A080C73}"/>
              </a:ext>
            </a:extLst>
          </p:cNvPr>
          <p:cNvSpPr>
            <a:spLocks noGrp="1"/>
          </p:cNvSpPr>
          <p:nvPr>
            <p:ph type="sldNum" sz="quarter" idx="12"/>
          </p:nvPr>
        </p:nvSpPr>
        <p:spPr/>
        <p:txBody>
          <a:bodyPr/>
          <a:lstStyle>
            <a:lvl1pPr>
              <a:defRPr/>
            </a:lvl1pPr>
          </a:lstStyle>
          <a:p>
            <a:pPr>
              <a:defRPr/>
            </a:pPr>
            <a:fld id="{479637CB-18A5-411D-A392-1E5A13E23664}" type="slidenum">
              <a:rPr lang="en-US" altLang="en-US"/>
              <a:pPr>
                <a:defRPr/>
              </a:pPr>
              <a:t>‹#›</a:t>
            </a:fld>
            <a:endParaRPr lang="en-US" altLang="en-US"/>
          </a:p>
        </p:txBody>
      </p:sp>
    </p:spTree>
    <p:extLst>
      <p:ext uri="{BB962C8B-B14F-4D97-AF65-F5344CB8AC3E}">
        <p14:creationId xmlns:p14="http://schemas.microsoft.com/office/powerpoint/2010/main" val="42360306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403D-F123-48C0-B0B6-E17A476CFB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99F960-6CDF-47E7-A9E0-DFDA7E64EF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B7ABE7-DD02-43F3-85C9-3F195ACA88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51E18B-8D59-41AA-94FB-6418B616A6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C50FAF-E1A9-4B84-82FD-287E974C36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048786-437A-408C-A975-96B416818F53}"/>
              </a:ext>
            </a:extLst>
          </p:cNvPr>
          <p:cNvSpPr>
            <a:spLocks noGrp="1"/>
          </p:cNvSpPr>
          <p:nvPr>
            <p:ph type="dt" sz="half" idx="10"/>
          </p:nvPr>
        </p:nvSpPr>
        <p:spPr/>
        <p:txBody>
          <a:bodyPr/>
          <a:lstStyle/>
          <a:p>
            <a:fld id="{E977BB40-503C-4886-B9ED-1D88769BDEB2}" type="datetimeFigureOut">
              <a:rPr lang="en-US" smtClean="0"/>
              <a:t>3/10/2022</a:t>
            </a:fld>
            <a:endParaRPr lang="en-US"/>
          </a:p>
        </p:txBody>
      </p:sp>
      <p:sp>
        <p:nvSpPr>
          <p:cNvPr id="8" name="Footer Placeholder 7">
            <a:extLst>
              <a:ext uri="{FF2B5EF4-FFF2-40B4-BE49-F238E27FC236}">
                <a16:creationId xmlns:a16="http://schemas.microsoft.com/office/drawing/2014/main" id="{7C4A09B0-E3D4-4ECA-9DB2-2EA6585BB9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D69D15-BAAC-4080-9673-0525A677F725}"/>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3235135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D79FB-3CE2-4363-83DE-D497F504D1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96EDFD5-3B69-436E-BDC4-9A05EEF52C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70F171-C7BD-454E-8C65-3CC935FB0897}"/>
              </a:ext>
            </a:extLst>
          </p:cNvPr>
          <p:cNvSpPr>
            <a:spLocks noGrp="1"/>
          </p:cNvSpPr>
          <p:nvPr>
            <p:ph type="sldNum" sz="quarter" idx="12"/>
          </p:nvPr>
        </p:nvSpPr>
        <p:spPr/>
        <p:txBody>
          <a:bodyPr/>
          <a:lstStyle>
            <a:lvl1pPr>
              <a:defRPr/>
            </a:lvl1pPr>
          </a:lstStyle>
          <a:p>
            <a:pPr>
              <a:defRPr/>
            </a:pPr>
            <a:fld id="{035D261C-A459-4634-B7AB-B0592E528B71}" type="slidenum">
              <a:rPr lang="en-US" altLang="en-US"/>
              <a:pPr>
                <a:defRPr/>
              </a:pPr>
              <a:t>‹#›</a:t>
            </a:fld>
            <a:endParaRPr lang="en-US" altLang="en-US"/>
          </a:p>
        </p:txBody>
      </p:sp>
    </p:spTree>
    <p:extLst>
      <p:ext uri="{BB962C8B-B14F-4D97-AF65-F5344CB8AC3E}">
        <p14:creationId xmlns:p14="http://schemas.microsoft.com/office/powerpoint/2010/main" val="300728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67EC-BDB2-4F26-8B5F-FE9B28DC1A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29C4EF-8339-49DF-B855-410BF82DB9B8}"/>
              </a:ext>
            </a:extLst>
          </p:cNvPr>
          <p:cNvSpPr>
            <a:spLocks noGrp="1"/>
          </p:cNvSpPr>
          <p:nvPr>
            <p:ph type="dt" sz="half" idx="10"/>
          </p:nvPr>
        </p:nvSpPr>
        <p:spPr/>
        <p:txBody>
          <a:bodyPr/>
          <a:lstStyle/>
          <a:p>
            <a:fld id="{E977BB40-503C-4886-B9ED-1D88769BDEB2}" type="datetimeFigureOut">
              <a:rPr lang="en-US" smtClean="0"/>
              <a:t>3/10/2022</a:t>
            </a:fld>
            <a:endParaRPr lang="en-US"/>
          </a:p>
        </p:txBody>
      </p:sp>
      <p:sp>
        <p:nvSpPr>
          <p:cNvPr id="4" name="Footer Placeholder 3">
            <a:extLst>
              <a:ext uri="{FF2B5EF4-FFF2-40B4-BE49-F238E27FC236}">
                <a16:creationId xmlns:a16="http://schemas.microsoft.com/office/drawing/2014/main" id="{E94FE554-D6FF-4C03-99A0-A5F11DADD4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EB94C8-C153-4F7D-8910-A632AE5DA3FA}"/>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108211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9129D-1A70-4106-842E-5096CBC6AC04}"/>
              </a:ext>
            </a:extLst>
          </p:cNvPr>
          <p:cNvSpPr>
            <a:spLocks noGrp="1"/>
          </p:cNvSpPr>
          <p:nvPr>
            <p:ph type="dt" sz="half" idx="10"/>
          </p:nvPr>
        </p:nvSpPr>
        <p:spPr/>
        <p:txBody>
          <a:bodyPr/>
          <a:lstStyle/>
          <a:p>
            <a:fld id="{E977BB40-503C-4886-B9ED-1D88769BDEB2}" type="datetimeFigureOut">
              <a:rPr lang="en-US" smtClean="0"/>
              <a:t>3/10/2022</a:t>
            </a:fld>
            <a:endParaRPr lang="en-US"/>
          </a:p>
        </p:txBody>
      </p:sp>
      <p:sp>
        <p:nvSpPr>
          <p:cNvPr id="3" name="Footer Placeholder 2">
            <a:extLst>
              <a:ext uri="{FF2B5EF4-FFF2-40B4-BE49-F238E27FC236}">
                <a16:creationId xmlns:a16="http://schemas.microsoft.com/office/drawing/2014/main" id="{4502FADC-7887-4098-AC9E-5113D44ADA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E40DCD-15A3-4257-9E17-CB18BAC691D6}"/>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7542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5563-72BA-4498-ABAB-D310651B1F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1D50FD-3B68-465C-BC73-4820A7A8B2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300122-4DF2-4B52-B902-62B13A85A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651F05-B058-433E-9D59-43D75153498D}"/>
              </a:ext>
            </a:extLst>
          </p:cNvPr>
          <p:cNvSpPr>
            <a:spLocks noGrp="1"/>
          </p:cNvSpPr>
          <p:nvPr>
            <p:ph type="dt" sz="half" idx="10"/>
          </p:nvPr>
        </p:nvSpPr>
        <p:spPr/>
        <p:txBody>
          <a:bodyPr/>
          <a:lstStyle/>
          <a:p>
            <a:fld id="{E977BB40-503C-4886-B9ED-1D88769BDEB2}" type="datetimeFigureOut">
              <a:rPr lang="en-US" smtClean="0"/>
              <a:t>3/10/2022</a:t>
            </a:fld>
            <a:endParaRPr lang="en-US"/>
          </a:p>
        </p:txBody>
      </p:sp>
      <p:sp>
        <p:nvSpPr>
          <p:cNvPr id="6" name="Footer Placeholder 5">
            <a:extLst>
              <a:ext uri="{FF2B5EF4-FFF2-40B4-BE49-F238E27FC236}">
                <a16:creationId xmlns:a16="http://schemas.microsoft.com/office/drawing/2014/main" id="{DE42E20F-ED35-41B3-BBA5-F6D5BDA3A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B8884-7B92-465A-A99A-609D74107175}"/>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192358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847B-5276-4D13-934E-F6AA6DE1E5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B7C723-767B-4E6E-A6D0-AE9CB99DED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D876A2-B3CA-4042-911D-CAC42D436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F6A445-CCD0-4C39-857E-039288E464F9}"/>
              </a:ext>
            </a:extLst>
          </p:cNvPr>
          <p:cNvSpPr>
            <a:spLocks noGrp="1"/>
          </p:cNvSpPr>
          <p:nvPr>
            <p:ph type="dt" sz="half" idx="10"/>
          </p:nvPr>
        </p:nvSpPr>
        <p:spPr/>
        <p:txBody>
          <a:bodyPr/>
          <a:lstStyle/>
          <a:p>
            <a:fld id="{E977BB40-503C-4886-B9ED-1D88769BDEB2}" type="datetimeFigureOut">
              <a:rPr lang="en-US" smtClean="0"/>
              <a:t>3/10/2022</a:t>
            </a:fld>
            <a:endParaRPr lang="en-US"/>
          </a:p>
        </p:txBody>
      </p:sp>
      <p:sp>
        <p:nvSpPr>
          <p:cNvPr id="6" name="Footer Placeholder 5">
            <a:extLst>
              <a:ext uri="{FF2B5EF4-FFF2-40B4-BE49-F238E27FC236}">
                <a16:creationId xmlns:a16="http://schemas.microsoft.com/office/drawing/2014/main" id="{B8A19AD8-24F6-4A35-8D19-19ACF435A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692D50-4A1D-4F93-969F-5221F09DADF8}"/>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412841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7.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8.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9.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30.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1.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2.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3.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5.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6.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7.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8.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9.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40.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41.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42.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43.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5.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6.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7.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8.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9.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50.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51.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52.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3.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27E1BC-5782-40C0-B20B-16E13336C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E8B2CC-CF4F-4627-80D8-00528A1B93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C6AFC-6096-436E-A5DD-0CAE79B642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7BB40-503C-4886-B9ED-1D88769BDEB2}" type="datetimeFigureOut">
              <a:rPr lang="en-US" smtClean="0"/>
              <a:t>3/10/2022</a:t>
            </a:fld>
            <a:endParaRPr lang="en-US"/>
          </a:p>
        </p:txBody>
      </p:sp>
      <p:sp>
        <p:nvSpPr>
          <p:cNvPr id="5" name="Footer Placeholder 4">
            <a:extLst>
              <a:ext uri="{FF2B5EF4-FFF2-40B4-BE49-F238E27FC236}">
                <a16:creationId xmlns:a16="http://schemas.microsoft.com/office/drawing/2014/main" id="{97A93765-99CC-401F-93C5-D1FB0B9D3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D8F10C-FAFF-499D-9C55-3C3B852B2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A4201-C244-4D69-8F43-53826A6C62F7}" type="slidenum">
              <a:rPr lang="en-US" smtClean="0"/>
              <a:t>‹#›</a:t>
            </a:fld>
            <a:endParaRPr lang="en-US"/>
          </a:p>
        </p:txBody>
      </p:sp>
    </p:spTree>
    <p:extLst>
      <p:ext uri="{BB962C8B-B14F-4D97-AF65-F5344CB8AC3E}">
        <p14:creationId xmlns:p14="http://schemas.microsoft.com/office/powerpoint/2010/main" val="2692883057"/>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63" r:id="rId3"/>
    <p:sldLayoutId id="2147483664" r:id="rId4"/>
    <p:sldLayoutId id="2147483665" r:id="rId5"/>
    <p:sldLayoutId id="2147483687" r:id="rId6"/>
    <p:sldLayoutId id="2147483667" r:id="rId7"/>
    <p:sldLayoutId id="2147483685" r:id="rId8"/>
    <p:sldLayoutId id="2147483669" r:id="rId9"/>
    <p:sldLayoutId id="2147483670" r:id="rId10"/>
    <p:sldLayoutId id="2147483671" r:id="rId11"/>
    <p:sldLayoutId id="2147483672" r:id="rId12"/>
    <p:sldLayoutId id="214748368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5"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7"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3"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5"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7"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9"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1"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23807-5E9D-43E8-B2BD-10F106948CF5}" type="datetimeFigureOut">
              <a:rPr lang="en-US" smtClean="0"/>
              <a:t>3/10/2022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6CB56-850F-44AD-94ED-0255744E6B9E}" type="slidenum">
              <a:rPr lang="en-US" smtClean="0"/>
              <a:t>‹#›</a:t>
            </a:fld>
            <a:endParaRPr lang="en-US"/>
          </a:p>
        </p:txBody>
      </p:sp>
    </p:spTree>
    <p:extLst>
      <p:ext uri="{BB962C8B-B14F-4D97-AF65-F5344CB8AC3E}">
        <p14:creationId xmlns:p14="http://schemas.microsoft.com/office/powerpoint/2010/main" val="3876745728"/>
      </p:ext>
    </p:extLst>
  </p:cSld>
  <p:clrMap bg1="lt1" tx1="dk1" bg2="lt2" tx2="dk2" accent1="accent1" accent2="accent2" accent3="accent3" accent4="accent4" accent5="accent5" accent6="accent6" hlink="hlink" folHlink="folHlink"/>
  <p:sldLayoutIdLst>
    <p:sldLayoutId id="2147483666" r:id="rId1"/>
    <p:sldLayoutId id="2147483655" r:id="rId2"/>
    <p:sldLayoutId id="2147483688" r:id="rId3"/>
    <p:sldLayoutId id="214748366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3"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5"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7"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9"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1"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5"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9"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1"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3"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7"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9"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1"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3"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7"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9"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F2D0BC-5F84-4DA0-9616-8EB04F89E7CB}"/>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74D130B-0D17-43D6-817A-AE005D3B12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7280D7-3574-4888-B9BC-AD279BB6E74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B91E200-A99E-44B7-8729-F72B67CE7C4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F9BC741-8D26-475C-8500-E4D18536BE0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3E152B8-38C6-4C82-976F-C962E6F3BD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1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1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8.xml"/><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213696" y="4659508"/>
            <a:ext cx="12070546" cy="1341242"/>
          </a:xfrm>
          <a:prstGeom prst="rect">
            <a:avLst/>
          </a:prstGeom>
        </p:spPr>
        <p:txBody>
          <a:bodyPr anchor="t">
            <a:normAutofit fontScale="90000"/>
          </a:bodyPr>
          <a:lstStyle/>
          <a:p>
            <a:pPr algn="ctr"/>
            <a:br>
              <a:rPr lang="en-US" dirty="0"/>
            </a:br>
            <a:r>
              <a:rPr lang="en-US" dirty="0">
                <a:latin typeface="Adobe Devanagari" panose="02040503050201020203" pitchFamily="18" charset="0"/>
                <a:cs typeface="Adobe Devanagari" panose="02040503050201020203" pitchFamily="18" charset="0"/>
              </a:rPr>
              <a:t>2022  Multilevel Intervention Training Institute </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4014299" y="6315719"/>
            <a:ext cx="4163397" cy="338549"/>
          </a:xfrm>
          <a:prstGeom prst="rect">
            <a:avLst/>
          </a:prstGeom>
        </p:spPr>
        <p:txBody>
          <a:bodyPr>
            <a:noAutofit/>
          </a:bodyPr>
          <a:lstStyle/>
          <a:p>
            <a:pPr algn="ctr"/>
            <a:r>
              <a:rPr lang="en-US" sz="2000" dirty="0">
                <a:latin typeface="Adobe Devanagari" panose="02040503050201020203" pitchFamily="18" charset="0"/>
                <a:ea typeface="Tahoma" panose="020B0604030504040204" pitchFamily="34" charset="0"/>
                <a:cs typeface="Adobe Devanagari" panose="02040503050201020203" pitchFamily="18" charset="0"/>
              </a:rPr>
              <a:t>March 10, 2022</a:t>
            </a:r>
          </a:p>
        </p:txBody>
      </p:sp>
      <p:pic>
        <p:nvPicPr>
          <p:cNvPr id="6" name="Picture 5">
            <a:extLst>
              <a:ext uri="{FF2B5EF4-FFF2-40B4-BE49-F238E27FC236}">
                <a16:creationId xmlns:a16="http://schemas.microsoft.com/office/drawing/2014/main" id="{C1F7C2F5-9B83-41FB-87CF-3C07BF8B84FC}"/>
              </a:ext>
            </a:extLst>
          </p:cNvPr>
          <p:cNvPicPr>
            <a:picLocks noChangeAspect="1"/>
          </p:cNvPicPr>
          <p:nvPr/>
        </p:nvPicPr>
        <p:blipFill rotWithShape="1">
          <a:blip r:embed="rId3">
            <a:extLst>
              <a:ext uri="{28A0092B-C50C-407E-A947-70E740481C1C}">
                <a14:useLocalDpi xmlns:a14="http://schemas.microsoft.com/office/drawing/2010/main" val="0"/>
              </a:ext>
            </a:extLst>
          </a:blip>
          <a:srcRect t="18818" r="1" b="16860"/>
          <a:stretch/>
        </p:blipFill>
        <p:spPr>
          <a:xfrm>
            <a:off x="243839" y="373006"/>
            <a:ext cx="11704320" cy="3575539"/>
          </a:xfrm>
          <a:prstGeom prst="rect">
            <a:avLst/>
          </a:prstGeom>
        </p:spPr>
      </p:pic>
      <p:sp>
        <p:nvSpPr>
          <p:cNvPr id="7" name="Shape 62" title="Decorative">
            <a:extLst>
              <a:ext uri="{FF2B5EF4-FFF2-40B4-BE49-F238E27FC236}">
                <a16:creationId xmlns:a16="http://schemas.microsoft.com/office/drawing/2014/main" id="{5B1A07F9-DA7D-45BB-9873-5D908ED3C0FA}"/>
              </a:ext>
            </a:extLst>
          </p:cNvPr>
          <p:cNvSpPr/>
          <p:nvPr/>
        </p:nvSpPr>
        <p:spPr>
          <a:xfrm rot="16200000" flipV="1">
            <a:off x="6096000" y="4889576"/>
            <a:ext cx="0" cy="2188805"/>
          </a:xfrm>
          <a:prstGeom prst="line">
            <a:avLst/>
          </a:prstGeom>
          <a:ln w="76200">
            <a:solidFill>
              <a:schemeClr val="bg1"/>
            </a:solidFill>
            <a:miter lim="400000"/>
          </a:ln>
        </p:spPr>
        <p:txBody>
          <a:bodyPr lIns="19050" tIns="19050" rIns="19050" bIns="1905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1500" b="0" i="0" u="none" strike="noStrike" kern="1200" cap="none" spc="0" normalizeH="0" baseline="0" noProof="0">
              <a:ln>
                <a:noFill/>
              </a:ln>
              <a:solidFill>
                <a:srgbClr val="000000"/>
              </a:solidFill>
              <a:effectLst/>
              <a:uLnTx/>
              <a:uFillTx/>
              <a:latin typeface="Helvetica Light"/>
              <a:sym typeface="Helvetica Light"/>
            </a:endParaRPr>
          </a:p>
        </p:txBody>
      </p:sp>
    </p:spTree>
    <p:extLst>
      <p:ext uri="{BB962C8B-B14F-4D97-AF65-F5344CB8AC3E}">
        <p14:creationId xmlns:p14="http://schemas.microsoft.com/office/powerpoint/2010/main" val="79592761"/>
      </p:ext>
    </p:extLst>
  </p:cSld>
  <p:clrMapOvr>
    <a:masterClrMapping/>
  </p:clrMapOvr>
  <mc:AlternateContent xmlns:mc="http://schemas.openxmlformats.org/markup-compatibility/2006" xmlns:p14="http://schemas.microsoft.com/office/powerpoint/2010/main">
    <mc:Choice Requires="p14">
      <p:transition spd="slow" p14:dur="2000" advTm="116686"/>
    </mc:Choice>
    <mc:Fallback xmlns="">
      <p:transition spd="slow" advTm="11668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62C0BCC-EDC3-4D89-BEC6-98E0FCE307A8}"/>
              </a:ext>
            </a:extLst>
          </p:cNvPr>
          <p:cNvSpPr>
            <a:spLocks noGrp="1" noChangeArrowheads="1"/>
          </p:cNvSpPr>
          <p:nvPr>
            <p:ph type="title"/>
          </p:nvPr>
        </p:nvSpPr>
        <p:spPr/>
        <p:txBody>
          <a:bodyPr/>
          <a:lstStyle/>
          <a:p>
            <a:pPr eaLnBrk="1" hangingPunct="1"/>
            <a:r>
              <a:rPr lang="en-US" altLang="en-US" dirty="0"/>
              <a:t>Impact of design on precision of treatment-effect inference:  Discussion (cont’d)</a:t>
            </a:r>
          </a:p>
        </p:txBody>
      </p:sp>
      <p:sp>
        <p:nvSpPr>
          <p:cNvPr id="11267" name="Rectangle 3">
            <a:extLst>
              <a:ext uri="{FF2B5EF4-FFF2-40B4-BE49-F238E27FC236}">
                <a16:creationId xmlns:a16="http://schemas.microsoft.com/office/drawing/2014/main" id="{01D6BF49-62D4-4B16-A869-13490CB36555}"/>
              </a:ext>
            </a:extLst>
          </p:cNvPr>
          <p:cNvSpPr>
            <a:spLocks noGrp="1" noChangeArrowheads="1"/>
          </p:cNvSpPr>
          <p:nvPr>
            <p:ph idx="1"/>
          </p:nvPr>
        </p:nvSpPr>
        <p:spPr/>
        <p:txBody>
          <a:bodyPr/>
          <a:lstStyle/>
          <a:p>
            <a:pPr marL="0" indent="0" eaLnBrk="1" hangingPunct="1">
              <a:lnSpc>
                <a:spcPct val="80000"/>
              </a:lnSpc>
              <a:buFont typeface="Arial" panose="020B0604020202020204" pitchFamily="34" charset="0"/>
              <a:buNone/>
            </a:pPr>
            <a:r>
              <a:rPr lang="en-US" altLang="en-US" sz="2400" dirty="0"/>
              <a:t>Paired design could also be analyzed using randomized-block ANOVA, which would provide a separate estimate of person-to-person variability through the main effect of blocks (pairs) in addition to estimate of the error variance (treatment-by-block interaction, which could be used to testing the significance of the treatment effect):</a:t>
            </a:r>
          </a:p>
          <a:p>
            <a:pPr marL="0" indent="0" eaLnBrk="1" hangingPunct="1">
              <a:lnSpc>
                <a:spcPct val="80000"/>
              </a:lnSpc>
              <a:buFont typeface="Arial" panose="020B0604020202020204" pitchFamily="34" charset="0"/>
              <a:buNone/>
            </a:pPr>
            <a:r>
              <a:rPr lang="en-US" altLang="en-US" sz="2400" dirty="0"/>
              <a:t>Source                df             SS             MS             F              p</a:t>
            </a:r>
          </a:p>
          <a:p>
            <a:pPr marL="0" indent="0" eaLnBrk="1" hangingPunct="1">
              <a:lnSpc>
                <a:spcPct val="80000"/>
              </a:lnSpc>
              <a:buFont typeface="Arial" panose="020B0604020202020204" pitchFamily="34" charset="0"/>
              <a:buNone/>
            </a:pPr>
            <a:r>
              <a:rPr lang="en-US" altLang="en-US" sz="2400" dirty="0"/>
              <a:t>Intervention       1       24.0455    24.0455    13.78        .004</a:t>
            </a:r>
          </a:p>
          <a:p>
            <a:pPr marL="0" indent="0" eaLnBrk="1" hangingPunct="1">
              <a:lnSpc>
                <a:spcPct val="80000"/>
              </a:lnSpc>
              <a:buFont typeface="Arial" panose="020B0604020202020204" pitchFamily="34" charset="0"/>
              <a:buNone/>
            </a:pPr>
            <a:r>
              <a:rPr lang="en-US" altLang="en-US" sz="2400" dirty="0"/>
              <a:t>Blocks (Pairs)    10  2551.4545  255.1455  146.17    &lt; .0001</a:t>
            </a:r>
          </a:p>
          <a:p>
            <a:pPr marL="0" indent="0" eaLnBrk="1" hangingPunct="1">
              <a:lnSpc>
                <a:spcPct val="80000"/>
              </a:lnSpc>
              <a:buFont typeface="Arial" panose="020B0604020202020204" pitchFamily="34" charset="0"/>
              <a:buNone/>
            </a:pPr>
            <a:r>
              <a:rPr lang="en-US" altLang="en-US" sz="2400" dirty="0"/>
              <a:t>Error                   10      17.4546       1.7455</a:t>
            </a:r>
          </a:p>
          <a:p>
            <a:pPr marL="0" indent="0" eaLnBrk="1" hangingPunct="1">
              <a:lnSpc>
                <a:spcPct val="80000"/>
              </a:lnSpc>
              <a:buFont typeface="Arial" panose="020B0604020202020204" pitchFamily="34" charset="0"/>
              <a:buNone/>
            </a:pPr>
            <a:r>
              <a:rPr lang="en-US" altLang="en-US" sz="2400" dirty="0"/>
              <a:t>Total                   21  2592.9545</a:t>
            </a:r>
          </a:p>
          <a:p>
            <a:pPr marL="0" indent="0" eaLnBrk="1" hangingPunct="1">
              <a:lnSpc>
                <a:spcPct val="80000"/>
              </a:lnSpc>
              <a:buFont typeface="Arial" panose="020B0604020202020204" pitchFamily="34" charset="0"/>
              <a:buNone/>
            </a:pPr>
            <a:r>
              <a:rPr lang="en-US" altLang="en-US" sz="2400" dirty="0"/>
              <a:t>(More than 98% of variation in QOL explained by block/pair)</a:t>
            </a:r>
          </a:p>
          <a:p>
            <a:pPr marL="0" indent="0" eaLnBrk="1" hangingPunct="1">
              <a:lnSpc>
                <a:spcPct val="80000"/>
              </a:lnSpc>
              <a:buFont typeface="Arial" panose="020B0604020202020204" pitchFamily="34" charset="0"/>
              <a:buNone/>
            </a:pPr>
            <a:endParaRPr lang="en-US" altLang="en-US" sz="2400" dirty="0"/>
          </a:p>
          <a:p>
            <a:pPr marL="0" indent="0" eaLnBrk="1" hangingPunct="1">
              <a:lnSpc>
                <a:spcPct val="80000"/>
              </a:lnSpc>
              <a:buFont typeface="Arial" panose="020B0604020202020204" pitchFamily="34" charset="0"/>
              <a:buNone/>
            </a:pPr>
            <a:endParaRPr lang="en-US" altLang="en-US" sz="2400" dirty="0"/>
          </a:p>
        </p:txBody>
      </p:sp>
    </p:spTree>
    <p:extLst>
      <p:ext uri="{BB962C8B-B14F-4D97-AF65-F5344CB8AC3E}">
        <p14:creationId xmlns:p14="http://schemas.microsoft.com/office/powerpoint/2010/main" val="1290236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0" y="310868"/>
            <a:ext cx="6194425" cy="6547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0880443" y="209268"/>
            <a:ext cx="1092482" cy="533400"/>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9400" y="1181100"/>
            <a:ext cx="5397500" cy="5632311"/>
          </a:xfrm>
          <a:prstGeom prst="rect">
            <a:avLst/>
          </a:prstGeom>
          <a:noFill/>
        </p:spPr>
        <p:txBody>
          <a:bodyPr wrap="square" rtlCol="0">
            <a:spAutoFit/>
          </a:bodyPr>
          <a:lstStyle/>
          <a:p>
            <a:r>
              <a:rPr lang="en-US" sz="3600"/>
              <a:t> When outcome absent: </a:t>
            </a:r>
          </a:p>
          <a:p>
            <a:r>
              <a:rPr lang="en-US" sz="3600"/>
              <a:t>		</a:t>
            </a:r>
          </a:p>
          <a:p>
            <a:r>
              <a:rPr lang="en-US" sz="3600">
                <a:solidFill>
                  <a:schemeClr val="tx1">
                    <a:lumMod val="50000"/>
                    <a:lumOff val="50000"/>
                  </a:schemeClr>
                </a:solidFill>
              </a:rPr>
              <a:t>S18 and S47 </a:t>
            </a:r>
          </a:p>
          <a:p>
            <a:r>
              <a:rPr lang="en-US" sz="3600">
                <a:solidFill>
                  <a:schemeClr val="tx1">
                    <a:lumMod val="50000"/>
                    <a:lumOff val="50000"/>
                  </a:schemeClr>
                </a:solidFill>
              </a:rPr>
              <a:t>          never jointly present</a:t>
            </a:r>
          </a:p>
          <a:p>
            <a:endParaRPr lang="en-US" sz="3600">
              <a:solidFill>
                <a:schemeClr val="tx1">
                  <a:lumMod val="50000"/>
                  <a:lumOff val="50000"/>
                </a:schemeClr>
              </a:solidFill>
            </a:endParaRPr>
          </a:p>
          <a:p>
            <a:r>
              <a:rPr lang="en-US" sz="3600">
                <a:solidFill>
                  <a:schemeClr val="tx1">
                    <a:lumMod val="50000"/>
                    <a:lumOff val="50000"/>
                  </a:schemeClr>
                </a:solidFill>
              </a:rPr>
              <a:t>S70 and S22 and S61</a:t>
            </a:r>
          </a:p>
          <a:p>
            <a:r>
              <a:rPr lang="en-US" sz="3600">
                <a:solidFill>
                  <a:schemeClr val="tx1">
                    <a:lumMod val="50000"/>
                    <a:lumOff val="50000"/>
                  </a:schemeClr>
                </a:solidFill>
              </a:rPr>
              <a:t>          never jointly present</a:t>
            </a:r>
          </a:p>
          <a:p>
            <a:endParaRPr lang="en-US" sz="3600"/>
          </a:p>
          <a:p>
            <a:r>
              <a:rPr lang="en-US" sz="3600"/>
              <a:t>S56 and S71</a:t>
            </a:r>
          </a:p>
          <a:p>
            <a:r>
              <a:rPr lang="en-US" sz="3600"/>
              <a:t>          never jointly present</a:t>
            </a:r>
          </a:p>
        </p:txBody>
      </p:sp>
      <p:cxnSp>
        <p:nvCxnSpPr>
          <p:cNvPr id="8" name="Straight Arrow Connector 7"/>
          <p:cNvCxnSpPr/>
          <p:nvPr/>
        </p:nvCxnSpPr>
        <p:spPr>
          <a:xfrm flipV="1">
            <a:off x="4608512" y="3187700"/>
            <a:ext cx="6516688" cy="2527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235698" y="202635"/>
            <a:ext cx="4737101" cy="6610775"/>
          </a:xfrm>
          <a:prstGeom prst="roundRect">
            <a:avLst/>
          </a:prstGeom>
          <a:solidFill>
            <a:schemeClr val="bg1">
              <a:lumMod val="75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8094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125" y="0"/>
            <a:ext cx="3495724" cy="681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91200" y="927100"/>
            <a:ext cx="6400800" cy="1938992"/>
          </a:xfrm>
          <a:prstGeom prst="rect">
            <a:avLst/>
          </a:prstGeom>
          <a:noFill/>
        </p:spPr>
        <p:txBody>
          <a:bodyPr wrap="square" rtlCol="0">
            <a:spAutoFit/>
          </a:bodyPr>
          <a:lstStyle/>
          <a:p>
            <a:r>
              <a:rPr lang="en-US" sz="4000"/>
              <a:t>explains 80% (32/40) of cases </a:t>
            </a:r>
          </a:p>
          <a:p>
            <a:endParaRPr lang="en-US" sz="4000"/>
          </a:p>
          <a:p>
            <a:r>
              <a:rPr lang="en-US" sz="4000"/>
              <a:t>with 100% consistency (32/32)</a:t>
            </a:r>
          </a:p>
        </p:txBody>
      </p:sp>
    </p:spTree>
    <p:extLst>
      <p:ext uri="{BB962C8B-B14F-4D97-AF65-F5344CB8AC3E}">
        <p14:creationId xmlns:p14="http://schemas.microsoft.com/office/powerpoint/2010/main" val="5096246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358" y="182826"/>
            <a:ext cx="8693432" cy="534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21100" y="5867400"/>
            <a:ext cx="7302500" cy="1200329"/>
          </a:xfrm>
          <a:prstGeom prst="rect">
            <a:avLst/>
          </a:prstGeom>
          <a:noFill/>
        </p:spPr>
        <p:txBody>
          <a:bodyPr wrap="square" rtlCol="0">
            <a:spAutoFit/>
          </a:bodyPr>
          <a:lstStyle/>
          <a:p>
            <a:pPr lvl="0"/>
            <a:r>
              <a:rPr lang="en-US" sz="3600" i="1"/>
              <a:t>─ Medical Care</a:t>
            </a:r>
            <a:r>
              <a:rPr lang="en-US" sz="3600"/>
              <a:t>. 2020;58(5):e31-38 </a:t>
            </a:r>
          </a:p>
          <a:p>
            <a:endParaRPr lang="en-US" sz="3600"/>
          </a:p>
        </p:txBody>
      </p:sp>
    </p:spTree>
    <p:extLst>
      <p:ext uri="{BB962C8B-B14F-4D97-AF65-F5344CB8AC3E}">
        <p14:creationId xmlns:p14="http://schemas.microsoft.com/office/powerpoint/2010/main" val="8575553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Scenario #3</a:t>
            </a:r>
          </a:p>
        </p:txBody>
      </p:sp>
      <p:sp>
        <p:nvSpPr>
          <p:cNvPr id="3" name="Content Placeholder 2"/>
          <p:cNvSpPr>
            <a:spLocks noGrp="1"/>
          </p:cNvSpPr>
          <p:nvPr>
            <p:ph idx="1"/>
          </p:nvPr>
        </p:nvSpPr>
        <p:spPr/>
        <p:txBody>
          <a:bodyPr/>
          <a:lstStyle/>
          <a:p>
            <a:r>
              <a:rPr lang="en-US"/>
              <a:t>something already known to be important</a:t>
            </a:r>
          </a:p>
          <a:p>
            <a:r>
              <a:rPr lang="en-US"/>
              <a:t>less clear:  </a:t>
            </a:r>
            <a:r>
              <a:rPr lang="en-US">
                <a:solidFill>
                  <a:srgbClr val="FF0000"/>
                </a:solidFill>
              </a:rPr>
              <a:t>how</a:t>
            </a:r>
            <a:r>
              <a:rPr lang="en-US"/>
              <a:t> is it important?</a:t>
            </a:r>
          </a:p>
          <a:p>
            <a:r>
              <a:rPr lang="en-US"/>
              <a:t>is it </a:t>
            </a:r>
            <a:r>
              <a:rPr lang="en-US">
                <a:solidFill>
                  <a:srgbClr val="FF0000"/>
                </a:solidFill>
              </a:rPr>
              <a:t>necessary</a:t>
            </a:r>
            <a:r>
              <a:rPr lang="en-US"/>
              <a:t>?  is it </a:t>
            </a:r>
            <a:r>
              <a:rPr lang="en-US">
                <a:solidFill>
                  <a:srgbClr val="FF0000"/>
                </a:solidFill>
              </a:rPr>
              <a:t>sufficient</a:t>
            </a:r>
            <a:r>
              <a:rPr lang="en-US"/>
              <a:t>?  is it </a:t>
            </a:r>
            <a:r>
              <a:rPr lang="en-US">
                <a:solidFill>
                  <a:srgbClr val="FF0000"/>
                </a:solidFill>
              </a:rPr>
              <a:t>neither</a:t>
            </a:r>
            <a:r>
              <a:rPr lang="en-US"/>
              <a:t>?</a:t>
            </a:r>
          </a:p>
          <a:p>
            <a:endParaRPr lang="en-US"/>
          </a:p>
        </p:txBody>
      </p:sp>
    </p:spTree>
    <p:extLst>
      <p:ext uri="{BB962C8B-B14F-4D97-AF65-F5344CB8AC3E}">
        <p14:creationId xmlns:p14="http://schemas.microsoft.com/office/powerpoint/2010/main" val="41338694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81951"/>
          <a:stretch/>
        </p:blipFill>
        <p:spPr bwMode="auto">
          <a:xfrm>
            <a:off x="1621403" y="89211"/>
            <a:ext cx="1223397" cy="6608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06800" y="2324100"/>
            <a:ext cx="8547100" cy="3416320"/>
          </a:xfrm>
          <a:prstGeom prst="rect">
            <a:avLst/>
          </a:prstGeom>
          <a:noFill/>
        </p:spPr>
        <p:txBody>
          <a:bodyPr wrap="square" rtlCol="0">
            <a:spAutoFit/>
          </a:bodyPr>
          <a:lstStyle/>
          <a:p>
            <a:r>
              <a:rPr lang="en-US" sz="3600"/>
              <a:t> </a:t>
            </a:r>
          </a:p>
          <a:p>
            <a:r>
              <a:rPr lang="en-US" sz="3600"/>
              <a:t>“Implementation Strategy 24” is </a:t>
            </a:r>
            <a:r>
              <a:rPr lang="en-US" sz="3600">
                <a:solidFill>
                  <a:srgbClr val="FF0000"/>
                </a:solidFill>
              </a:rPr>
              <a:t>sufficient</a:t>
            </a:r>
          </a:p>
          <a:p>
            <a:endParaRPr lang="en-US" sz="3600"/>
          </a:p>
          <a:p>
            <a:endParaRPr lang="en-US" sz="3600"/>
          </a:p>
          <a:p>
            <a:endParaRPr lang="en-US" sz="3600"/>
          </a:p>
          <a:p>
            <a:r>
              <a:rPr lang="en-US" sz="3600"/>
              <a:t>When S24 is present, outcome is always present</a:t>
            </a:r>
          </a:p>
        </p:txBody>
      </p:sp>
      <p:sp>
        <p:nvSpPr>
          <p:cNvPr id="9" name="Bent Arrow 8"/>
          <p:cNvSpPr/>
          <p:nvPr/>
        </p:nvSpPr>
        <p:spPr>
          <a:xfrm flipH="1">
            <a:off x="2844800" y="4394200"/>
            <a:ext cx="3213100" cy="708036"/>
          </a:xfrm>
          <a:prstGeom prst="bentArrow">
            <a:avLst>
              <a:gd name="adj1" fmla="val 7069"/>
              <a:gd name="adj2" fmla="val 20318"/>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30361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573" y="133816"/>
            <a:ext cx="6459429" cy="664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658434" y="2324100"/>
            <a:ext cx="5495466" cy="3416320"/>
          </a:xfrm>
          <a:prstGeom prst="rect">
            <a:avLst/>
          </a:prstGeom>
          <a:noFill/>
        </p:spPr>
        <p:txBody>
          <a:bodyPr wrap="square" rtlCol="0">
            <a:spAutoFit/>
          </a:bodyPr>
          <a:lstStyle/>
          <a:p>
            <a:r>
              <a:rPr lang="en-US" sz="3600"/>
              <a:t> </a:t>
            </a:r>
          </a:p>
          <a:p>
            <a:r>
              <a:rPr lang="en-US" sz="3600"/>
              <a:t>     While S24 is sufficient</a:t>
            </a:r>
          </a:p>
          <a:p>
            <a:r>
              <a:rPr lang="en-US" sz="3600"/>
              <a:t>             it is </a:t>
            </a:r>
            <a:r>
              <a:rPr lang="en-US" sz="3600">
                <a:solidFill>
                  <a:srgbClr val="FF0000"/>
                </a:solidFill>
              </a:rPr>
              <a:t>not</a:t>
            </a:r>
            <a:r>
              <a:rPr lang="en-US" sz="3600"/>
              <a:t> </a:t>
            </a:r>
            <a:r>
              <a:rPr lang="en-US" sz="3600">
                <a:solidFill>
                  <a:srgbClr val="FF0000"/>
                </a:solidFill>
              </a:rPr>
              <a:t>necessary</a:t>
            </a:r>
          </a:p>
          <a:p>
            <a:endParaRPr lang="en-US" sz="3600"/>
          </a:p>
          <a:p>
            <a:r>
              <a:rPr lang="en-US" sz="3600"/>
              <a:t>...because other paths exist to                 	Outcome=1 </a:t>
            </a:r>
            <a:r>
              <a:rPr lang="en-US" sz="3600" u="sng"/>
              <a:t>without S24</a:t>
            </a:r>
          </a:p>
        </p:txBody>
      </p:sp>
      <p:cxnSp>
        <p:nvCxnSpPr>
          <p:cNvPr id="4" name="Straight Arrow Connector 3"/>
          <p:cNvCxnSpPr/>
          <p:nvPr/>
        </p:nvCxnSpPr>
        <p:spPr>
          <a:xfrm flipH="1" flipV="1">
            <a:off x="2489200" y="2905047"/>
            <a:ext cx="4202802" cy="2162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4216400" y="2235200"/>
            <a:ext cx="2751368" cy="2578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5308600" y="1638300"/>
            <a:ext cx="1765300" cy="3022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527800" y="1155700"/>
            <a:ext cx="711200" cy="3403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72819" y="0"/>
            <a:ext cx="686081" cy="673100"/>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7027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Scenario #4</a:t>
            </a:r>
          </a:p>
        </p:txBody>
      </p:sp>
      <p:sp>
        <p:nvSpPr>
          <p:cNvPr id="3" name="Content Placeholder 2"/>
          <p:cNvSpPr>
            <a:spLocks noGrp="1"/>
          </p:cNvSpPr>
          <p:nvPr>
            <p:ph idx="1"/>
          </p:nvPr>
        </p:nvSpPr>
        <p:spPr/>
        <p:txBody>
          <a:bodyPr/>
          <a:lstStyle/>
          <a:p>
            <a:r>
              <a:rPr lang="en-US"/>
              <a:t>local context can play pivotal role in implementation</a:t>
            </a:r>
          </a:p>
          <a:p>
            <a:r>
              <a:rPr lang="en-US"/>
              <a:t>but how to factor local context into models?</a:t>
            </a:r>
          </a:p>
          <a:p>
            <a:endParaRPr lang="en-US"/>
          </a:p>
        </p:txBody>
      </p:sp>
    </p:spTree>
    <p:extLst>
      <p:ext uri="{BB962C8B-B14F-4D97-AF65-F5344CB8AC3E}">
        <p14:creationId xmlns:p14="http://schemas.microsoft.com/office/powerpoint/2010/main" val="24339432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Applied Example #3</a:t>
            </a:r>
            <a:endParaRPr lang="en-US" dirty="0"/>
          </a:p>
        </p:txBody>
      </p:sp>
    </p:spTree>
    <p:extLst>
      <p:ext uri="{BB962C8B-B14F-4D97-AF65-F5344CB8AC3E}">
        <p14:creationId xmlns:p14="http://schemas.microsoft.com/office/powerpoint/2010/main" val="5830217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5058" y="101600"/>
            <a:ext cx="5903861" cy="6518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6527800" y="3898900"/>
            <a:ext cx="3479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3220907" y="3411734"/>
            <a:ext cx="3306893" cy="1007865"/>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4579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Arial" panose="020B0604020202020204" pitchFamily="34" charset="0"/>
              </a:rPr>
              <a:t>VA DCEP Project</a:t>
            </a:r>
            <a:endParaRPr lang="en-US"/>
          </a:p>
        </p:txBody>
      </p:sp>
      <p:sp>
        <p:nvSpPr>
          <p:cNvPr id="3" name="Content Placeholder 2"/>
          <p:cNvSpPr>
            <a:spLocks noGrp="1"/>
          </p:cNvSpPr>
          <p:nvPr>
            <p:ph idx="1"/>
          </p:nvPr>
        </p:nvSpPr>
        <p:spPr/>
        <p:txBody>
          <a:bodyPr>
            <a:normAutofit fontScale="92500" lnSpcReduction="20000"/>
          </a:bodyPr>
          <a:lstStyle/>
          <a:p>
            <a:r>
              <a:rPr lang="en-US">
                <a:cs typeface="Arial" panose="020B0604020202020204" pitchFamily="34" charset="0"/>
              </a:rPr>
              <a:t>Lead investigator: Laura Damschroder</a:t>
            </a:r>
          </a:p>
          <a:p>
            <a:r>
              <a:rPr lang="en-US">
                <a:cs typeface="Arial" panose="020B0604020202020204" pitchFamily="34" charset="0"/>
              </a:rPr>
              <a:t>Aim:   Which combinations of obesity treatment options </a:t>
            </a:r>
          </a:p>
          <a:p>
            <a:r>
              <a:rPr lang="en-US">
                <a:cs typeface="Arial" panose="020B0604020202020204" pitchFamily="34" charset="0"/>
              </a:rPr>
              <a:t>                 offered by which types of VAMCs </a:t>
            </a:r>
          </a:p>
          <a:p>
            <a:r>
              <a:rPr lang="en-US">
                <a:cs typeface="Arial" panose="020B0604020202020204" pitchFamily="34" charset="0"/>
              </a:rPr>
              <a:t>                                 lead to the best reach outcomes?</a:t>
            </a:r>
          </a:p>
          <a:p>
            <a:r>
              <a:rPr lang="en-US"/>
              <a:t>Reach: extent to which initiative reaches target population</a:t>
            </a:r>
          </a:p>
          <a:p>
            <a:endParaRPr lang="en-US"/>
          </a:p>
        </p:txBody>
      </p:sp>
    </p:spTree>
    <p:extLst>
      <p:ext uri="{BB962C8B-B14F-4D97-AF65-F5344CB8AC3E}">
        <p14:creationId xmlns:p14="http://schemas.microsoft.com/office/powerpoint/2010/main" val="371675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71255DA-D259-4304-B192-5443B3F38F4B}"/>
              </a:ext>
            </a:extLst>
          </p:cNvPr>
          <p:cNvSpPr>
            <a:spLocks noGrp="1" noChangeArrowheads="1"/>
          </p:cNvSpPr>
          <p:nvPr>
            <p:ph type="title"/>
          </p:nvPr>
        </p:nvSpPr>
        <p:spPr/>
        <p:txBody>
          <a:bodyPr/>
          <a:lstStyle/>
          <a:p>
            <a:pPr eaLnBrk="1" hangingPunct="1"/>
            <a:r>
              <a:rPr lang="en-US" altLang="en-US" sz="3600" dirty="0"/>
              <a:t>Experimental design: general comments</a:t>
            </a:r>
          </a:p>
        </p:txBody>
      </p:sp>
      <p:sp>
        <p:nvSpPr>
          <p:cNvPr id="14339" name="Rectangle 3">
            <a:extLst>
              <a:ext uri="{FF2B5EF4-FFF2-40B4-BE49-F238E27FC236}">
                <a16:creationId xmlns:a16="http://schemas.microsoft.com/office/drawing/2014/main" id="{C4BC5292-BA6D-43CE-AFA0-039FCAC539B1}"/>
              </a:ext>
            </a:extLst>
          </p:cNvPr>
          <p:cNvSpPr>
            <a:spLocks noGrp="1" noChangeArrowheads="1"/>
          </p:cNvSpPr>
          <p:nvPr>
            <p:ph idx="1"/>
          </p:nvPr>
        </p:nvSpPr>
        <p:spPr>
          <a:xfrm>
            <a:off x="2152650" y="1690688"/>
            <a:ext cx="7886700" cy="5167312"/>
          </a:xfrm>
        </p:spPr>
        <p:txBody>
          <a:bodyPr rtlCol="0">
            <a:normAutofit/>
          </a:bodyPr>
          <a:lstStyle/>
          <a:p>
            <a:pPr eaLnBrk="1" hangingPunct="1">
              <a:lnSpc>
                <a:spcPct val="80000"/>
              </a:lnSpc>
              <a:defRPr/>
            </a:pPr>
            <a:r>
              <a:rPr lang="en-US" altLang="en-US" sz="2400" dirty="0"/>
              <a:t>Other experimental-design contexts similarly take advantage of structure in data collection to improve precision for testing intervention effects</a:t>
            </a:r>
          </a:p>
          <a:p>
            <a:pPr eaLnBrk="1" hangingPunct="1">
              <a:lnSpc>
                <a:spcPct val="80000"/>
              </a:lnSpc>
              <a:defRPr/>
            </a:pPr>
            <a:r>
              <a:rPr lang="en-US" altLang="en-US" sz="2400" dirty="0"/>
              <a:t>Especially relevant for precision to evaluate multi-level interventions are tradeoffs involving number of units, number of sub-units per unit as revealed through repeated-measures or mixed-model analysis                                      </a:t>
            </a:r>
          </a:p>
          <a:p>
            <a:pPr lvl="1" eaLnBrk="1" hangingPunct="1">
              <a:lnSpc>
                <a:spcPct val="80000"/>
              </a:lnSpc>
              <a:defRPr/>
            </a:pPr>
            <a:r>
              <a:rPr lang="en-US" altLang="en-US" sz="2400" dirty="0"/>
              <a:t>Generally, for the same total number of ascertainments, it’s  better to have more units and fewer sub-units per unit </a:t>
            </a:r>
          </a:p>
          <a:p>
            <a:pPr marL="0" indent="0" eaLnBrk="1" hangingPunct="1">
              <a:lnSpc>
                <a:spcPct val="80000"/>
              </a:lnSpc>
              <a:buFont typeface="Arial" panose="020B0604020202020204" pitchFamily="34" charset="0"/>
              <a:buNone/>
              <a:defRPr/>
            </a:pPr>
            <a:endParaRPr lang="en-US" altLang="en-US" sz="2400" dirty="0"/>
          </a:p>
          <a:p>
            <a:pPr marL="0" indent="0" eaLnBrk="1" hangingPunct="1">
              <a:lnSpc>
                <a:spcPct val="80000"/>
              </a:lnSpc>
              <a:buFont typeface="Arial" panose="020B0604020202020204" pitchFamily="34" charset="0"/>
              <a:buNone/>
              <a:defRPr/>
            </a:pPr>
            <a:endParaRPr lang="en-US" altLang="en-US" sz="2400" dirty="0"/>
          </a:p>
          <a:p>
            <a:pPr marL="0" indent="0" eaLnBrk="1" hangingPunct="1">
              <a:lnSpc>
                <a:spcPct val="80000"/>
              </a:lnSpc>
              <a:buFont typeface="Arial" panose="020B0604020202020204" pitchFamily="34" charset="0"/>
              <a:buNone/>
              <a:defRPr/>
            </a:pPr>
            <a:endParaRPr lang="en-US" altLang="en-US" sz="2400" dirty="0"/>
          </a:p>
        </p:txBody>
      </p:sp>
    </p:spTree>
    <p:extLst>
      <p:ext uri="{BB962C8B-B14F-4D97-AF65-F5344CB8AC3E}">
        <p14:creationId xmlns:p14="http://schemas.microsoft.com/office/powerpoint/2010/main" val="15888250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Dataset: Cases</a:t>
            </a:r>
          </a:p>
        </p:txBody>
      </p:sp>
      <p:sp>
        <p:nvSpPr>
          <p:cNvPr id="3" name="Content Placeholder 2"/>
          <p:cNvSpPr>
            <a:spLocks noGrp="1"/>
          </p:cNvSpPr>
          <p:nvPr>
            <p:ph idx="1"/>
          </p:nvPr>
        </p:nvSpPr>
        <p:spPr/>
        <p:txBody>
          <a:bodyPr/>
          <a:lstStyle/>
          <a:p>
            <a:r>
              <a:rPr lang="en-US"/>
              <a:t>Cases = 100 VA Medical Centers</a:t>
            </a:r>
          </a:p>
          <a:p>
            <a:endParaRPr lang="en-US"/>
          </a:p>
          <a:p>
            <a:pPr marL="2743200" lvl="6" indent="0">
              <a:buNone/>
            </a:pPr>
            <a:r>
              <a:rPr lang="en-US" sz="4000"/>
              <a:t>50 higher-reach facilities</a:t>
            </a:r>
          </a:p>
          <a:p>
            <a:pPr marL="2743200" lvl="6" indent="0">
              <a:buNone/>
            </a:pPr>
            <a:endParaRPr lang="en-US" sz="4000"/>
          </a:p>
          <a:p>
            <a:pPr marL="2743200" lvl="6" indent="0">
              <a:buNone/>
            </a:pPr>
            <a:r>
              <a:rPr lang="en-US" sz="4000"/>
              <a:t>50 lower-reach facilities</a:t>
            </a:r>
          </a:p>
        </p:txBody>
      </p:sp>
    </p:spTree>
    <p:extLst>
      <p:ext uri="{BB962C8B-B14F-4D97-AF65-F5344CB8AC3E}">
        <p14:creationId xmlns:p14="http://schemas.microsoft.com/office/powerpoint/2010/main" val="691201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Dataset: Factors</a:t>
            </a:r>
          </a:p>
        </p:txBody>
      </p:sp>
      <p:sp>
        <p:nvSpPr>
          <p:cNvPr id="3" name="Content Placeholder 2"/>
          <p:cNvSpPr>
            <a:spLocks noGrp="1"/>
          </p:cNvSpPr>
          <p:nvPr>
            <p:ph idx="1"/>
          </p:nvPr>
        </p:nvSpPr>
        <p:spPr/>
        <p:txBody>
          <a:bodyPr>
            <a:normAutofit/>
          </a:bodyPr>
          <a:lstStyle/>
          <a:p>
            <a:r>
              <a:rPr lang="en-US"/>
              <a:t>29 facility-level categorical variables of interest </a:t>
            </a:r>
          </a:p>
          <a:p>
            <a:r>
              <a:rPr lang="en-US"/>
              <a:t>Related to three type of programming:</a:t>
            </a:r>
          </a:p>
          <a:p>
            <a:pPr marL="3657600" lvl="8" indent="0">
              <a:buNone/>
            </a:pPr>
            <a:r>
              <a:rPr lang="en-US" sz="3600"/>
              <a:t>MOVE! </a:t>
            </a:r>
          </a:p>
          <a:p>
            <a:pPr marL="3657600" lvl="8" indent="0">
              <a:buNone/>
            </a:pPr>
            <a:r>
              <a:rPr lang="en-US" sz="3600"/>
              <a:t>Pharmacotherapy</a:t>
            </a:r>
          </a:p>
          <a:p>
            <a:pPr marL="3657600" lvl="8" indent="0">
              <a:buNone/>
            </a:pPr>
            <a:r>
              <a:rPr lang="en-US" sz="3600"/>
              <a:t>Bariatric surgery</a:t>
            </a:r>
          </a:p>
          <a:p>
            <a:endParaRPr lang="en-US"/>
          </a:p>
        </p:txBody>
      </p:sp>
    </p:spTree>
    <p:extLst>
      <p:ext uri="{BB962C8B-B14F-4D97-AF65-F5344CB8AC3E}">
        <p14:creationId xmlns:p14="http://schemas.microsoft.com/office/powerpoint/2010/main" val="32366416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Dataset: 30th Factor</a:t>
            </a:r>
          </a:p>
        </p:txBody>
      </p:sp>
      <p:pic>
        <p:nvPicPr>
          <p:cNvPr id="4"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400300"/>
            <a:ext cx="12209721" cy="269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8254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Results</a:t>
            </a:r>
            <a:endParaRPr lang="en-US" dirty="0"/>
          </a:p>
        </p:txBody>
      </p:sp>
    </p:spTree>
    <p:extLst>
      <p:ext uri="{BB962C8B-B14F-4D97-AF65-F5344CB8AC3E}">
        <p14:creationId xmlns:p14="http://schemas.microsoft.com/office/powerpoint/2010/main" val="15838322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897" y="139700"/>
            <a:ext cx="7216110" cy="659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5329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Equifinality</a:t>
            </a:r>
          </a:p>
        </p:txBody>
      </p:sp>
      <p:sp>
        <p:nvSpPr>
          <p:cNvPr id="3" name="Content Placeholder 2"/>
          <p:cNvSpPr>
            <a:spLocks noGrp="1"/>
          </p:cNvSpPr>
          <p:nvPr>
            <p:ph idx="1"/>
          </p:nvPr>
        </p:nvSpPr>
        <p:spPr/>
        <p:txBody>
          <a:bodyPr/>
          <a:lstStyle/>
          <a:p>
            <a:r>
              <a:rPr lang="en-US"/>
              <a:t>multiple paths lead to the same outcome</a:t>
            </a:r>
          </a:p>
          <a:p>
            <a:r>
              <a:rPr lang="en-US"/>
              <a:t>allows for different paths to apply in different contexts</a:t>
            </a:r>
          </a:p>
        </p:txBody>
      </p:sp>
    </p:spTree>
    <p:extLst>
      <p:ext uri="{BB962C8B-B14F-4D97-AF65-F5344CB8AC3E}">
        <p14:creationId xmlns:p14="http://schemas.microsoft.com/office/powerpoint/2010/main" val="35568415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178" y="318926"/>
            <a:ext cx="8303522" cy="544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59400" y="5867400"/>
            <a:ext cx="5765800" cy="369332"/>
          </a:xfrm>
          <a:prstGeom prst="rect">
            <a:avLst/>
          </a:prstGeom>
          <a:noFill/>
        </p:spPr>
        <p:txBody>
          <a:bodyPr wrap="square" rtlCol="0">
            <a:spAutoFit/>
          </a:bodyPr>
          <a:lstStyle/>
          <a:p>
            <a:r>
              <a:rPr lang="en-US"/>
              <a:t>https://www.researchsquare.com/article/rs-289551/v1</a:t>
            </a:r>
          </a:p>
        </p:txBody>
      </p:sp>
    </p:spTree>
    <p:extLst>
      <p:ext uri="{BB962C8B-B14F-4D97-AF65-F5344CB8AC3E}">
        <p14:creationId xmlns:p14="http://schemas.microsoft.com/office/powerpoint/2010/main" val="24855277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endParaRPr lang="en-US" dirty="0"/>
          </a:p>
        </p:txBody>
      </p:sp>
    </p:spTree>
    <p:extLst>
      <p:ext uri="{BB962C8B-B14F-4D97-AF65-F5344CB8AC3E}">
        <p14:creationId xmlns:p14="http://schemas.microsoft.com/office/powerpoint/2010/main" val="24324716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Methods Radar</a:t>
            </a:r>
          </a:p>
        </p:txBody>
      </p:sp>
      <p:sp>
        <p:nvSpPr>
          <p:cNvPr id="3" name="Content Placeholder 2"/>
          <p:cNvSpPr>
            <a:spLocks noGrp="1"/>
          </p:cNvSpPr>
          <p:nvPr>
            <p:ph idx="1"/>
          </p:nvPr>
        </p:nvSpPr>
        <p:spPr/>
        <p:txBody>
          <a:bodyPr/>
          <a:lstStyle/>
          <a:p>
            <a:r>
              <a:rPr lang="en-US"/>
              <a:t>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536700"/>
            <a:ext cx="53848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42000" y="1543040"/>
            <a:ext cx="6261100" cy="3416320"/>
          </a:xfrm>
          <a:prstGeom prst="rect">
            <a:avLst/>
          </a:prstGeom>
          <a:noFill/>
        </p:spPr>
        <p:txBody>
          <a:bodyPr wrap="square" rtlCol="0">
            <a:spAutoFit/>
          </a:bodyPr>
          <a:lstStyle/>
          <a:p>
            <a:r>
              <a:rPr lang="en-US" sz="3600"/>
              <a:t>Qualitative Analysis</a:t>
            </a:r>
          </a:p>
          <a:p>
            <a:endParaRPr lang="en-US" sz="3600"/>
          </a:p>
          <a:p>
            <a:r>
              <a:rPr lang="en-US" sz="3600"/>
              <a:t>Statistical Analysis</a:t>
            </a:r>
          </a:p>
          <a:p>
            <a:endParaRPr lang="en-US" sz="3600"/>
          </a:p>
          <a:p>
            <a:endParaRPr lang="en-US" sz="3600"/>
          </a:p>
          <a:p>
            <a:endParaRPr lang="en-US" sz="3600"/>
          </a:p>
        </p:txBody>
      </p:sp>
    </p:spTree>
    <p:extLst>
      <p:ext uri="{BB962C8B-B14F-4D97-AF65-F5344CB8AC3E}">
        <p14:creationId xmlns:p14="http://schemas.microsoft.com/office/powerpoint/2010/main" val="21514652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Methods Radar</a:t>
            </a:r>
          </a:p>
        </p:txBody>
      </p:sp>
      <p:sp>
        <p:nvSpPr>
          <p:cNvPr id="3" name="Content Placeholder 2"/>
          <p:cNvSpPr>
            <a:spLocks noGrp="1"/>
          </p:cNvSpPr>
          <p:nvPr>
            <p:ph idx="1"/>
          </p:nvPr>
        </p:nvSpPr>
        <p:spPr/>
        <p:txBody>
          <a:bodyPr/>
          <a:lstStyle/>
          <a:p>
            <a:r>
              <a:rPr lang="en-US"/>
              <a:t>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536700"/>
            <a:ext cx="53848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42000" y="1543040"/>
            <a:ext cx="6261100" cy="3416320"/>
          </a:xfrm>
          <a:prstGeom prst="rect">
            <a:avLst/>
          </a:prstGeom>
          <a:noFill/>
        </p:spPr>
        <p:txBody>
          <a:bodyPr wrap="square" rtlCol="0">
            <a:spAutoFit/>
          </a:bodyPr>
          <a:lstStyle/>
          <a:p>
            <a:r>
              <a:rPr lang="en-US" sz="3600">
                <a:solidFill>
                  <a:schemeClr val="tx1">
                    <a:lumMod val="50000"/>
                    <a:lumOff val="50000"/>
                  </a:schemeClr>
                </a:solidFill>
              </a:rPr>
              <a:t>Qualitative Analysis</a:t>
            </a:r>
          </a:p>
          <a:p>
            <a:endParaRPr lang="en-US" sz="3600">
              <a:solidFill>
                <a:schemeClr val="tx1">
                  <a:lumMod val="50000"/>
                  <a:lumOff val="50000"/>
                </a:schemeClr>
              </a:solidFill>
            </a:endParaRPr>
          </a:p>
          <a:p>
            <a:r>
              <a:rPr lang="en-US" sz="3600">
                <a:solidFill>
                  <a:schemeClr val="tx1">
                    <a:lumMod val="50000"/>
                    <a:lumOff val="50000"/>
                  </a:schemeClr>
                </a:solidFill>
              </a:rPr>
              <a:t>Statistical Analysis</a:t>
            </a:r>
          </a:p>
          <a:p>
            <a:endParaRPr lang="en-US" sz="3600"/>
          </a:p>
          <a:p>
            <a:r>
              <a:rPr lang="en-US" sz="3600"/>
              <a:t>new “blip”: Configurational Analysis</a:t>
            </a:r>
          </a:p>
          <a:p>
            <a:endParaRPr lang="en-US" sz="3600"/>
          </a:p>
        </p:txBody>
      </p:sp>
    </p:spTree>
    <p:extLst>
      <p:ext uri="{BB962C8B-B14F-4D97-AF65-F5344CB8AC3E}">
        <p14:creationId xmlns:p14="http://schemas.microsoft.com/office/powerpoint/2010/main" val="3097343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4379258-7603-422D-A844-6ACECFF2EB7F}"/>
              </a:ext>
            </a:extLst>
          </p:cNvPr>
          <p:cNvSpPr>
            <a:spLocks noGrp="1" noChangeArrowheads="1"/>
          </p:cNvSpPr>
          <p:nvPr>
            <p:ph type="title"/>
          </p:nvPr>
        </p:nvSpPr>
        <p:spPr/>
        <p:txBody>
          <a:bodyPr/>
          <a:lstStyle/>
          <a:p>
            <a:pPr eaLnBrk="1" hangingPunct="1"/>
            <a:r>
              <a:rPr lang="en-US" altLang="en-US" sz="3600" dirty="0"/>
              <a:t>Experimental design: general comments</a:t>
            </a:r>
          </a:p>
        </p:txBody>
      </p:sp>
      <p:sp>
        <p:nvSpPr>
          <p:cNvPr id="14339" name="Rectangle 3">
            <a:extLst>
              <a:ext uri="{FF2B5EF4-FFF2-40B4-BE49-F238E27FC236}">
                <a16:creationId xmlns:a16="http://schemas.microsoft.com/office/drawing/2014/main" id="{5C54C0AB-FC47-4A82-830F-C74FE21B5D40}"/>
              </a:ext>
            </a:extLst>
          </p:cNvPr>
          <p:cNvSpPr>
            <a:spLocks noGrp="1" noChangeArrowheads="1"/>
          </p:cNvSpPr>
          <p:nvPr>
            <p:ph idx="1"/>
          </p:nvPr>
        </p:nvSpPr>
        <p:spPr>
          <a:xfrm>
            <a:off x="2152650" y="1690688"/>
            <a:ext cx="7886700" cy="5167312"/>
          </a:xfrm>
        </p:spPr>
        <p:txBody>
          <a:bodyPr rtlCol="0">
            <a:normAutofit/>
          </a:bodyPr>
          <a:lstStyle/>
          <a:p>
            <a:pPr eaLnBrk="1" hangingPunct="1">
              <a:lnSpc>
                <a:spcPct val="80000"/>
              </a:lnSpc>
              <a:defRPr/>
            </a:pPr>
            <a:r>
              <a:rPr lang="en-US" altLang="en-US" sz="2400" dirty="0"/>
              <a:t>Other decisions in the art and science of study design involve creative choices: </a:t>
            </a:r>
          </a:p>
          <a:p>
            <a:pPr lvl="1" eaLnBrk="1" hangingPunct="1">
              <a:lnSpc>
                <a:spcPct val="80000"/>
              </a:lnSpc>
              <a:defRPr/>
            </a:pPr>
            <a:r>
              <a:rPr lang="en-US" altLang="en-US" sz="2400" dirty="0"/>
              <a:t>Regarding factors that are anticipated to contribute to variation in outcomes in an experiment, how many such factors to include?</a:t>
            </a:r>
          </a:p>
          <a:p>
            <a:pPr lvl="1" eaLnBrk="1" hangingPunct="1">
              <a:lnSpc>
                <a:spcPct val="80000"/>
              </a:lnSpc>
              <a:defRPr/>
            </a:pPr>
            <a:r>
              <a:rPr lang="en-US" altLang="en-US" sz="2400" dirty="0"/>
              <a:t>What levels of each factor should be included?</a:t>
            </a:r>
          </a:p>
          <a:p>
            <a:pPr eaLnBrk="1" hangingPunct="1">
              <a:lnSpc>
                <a:spcPct val="80000"/>
              </a:lnSpc>
              <a:defRPr/>
            </a:pPr>
            <a:r>
              <a:rPr lang="en-US" altLang="en-US" sz="2400" dirty="0"/>
              <a:t>Global cost constraint (or sample-size constraint) translates experimental design into constrained optimization problem</a:t>
            </a:r>
          </a:p>
          <a:p>
            <a:pPr lvl="1" eaLnBrk="1" hangingPunct="1">
              <a:lnSpc>
                <a:spcPct val="80000"/>
              </a:lnSpc>
              <a:defRPr/>
            </a:pPr>
            <a:r>
              <a:rPr lang="en-US" altLang="en-US" sz="2400" dirty="0"/>
              <a:t>Typically manifested in grant applications as power analysis for inferences about primary hypotheses</a:t>
            </a:r>
          </a:p>
          <a:p>
            <a:pPr marL="0" indent="0" eaLnBrk="1" hangingPunct="1">
              <a:lnSpc>
                <a:spcPct val="80000"/>
              </a:lnSpc>
              <a:buFont typeface="Arial" panose="020B0604020202020204" pitchFamily="34" charset="0"/>
              <a:buNone/>
              <a:defRPr/>
            </a:pPr>
            <a:endParaRPr lang="en-US" altLang="en-US" sz="2400" dirty="0"/>
          </a:p>
          <a:p>
            <a:pPr marL="0" indent="0" eaLnBrk="1" hangingPunct="1">
              <a:lnSpc>
                <a:spcPct val="80000"/>
              </a:lnSpc>
              <a:buFont typeface="Arial" panose="020B0604020202020204" pitchFamily="34" charset="0"/>
              <a:buNone/>
              <a:defRPr/>
            </a:pPr>
            <a:endParaRPr lang="en-US" altLang="en-US" sz="2400" dirty="0"/>
          </a:p>
          <a:p>
            <a:pPr marL="0" indent="0" eaLnBrk="1" hangingPunct="1">
              <a:lnSpc>
                <a:spcPct val="80000"/>
              </a:lnSpc>
              <a:buFont typeface="Arial" panose="020B0604020202020204" pitchFamily="34" charset="0"/>
              <a:buNone/>
              <a:defRPr/>
            </a:pPr>
            <a:endParaRPr lang="en-US" altLang="en-US" sz="2400" dirty="0"/>
          </a:p>
          <a:p>
            <a:pPr marL="0" indent="0" eaLnBrk="1" hangingPunct="1">
              <a:lnSpc>
                <a:spcPct val="80000"/>
              </a:lnSpc>
              <a:buFont typeface="Arial" panose="020B0604020202020204" pitchFamily="34" charset="0"/>
              <a:buNone/>
              <a:defRPr/>
            </a:pPr>
            <a:endParaRPr lang="en-US" altLang="en-US" sz="2400" dirty="0"/>
          </a:p>
        </p:txBody>
      </p:sp>
    </p:spTree>
    <p:extLst>
      <p:ext uri="{BB962C8B-B14F-4D97-AF65-F5344CB8AC3E}">
        <p14:creationId xmlns:p14="http://schemas.microsoft.com/office/powerpoint/2010/main" val="35414908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Steps</a:t>
            </a:r>
          </a:p>
        </p:txBody>
      </p:sp>
      <p:sp>
        <p:nvSpPr>
          <p:cNvPr id="3" name="Content Placeholder 2"/>
          <p:cNvSpPr>
            <a:spLocks noGrp="1"/>
          </p:cNvSpPr>
          <p:nvPr>
            <p:ph idx="1"/>
          </p:nvPr>
        </p:nvSpPr>
        <p:spPr/>
        <p:txBody>
          <a:bodyPr/>
          <a:lstStyle/>
          <a:p>
            <a:r>
              <a:rPr lang="en-US"/>
              <a:t>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318522"/>
            <a:ext cx="10057271" cy="40027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03200" y="5800151"/>
            <a:ext cx="11518900" cy="646331"/>
          </a:xfrm>
          <a:prstGeom prst="rect">
            <a:avLst/>
          </a:prstGeom>
          <a:noFill/>
        </p:spPr>
        <p:txBody>
          <a:bodyPr wrap="square" rtlCol="0">
            <a:spAutoFit/>
          </a:bodyPr>
          <a:lstStyle/>
          <a:p>
            <a:r>
              <a:rPr lang="en-US" sz="3600"/>
              <a:t>Read recent articles (like this one in </a:t>
            </a:r>
            <a:r>
              <a:rPr lang="en-US" sz="3600" i="1"/>
              <a:t>Implementation Science</a:t>
            </a:r>
            <a:r>
              <a:rPr lang="en-US" sz="3600"/>
              <a:t>)</a:t>
            </a:r>
          </a:p>
        </p:txBody>
      </p:sp>
      <p:cxnSp>
        <p:nvCxnSpPr>
          <p:cNvPr id="6" name="Straight Arrow Connector 5"/>
          <p:cNvCxnSpPr/>
          <p:nvPr/>
        </p:nvCxnSpPr>
        <p:spPr>
          <a:xfrm flipV="1">
            <a:off x="4921250" y="5397500"/>
            <a:ext cx="0" cy="4788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5514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Steps</a:t>
            </a:r>
          </a:p>
        </p:txBody>
      </p:sp>
      <p:pic>
        <p:nvPicPr>
          <p:cNvPr id="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54001" y="1163024"/>
            <a:ext cx="7708900" cy="47961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8153400" y="1130300"/>
            <a:ext cx="3898900" cy="2862322"/>
          </a:xfrm>
          <a:prstGeom prst="rect">
            <a:avLst/>
          </a:prstGeom>
          <a:noFill/>
        </p:spPr>
        <p:txBody>
          <a:bodyPr wrap="square" rtlCol="0">
            <a:spAutoFit/>
          </a:bodyPr>
          <a:lstStyle/>
          <a:p>
            <a:r>
              <a:rPr lang="en-US" sz="3600"/>
              <a:t>take CCMs seminar</a:t>
            </a:r>
          </a:p>
          <a:p>
            <a:endParaRPr lang="en-US" sz="3600"/>
          </a:p>
          <a:p>
            <a:r>
              <a:rPr lang="en-US" sz="3600"/>
              <a:t>2017: in person</a:t>
            </a:r>
          </a:p>
          <a:p>
            <a:r>
              <a:rPr lang="en-US" sz="3600"/>
              <a:t>2020: virtual</a:t>
            </a:r>
          </a:p>
          <a:p>
            <a:r>
              <a:rPr lang="en-US" sz="3600"/>
              <a:t>2021: August 3-5</a:t>
            </a:r>
          </a:p>
        </p:txBody>
      </p:sp>
      <p:cxnSp>
        <p:nvCxnSpPr>
          <p:cNvPr id="6" name="Straight Arrow Connector 5"/>
          <p:cNvCxnSpPr/>
          <p:nvPr/>
        </p:nvCxnSpPr>
        <p:spPr>
          <a:xfrm flipH="1">
            <a:off x="8157145" y="1953925"/>
            <a:ext cx="1732410"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6602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Steps</a:t>
            </a:r>
          </a:p>
        </p:txBody>
      </p:sp>
      <p:sp>
        <p:nvSpPr>
          <p:cNvPr id="3" name="Content Placeholder 2"/>
          <p:cNvSpPr>
            <a:spLocks noGrp="1"/>
          </p:cNvSpPr>
          <p:nvPr>
            <p:ph idx="1"/>
          </p:nvPr>
        </p:nvSpPr>
        <p:spPr/>
        <p:txBody>
          <a:bodyPr/>
          <a:lstStyle/>
          <a:p>
            <a:r>
              <a:rPr lang="en-US"/>
              <a:t>download software available at no charge:</a:t>
            </a:r>
          </a:p>
          <a:p>
            <a:r>
              <a:rPr lang="en-US"/>
              <a:t>                   R</a:t>
            </a:r>
          </a:p>
          <a:p>
            <a:r>
              <a:rPr lang="en-US"/>
              <a:t>                   R package “cna”</a:t>
            </a:r>
          </a:p>
          <a:p>
            <a:r>
              <a:rPr lang="en-US"/>
              <a:t>                   R Studio</a:t>
            </a:r>
          </a:p>
        </p:txBody>
      </p:sp>
      <p:cxnSp>
        <p:nvCxnSpPr>
          <p:cNvPr id="4" name="Straight Arrow Connector 3"/>
          <p:cNvCxnSpPr/>
          <p:nvPr/>
        </p:nvCxnSpPr>
        <p:spPr>
          <a:xfrm>
            <a:off x="1743075" y="3158552"/>
            <a:ext cx="5143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43075" y="4238052"/>
            <a:ext cx="5143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43075" y="5190552"/>
            <a:ext cx="5143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8045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Steps</a:t>
            </a:r>
          </a:p>
        </p:txBody>
      </p:sp>
      <p:sp>
        <p:nvSpPr>
          <p:cNvPr id="3" name="Content Placeholder 2"/>
          <p:cNvSpPr>
            <a:spLocks noGrp="1"/>
          </p:cNvSpPr>
          <p:nvPr>
            <p:ph idx="1"/>
          </p:nvPr>
        </p:nvSpPr>
        <p:spPr/>
        <p:txBody>
          <a:bodyPr>
            <a:normAutofit fontScale="92500" lnSpcReduction="10000"/>
          </a:bodyPr>
          <a:lstStyle/>
          <a:p>
            <a:r>
              <a:rPr lang="en-US"/>
              <a:t>Join “All Things Configured”</a:t>
            </a:r>
          </a:p>
          <a:p>
            <a:r>
              <a:rPr lang="en-US"/>
              <a:t>national community of practice devoted to CCMs</a:t>
            </a:r>
          </a:p>
          <a:p>
            <a:r>
              <a:rPr lang="en-US"/>
              <a:t>membership is voluntary with no requirements</a:t>
            </a:r>
          </a:p>
          <a:p>
            <a:r>
              <a:rPr lang="en-US"/>
              <a:t>monthly calls</a:t>
            </a:r>
          </a:p>
          <a:p>
            <a:r>
              <a:rPr lang="en-US"/>
              <a:t>&gt; 100 members, half from outside of VA</a:t>
            </a:r>
          </a:p>
        </p:txBody>
      </p:sp>
    </p:spTree>
    <p:extLst>
      <p:ext uri="{BB962C8B-B14F-4D97-AF65-F5344CB8AC3E}">
        <p14:creationId xmlns:p14="http://schemas.microsoft.com/office/powerpoint/2010/main" val="39848676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Contact Information</a:t>
            </a:r>
          </a:p>
        </p:txBody>
      </p:sp>
      <p:sp>
        <p:nvSpPr>
          <p:cNvPr id="3" name="Content Placeholder 2"/>
          <p:cNvSpPr>
            <a:spLocks noGrp="1"/>
          </p:cNvSpPr>
          <p:nvPr>
            <p:ph idx="1"/>
          </p:nvPr>
        </p:nvSpPr>
        <p:spPr/>
        <p:txBody>
          <a:bodyPr>
            <a:normAutofit/>
          </a:bodyPr>
          <a:lstStyle/>
          <a:p>
            <a:r>
              <a:rPr lang="en-US"/>
              <a:t>edward.miech@va.gov</a:t>
            </a:r>
          </a:p>
          <a:p>
            <a:r>
              <a:rPr lang="en-US"/>
              <a:t>          @edmiech</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275" y="2832100"/>
            <a:ext cx="692150"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9302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F7C2F5-9B83-41FB-87CF-3C07BF8B84FC}"/>
              </a:ext>
            </a:extLst>
          </p:cNvPr>
          <p:cNvPicPr>
            <a:picLocks noChangeAspect="1"/>
          </p:cNvPicPr>
          <p:nvPr/>
        </p:nvPicPr>
        <p:blipFill rotWithShape="1">
          <a:blip r:embed="rId2">
            <a:extLst>
              <a:ext uri="{28A0092B-C50C-407E-A947-70E740481C1C}">
                <a14:useLocalDpi xmlns:a14="http://schemas.microsoft.com/office/drawing/2010/main" val="0"/>
              </a:ext>
            </a:extLst>
          </a:blip>
          <a:srcRect t="18818" r="1" b="16860"/>
          <a:stretch/>
        </p:blipFill>
        <p:spPr>
          <a:xfrm>
            <a:off x="1034143" y="601606"/>
            <a:ext cx="10123714" cy="3575539"/>
          </a:xfrm>
          <a:prstGeom prst="rect">
            <a:avLst/>
          </a:prstGeom>
        </p:spPr>
      </p:pic>
    </p:spTree>
    <p:extLst>
      <p:ext uri="{BB962C8B-B14F-4D97-AF65-F5344CB8AC3E}">
        <p14:creationId xmlns:p14="http://schemas.microsoft.com/office/powerpoint/2010/main" val="1892556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8270F22-1AA8-4E44-A4FE-818E2F2F9962}"/>
              </a:ext>
            </a:extLst>
          </p:cNvPr>
          <p:cNvSpPr>
            <a:spLocks noGrp="1" noChangeArrowheads="1"/>
          </p:cNvSpPr>
          <p:nvPr>
            <p:ph type="title"/>
          </p:nvPr>
        </p:nvSpPr>
        <p:spPr/>
        <p:txBody>
          <a:bodyPr/>
          <a:lstStyle/>
          <a:p>
            <a:pPr eaLnBrk="1" hangingPunct="1"/>
            <a:r>
              <a:rPr lang="en-US" altLang="en-US" dirty="0"/>
              <a:t>Guarding against threats to inference through blocking in randomized trials</a:t>
            </a:r>
          </a:p>
        </p:txBody>
      </p:sp>
      <p:sp>
        <p:nvSpPr>
          <p:cNvPr id="14339" name="Rectangle 3">
            <a:extLst>
              <a:ext uri="{FF2B5EF4-FFF2-40B4-BE49-F238E27FC236}">
                <a16:creationId xmlns:a16="http://schemas.microsoft.com/office/drawing/2014/main" id="{0333B7A3-3B59-4123-B2B8-80567E790F77}"/>
              </a:ext>
            </a:extLst>
          </p:cNvPr>
          <p:cNvSpPr>
            <a:spLocks noGrp="1" noChangeArrowheads="1"/>
          </p:cNvSpPr>
          <p:nvPr>
            <p:ph idx="1"/>
          </p:nvPr>
        </p:nvSpPr>
        <p:spPr/>
        <p:txBody>
          <a:bodyPr rtlCol="0">
            <a:normAutofit/>
          </a:bodyPr>
          <a:lstStyle/>
          <a:p>
            <a:pPr marL="0" indent="0" eaLnBrk="1" hangingPunct="1">
              <a:lnSpc>
                <a:spcPct val="80000"/>
              </a:lnSpc>
              <a:buFont typeface="Arial" panose="020B0604020202020204" pitchFamily="34" charset="0"/>
              <a:buNone/>
              <a:defRPr/>
            </a:pPr>
            <a:r>
              <a:rPr lang="en-US" altLang="en-US" sz="2400" dirty="0"/>
              <a:t>By itself, randomization does not guarantee covariate balance</a:t>
            </a:r>
          </a:p>
          <a:p>
            <a:pPr marL="0" indent="0" eaLnBrk="1" hangingPunct="1">
              <a:lnSpc>
                <a:spcPct val="80000"/>
              </a:lnSpc>
              <a:buFont typeface="Arial" panose="020B0604020202020204" pitchFamily="34" charset="0"/>
              <a:buNone/>
              <a:defRPr/>
            </a:pPr>
            <a:r>
              <a:rPr lang="en-US" altLang="en-US" sz="2400" dirty="0"/>
              <a:t>When there is a key characteristic that could confound inference, desirable to treat that characteristic as a blocking factor in study design and randomize within blocks</a:t>
            </a:r>
          </a:p>
          <a:p>
            <a:pPr eaLnBrk="1" hangingPunct="1">
              <a:lnSpc>
                <a:spcPct val="80000"/>
              </a:lnSpc>
              <a:defRPr/>
            </a:pPr>
            <a:r>
              <a:rPr lang="en-US" altLang="en-US" sz="2400" dirty="0"/>
              <a:t>Example:  When cultural differences are anticipated to influence study outcomes, could randomize by ethnicity</a:t>
            </a:r>
          </a:p>
          <a:p>
            <a:pPr eaLnBrk="1" hangingPunct="1">
              <a:lnSpc>
                <a:spcPct val="80000"/>
              </a:lnSpc>
              <a:defRPr/>
            </a:pPr>
            <a:r>
              <a:rPr lang="en-US" altLang="en-US" sz="2400" dirty="0"/>
              <a:t>Example:  When participants are enrolled individually over time, and when disruptive external events (e.g., 9/11 attacks, COVID-19 pandemic, protests surrounding George Floyd death) could affect study outcomes, could randomize within blocks of a modest fixed size of consecutive participants (e.g., within every consecutive set of 8, assign 4 to intervention, 4 to control)</a:t>
            </a:r>
          </a:p>
          <a:p>
            <a:pPr lvl="1" eaLnBrk="1" hangingPunct="1">
              <a:lnSpc>
                <a:spcPct val="80000"/>
              </a:lnSpc>
              <a:defRPr/>
            </a:pPr>
            <a:r>
              <a:rPr lang="en-US" altLang="en-US" sz="2400" dirty="0"/>
              <a:t>Avoids being in a position at any point in time where assignment to active treatment vs. control gets badly out of balance, in which case time could later confound estimates of treatment effects </a:t>
            </a:r>
          </a:p>
          <a:p>
            <a:pPr marL="0" indent="0" eaLnBrk="1" hangingPunct="1">
              <a:lnSpc>
                <a:spcPct val="80000"/>
              </a:lnSpc>
              <a:buFont typeface="Arial" panose="020B0604020202020204" pitchFamily="34" charset="0"/>
              <a:buNone/>
              <a:defRPr/>
            </a:pPr>
            <a:endParaRPr lang="en-US" altLang="en-US" sz="2400" dirty="0"/>
          </a:p>
        </p:txBody>
      </p:sp>
    </p:spTree>
    <p:extLst>
      <p:ext uri="{BB962C8B-B14F-4D97-AF65-F5344CB8AC3E}">
        <p14:creationId xmlns:p14="http://schemas.microsoft.com/office/powerpoint/2010/main" val="3783573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009D417-4D29-4A61-80B1-D1B58C7317A2}"/>
              </a:ext>
            </a:extLst>
          </p:cNvPr>
          <p:cNvSpPr>
            <a:spLocks noGrp="1" noChangeArrowheads="1"/>
          </p:cNvSpPr>
          <p:nvPr>
            <p:ph type="title"/>
          </p:nvPr>
        </p:nvSpPr>
        <p:spPr/>
        <p:txBody>
          <a:bodyPr/>
          <a:lstStyle/>
          <a:p>
            <a:pPr eaLnBrk="1" hangingPunct="1"/>
            <a:r>
              <a:rPr lang="en-US" altLang="en-US" dirty="0"/>
              <a:t>Guarding against threats to inference from lack of covariate balance</a:t>
            </a:r>
          </a:p>
        </p:txBody>
      </p:sp>
      <p:sp>
        <p:nvSpPr>
          <p:cNvPr id="14339" name="Rectangle 3">
            <a:extLst>
              <a:ext uri="{FF2B5EF4-FFF2-40B4-BE49-F238E27FC236}">
                <a16:creationId xmlns:a16="http://schemas.microsoft.com/office/drawing/2014/main" id="{FA76278B-1817-4A7C-9DFF-E1FAE628F032}"/>
              </a:ext>
            </a:extLst>
          </p:cNvPr>
          <p:cNvSpPr>
            <a:spLocks noGrp="1" noChangeArrowheads="1"/>
          </p:cNvSpPr>
          <p:nvPr>
            <p:ph idx="1"/>
          </p:nvPr>
        </p:nvSpPr>
        <p:spPr/>
        <p:txBody>
          <a:bodyPr rtlCol="0">
            <a:normAutofit/>
          </a:bodyPr>
          <a:lstStyle/>
          <a:p>
            <a:pPr marL="0" indent="0" eaLnBrk="1" hangingPunct="1">
              <a:lnSpc>
                <a:spcPct val="80000"/>
              </a:lnSpc>
              <a:buFont typeface="Arial" panose="020B0604020202020204" pitchFamily="34" charset="0"/>
              <a:buNone/>
              <a:defRPr/>
            </a:pPr>
            <a:r>
              <a:rPr lang="en-US" altLang="en-US" sz="2400" dirty="0"/>
              <a:t>When a characteristic is out of balance in randomized trial, can use analysis of covariance / regression and analogous strategies to adjust for imbalances </a:t>
            </a:r>
          </a:p>
          <a:p>
            <a:pPr lvl="1" eaLnBrk="1" hangingPunct="1">
              <a:lnSpc>
                <a:spcPct val="80000"/>
              </a:lnSpc>
              <a:defRPr/>
            </a:pPr>
            <a:r>
              <a:rPr lang="en-US" altLang="en-US" sz="2400" dirty="0"/>
              <a:t>Study of smoking cessation in head-and-neck cancer patients: control group has higher rate of smoking cessation than active treatment, but also revealed to have disproportionate numbers of individuals further along on “stage of change” (</a:t>
            </a:r>
            <a:r>
              <a:rPr lang="en-US" altLang="en-US" sz="2400" dirty="0" err="1"/>
              <a:t>Gritz</a:t>
            </a:r>
            <a:r>
              <a:rPr lang="en-US" altLang="en-US" sz="2400" dirty="0"/>
              <a:t> et al. 1993 </a:t>
            </a:r>
            <a:r>
              <a:rPr lang="en-US" altLang="en-US" sz="2400" i="1" dirty="0"/>
              <a:t>CEBP</a:t>
            </a:r>
            <a:r>
              <a:rPr lang="en-US" altLang="en-US" sz="2400" dirty="0"/>
              <a:t>, Belin and Normand 2009 </a:t>
            </a:r>
            <a:r>
              <a:rPr lang="en-US" altLang="en-US" sz="2400" i="1" dirty="0"/>
              <a:t>Psychiatric Annals</a:t>
            </a:r>
            <a:r>
              <a:rPr lang="en-US" altLang="en-US" sz="2400" dirty="0"/>
              <a:t>)</a:t>
            </a:r>
          </a:p>
          <a:p>
            <a:pPr lvl="1" eaLnBrk="1" hangingPunct="1">
              <a:lnSpc>
                <a:spcPct val="80000"/>
              </a:lnSpc>
              <a:defRPr/>
            </a:pPr>
            <a:r>
              <a:rPr lang="en-US" altLang="en-US" sz="2400" dirty="0"/>
              <a:t>Multi-site study of sexual functioning of breast-cancer survivors:  After randomizing within blocks defined by study site, chemotherapy, and marital status, active interventions had higher baseline depression symptoms than control </a:t>
            </a:r>
            <a:r>
              <a:rPr lang="en-US" altLang="en-US" sz="2400" dirty="0">
                <a:sym typeface="Symbol" panose="05050102010706020507" pitchFamily="18" charset="2"/>
              </a:rPr>
              <a:t>    use baseline depression as covariate (Stanton, et al. 2005 </a:t>
            </a:r>
            <a:r>
              <a:rPr lang="en-US" altLang="en-US" sz="2400" i="1" dirty="0">
                <a:sym typeface="Symbol" panose="05050102010706020507" pitchFamily="18" charset="2"/>
              </a:rPr>
              <a:t>JCO</a:t>
            </a:r>
            <a:r>
              <a:rPr lang="en-US" altLang="en-US" sz="2400" dirty="0">
                <a:sym typeface="Symbol" panose="05050102010706020507" pitchFamily="18" charset="2"/>
              </a:rPr>
              <a:t>)</a:t>
            </a:r>
            <a:endParaRPr lang="en-US" altLang="en-US" sz="2400" dirty="0"/>
          </a:p>
          <a:p>
            <a:pPr marL="0" indent="0" eaLnBrk="1" hangingPunct="1">
              <a:lnSpc>
                <a:spcPct val="80000"/>
              </a:lnSpc>
              <a:buFont typeface="Arial" panose="020B0604020202020204" pitchFamily="34" charset="0"/>
              <a:buNone/>
              <a:defRPr/>
            </a:pPr>
            <a:r>
              <a:rPr lang="en-US" altLang="en-US" sz="2400" dirty="0"/>
              <a:t>Perspective:  Control for what’s possible to control in design, control for the rest in the analysis</a:t>
            </a:r>
          </a:p>
        </p:txBody>
      </p:sp>
    </p:spTree>
    <p:extLst>
      <p:ext uri="{BB962C8B-B14F-4D97-AF65-F5344CB8AC3E}">
        <p14:creationId xmlns:p14="http://schemas.microsoft.com/office/powerpoint/2010/main" val="289789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485EB5A-5C0B-4E1D-998E-3993C31ACE4A}"/>
              </a:ext>
            </a:extLst>
          </p:cNvPr>
          <p:cNvSpPr>
            <a:spLocks noGrp="1" noChangeArrowheads="1"/>
          </p:cNvSpPr>
          <p:nvPr>
            <p:ph type="title"/>
          </p:nvPr>
        </p:nvSpPr>
        <p:spPr/>
        <p:txBody>
          <a:bodyPr/>
          <a:lstStyle/>
          <a:p>
            <a:pPr eaLnBrk="1" hangingPunct="1"/>
            <a:r>
              <a:rPr lang="en-US" altLang="en-US"/>
              <a:t>Threat to inference from covariate imbalance even more pressing with observational data</a:t>
            </a:r>
          </a:p>
        </p:txBody>
      </p:sp>
      <p:sp>
        <p:nvSpPr>
          <p:cNvPr id="21507" name="Rectangle 3">
            <a:extLst>
              <a:ext uri="{FF2B5EF4-FFF2-40B4-BE49-F238E27FC236}">
                <a16:creationId xmlns:a16="http://schemas.microsoft.com/office/drawing/2014/main" id="{E62EDB1C-3E78-4969-BB76-4A558CF64269}"/>
              </a:ext>
            </a:extLst>
          </p:cNvPr>
          <p:cNvSpPr>
            <a:spLocks noGrp="1" noChangeArrowheads="1"/>
          </p:cNvSpPr>
          <p:nvPr>
            <p:ph idx="1"/>
          </p:nvPr>
        </p:nvSpPr>
        <p:spPr/>
        <p:txBody>
          <a:bodyPr/>
          <a:lstStyle/>
          <a:p>
            <a:pPr eaLnBrk="1" hangingPunct="1">
              <a:defRPr/>
            </a:pPr>
            <a:r>
              <a:rPr lang="en-US" altLang="en-US" sz="2400" dirty="0"/>
              <a:t>In observational studies, bias due to potential confounding emerges as much greater threat to causal inference than in randomized studies</a:t>
            </a:r>
          </a:p>
          <a:p>
            <a:pPr eaLnBrk="1" hangingPunct="1">
              <a:defRPr/>
            </a:pPr>
            <a:r>
              <a:rPr lang="en-US" altLang="en-US" sz="2400" dirty="0"/>
              <a:t>Matching, covariance adjustment as strategies for mitigating bias due to potential confounding, but:</a:t>
            </a:r>
          </a:p>
          <a:p>
            <a:pPr lvl="1" eaLnBrk="1" hangingPunct="1">
              <a:defRPr/>
            </a:pPr>
            <a:r>
              <a:rPr lang="en-US" altLang="en-US" sz="2400" dirty="0"/>
              <a:t>With multivariate background characteristics, hard to find differently treated units with matching covariates</a:t>
            </a:r>
          </a:p>
          <a:p>
            <a:pPr lvl="1" eaLnBrk="1" hangingPunct="1">
              <a:defRPr/>
            </a:pPr>
            <a:r>
              <a:rPr lang="en-US" altLang="en-US" sz="2400" dirty="0"/>
              <a:t>Worry about inference from covariance adjustment being based on extrapolation across covariate distributions</a:t>
            </a:r>
          </a:p>
          <a:p>
            <a:pPr marL="0" indent="0" eaLnBrk="1" hangingPunct="1">
              <a:buFont typeface="Arial" panose="020B0604020202020204" pitchFamily="34" charset="0"/>
              <a:buNone/>
              <a:defRPr/>
            </a:pPr>
            <a:r>
              <a:rPr lang="en-US" altLang="en-US" sz="2400" dirty="0"/>
              <a:t>Example in W.G. Cochran (1957 </a:t>
            </a:r>
            <a:r>
              <a:rPr lang="en-US" altLang="en-US" sz="2400" i="1" dirty="0"/>
              <a:t>Biometrics</a:t>
            </a:r>
            <a:r>
              <a:rPr lang="en-US" altLang="en-US" sz="2400" dirty="0"/>
              <a:t>) </a:t>
            </a:r>
          </a:p>
          <a:p>
            <a:pPr marL="0" indent="0" eaLnBrk="1" hangingPunct="1">
              <a:buFont typeface="Arial" panose="020B0604020202020204" pitchFamily="34" charset="0"/>
              <a:buNone/>
              <a:defRPr/>
            </a:pPr>
            <a:r>
              <a:rPr lang="en-US" altLang="en-US" sz="2400" dirty="0"/>
              <a:t>     Treatment: private vs. public school	     Outcome: SAT score</a:t>
            </a:r>
          </a:p>
          <a:p>
            <a:pPr marL="0" indent="0" eaLnBrk="1" hangingPunct="1">
              <a:buFont typeface="Arial" panose="020B0604020202020204" pitchFamily="34" charset="0"/>
              <a:buNone/>
              <a:defRPr/>
            </a:pPr>
            <a:r>
              <a:rPr lang="en-US" altLang="en-US" sz="2400" dirty="0"/>
              <a:t>     Covariate:  family income</a:t>
            </a:r>
          </a:p>
        </p:txBody>
      </p:sp>
    </p:spTree>
    <p:extLst>
      <p:ext uri="{BB962C8B-B14F-4D97-AF65-F5344CB8AC3E}">
        <p14:creationId xmlns:p14="http://schemas.microsoft.com/office/powerpoint/2010/main" val="3312526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EAFECA2-B319-4B92-A4AB-BF0E9C877206}"/>
              </a:ext>
            </a:extLst>
          </p:cNvPr>
          <p:cNvSpPr>
            <a:spLocks noGrp="1" noChangeArrowheads="1"/>
          </p:cNvSpPr>
          <p:nvPr>
            <p:ph type="title"/>
          </p:nvPr>
        </p:nvSpPr>
        <p:spPr/>
        <p:txBody>
          <a:bodyPr/>
          <a:lstStyle/>
          <a:p>
            <a:pPr eaLnBrk="1" hangingPunct="1"/>
            <a:r>
              <a:rPr lang="en-US" altLang="en-US"/>
              <a:t>Threat to inference from covariate imbalance: illustrative example</a:t>
            </a:r>
          </a:p>
        </p:txBody>
      </p:sp>
      <p:sp>
        <p:nvSpPr>
          <p:cNvPr id="17411" name="Rectangle 3">
            <a:extLst>
              <a:ext uri="{FF2B5EF4-FFF2-40B4-BE49-F238E27FC236}">
                <a16:creationId xmlns:a16="http://schemas.microsoft.com/office/drawing/2014/main" id="{88CDE688-000F-4AC7-B113-6D08B5C5CD79}"/>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sz="2400"/>
              <a:t>High-profile example:  Women’s Health Initiative (WHI)</a:t>
            </a:r>
          </a:p>
          <a:p>
            <a:pPr marL="0" indent="0" eaLnBrk="1" hangingPunct="1">
              <a:buFont typeface="Arial" panose="020B0604020202020204" pitchFamily="34" charset="0"/>
              <a:buNone/>
            </a:pPr>
            <a:r>
              <a:rPr lang="en-US" altLang="en-US" sz="2400"/>
              <a:t>(Prentice RL, et al., 2005 </a:t>
            </a:r>
            <a:r>
              <a:rPr lang="en-US" altLang="en-US" sz="2400" i="1"/>
              <a:t>Biometrics</a:t>
            </a:r>
            <a:r>
              <a:rPr lang="en-US" altLang="en-US" sz="2400"/>
              <a:t>, including discussion by Hernan, et al.; Hernan MA, et al., 2008 </a:t>
            </a:r>
            <a:r>
              <a:rPr lang="en-US" altLang="en-US" sz="2400" i="1"/>
              <a:t>Epidemiology</a:t>
            </a:r>
            <a:r>
              <a:rPr lang="en-US" altLang="en-US" sz="2400"/>
              <a:t>)</a:t>
            </a:r>
          </a:p>
          <a:p>
            <a:pPr marL="0" indent="0" eaLnBrk="1" hangingPunct="1">
              <a:buFont typeface="Arial" panose="020B0604020202020204" pitchFamily="34" charset="0"/>
              <a:buNone/>
            </a:pPr>
            <a:r>
              <a:rPr lang="en-US" altLang="en-US" sz="2400"/>
              <a:t>Observational data from Nurses Health Study (NHS) suggested that hormone replacement therapy would reduce cardiovascular events in post-menopausal women, motivating the investigation of HRT in the randomized WHI study, but part of WHI stopped early due to greater number of cardiovascular events in active-treatment arm</a:t>
            </a:r>
          </a:p>
          <a:p>
            <a:pPr marL="0" indent="0" eaLnBrk="1" hangingPunct="1">
              <a:buFont typeface="Arial" panose="020B0604020202020204" pitchFamily="34" charset="0"/>
              <a:buNone/>
            </a:pPr>
            <a:r>
              <a:rPr lang="en-US" altLang="en-US" sz="2400"/>
              <a:t>Re-analysis suggests that much of the difference could be explained by differences in time since menopause in the WHI sample and the NHS sample </a:t>
            </a:r>
          </a:p>
        </p:txBody>
      </p:sp>
    </p:spTree>
    <p:extLst>
      <p:ext uri="{BB962C8B-B14F-4D97-AF65-F5344CB8AC3E}">
        <p14:creationId xmlns:p14="http://schemas.microsoft.com/office/powerpoint/2010/main" val="422083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AAC139E-9C10-4180-A364-87239A3B0038}"/>
              </a:ext>
            </a:extLst>
          </p:cNvPr>
          <p:cNvSpPr>
            <a:spLocks noGrp="1" noChangeArrowheads="1"/>
          </p:cNvSpPr>
          <p:nvPr>
            <p:ph type="title"/>
          </p:nvPr>
        </p:nvSpPr>
        <p:spPr>
          <a:xfrm>
            <a:off x="2152650" y="365126"/>
            <a:ext cx="7886700" cy="854075"/>
          </a:xfrm>
        </p:spPr>
        <p:txBody>
          <a:bodyPr/>
          <a:lstStyle/>
          <a:p>
            <a:pPr eaLnBrk="1" hangingPunct="1"/>
            <a:r>
              <a:rPr lang="en-US" altLang="en-US"/>
              <a:t>The challenge of inference for mechanisms</a:t>
            </a:r>
          </a:p>
        </p:txBody>
      </p:sp>
      <p:sp>
        <p:nvSpPr>
          <p:cNvPr id="18435" name="Rectangle 3">
            <a:extLst>
              <a:ext uri="{FF2B5EF4-FFF2-40B4-BE49-F238E27FC236}">
                <a16:creationId xmlns:a16="http://schemas.microsoft.com/office/drawing/2014/main" id="{01EF9936-4FB7-4E23-B703-E18804F9AA45}"/>
              </a:ext>
            </a:extLst>
          </p:cNvPr>
          <p:cNvSpPr>
            <a:spLocks noGrp="1" noChangeArrowheads="1"/>
          </p:cNvSpPr>
          <p:nvPr>
            <p:ph idx="1"/>
          </p:nvPr>
        </p:nvSpPr>
        <p:spPr>
          <a:xfrm>
            <a:off x="2146300" y="1257300"/>
            <a:ext cx="7886700" cy="4351338"/>
          </a:xfrm>
        </p:spPr>
        <p:txBody>
          <a:bodyPr/>
          <a:lstStyle/>
          <a:p>
            <a:pPr marL="0" indent="0" eaLnBrk="1" hangingPunct="1">
              <a:buFont typeface="Arial" panose="020B0604020202020204" pitchFamily="34" charset="0"/>
              <a:buNone/>
            </a:pPr>
            <a:r>
              <a:rPr lang="en-US" altLang="en-US" sz="2400"/>
              <a:t>High-profile example: Potential Vitamin C / cancer survival link</a:t>
            </a:r>
          </a:p>
          <a:p>
            <a:pPr marL="0" indent="0" eaLnBrk="1" hangingPunct="1">
              <a:buFont typeface="Arial" panose="020B0604020202020204" pitchFamily="34" charset="0"/>
              <a:buNone/>
            </a:pPr>
            <a:r>
              <a:rPr lang="en-US" altLang="en-US" sz="2400"/>
              <a:t>         (Cameron E, Pauling L, 1976, 1978 </a:t>
            </a:r>
            <a:r>
              <a:rPr lang="en-US" altLang="en-US" sz="2400" i="1"/>
              <a:t>PNAS</a:t>
            </a:r>
            <a:r>
              <a:rPr lang="en-US" altLang="en-US" sz="2400"/>
              <a:t>;                                     	Moertel CG, et al. 1985 </a:t>
            </a:r>
            <a:r>
              <a:rPr lang="en-US" altLang="en-US" sz="2400" i="1"/>
              <a:t>NEJM</a:t>
            </a:r>
            <a:r>
              <a:rPr lang="en-US" altLang="en-US" sz="2400"/>
              <a:t>;</a:t>
            </a:r>
          </a:p>
          <a:p>
            <a:pPr marL="0" indent="0" eaLnBrk="1" hangingPunct="1">
              <a:buFont typeface="Arial" panose="020B0604020202020204" pitchFamily="34" charset="0"/>
              <a:buNone/>
            </a:pPr>
            <a:r>
              <a:rPr lang="en-US" altLang="en-US" sz="2400"/>
              <a:t>          highlighted in Rosenbaum 1995 </a:t>
            </a:r>
            <a:r>
              <a:rPr lang="en-US" altLang="en-US" sz="2400" i="1"/>
              <a:t>Biometrika</a:t>
            </a:r>
            <a:r>
              <a:rPr lang="en-US" altLang="en-US" sz="2400"/>
              <a:t>) </a:t>
            </a:r>
          </a:p>
          <a:p>
            <a:pPr marL="0" indent="0" eaLnBrk="1" hangingPunct="1">
              <a:buFont typeface="Arial" panose="020B0604020202020204" pitchFamily="34" charset="0"/>
              <a:buNone/>
            </a:pPr>
            <a:r>
              <a:rPr lang="en-US" altLang="en-US" sz="2400"/>
              <a:t>Based on observational data on 100 patients taking high-dose Vitamin C and 1000 other patients matched for age, sex, and primary tumor type, Cameron and Pauling (double Nobel Prize winner in chemistry and peace) found survival benefit of ~10 months for Vitamin C takers</a:t>
            </a:r>
          </a:p>
          <a:p>
            <a:pPr marL="0" indent="0" eaLnBrk="1" hangingPunct="1">
              <a:buFont typeface="Arial" panose="020B0604020202020204" pitchFamily="34" charset="0"/>
              <a:buNone/>
            </a:pPr>
            <a:r>
              <a:rPr lang="en-US" altLang="en-US" sz="2400"/>
              <a:t>But subsequent double-blind randomized trial of Vitamin C versus placebo found no survival benefit</a:t>
            </a:r>
          </a:p>
          <a:p>
            <a:pPr marL="0" indent="0" eaLnBrk="1" hangingPunct="1">
              <a:buFont typeface="Arial" panose="020B0604020202020204" pitchFamily="34" charset="0"/>
              <a:buNone/>
            </a:pPr>
            <a:r>
              <a:rPr lang="en-US" altLang="en-US" sz="2400"/>
              <a:t>Respective design/analysis criticisms generated controversy</a:t>
            </a:r>
          </a:p>
          <a:p>
            <a:pPr marL="0" indent="0" eaLnBrk="1" hangingPunct="1">
              <a:buFont typeface="Arial" panose="020B0604020202020204" pitchFamily="34" charset="0"/>
              <a:buNone/>
            </a:pPr>
            <a:r>
              <a:rPr lang="en-US" altLang="en-US" sz="2400"/>
              <a:t>It remains possible that observational-study finding was attributable to lurking factor associated with taking Vitamin C</a:t>
            </a:r>
          </a:p>
        </p:txBody>
      </p:sp>
    </p:spTree>
    <p:extLst>
      <p:ext uri="{BB962C8B-B14F-4D97-AF65-F5344CB8AC3E}">
        <p14:creationId xmlns:p14="http://schemas.microsoft.com/office/powerpoint/2010/main" val="295055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F3132F5-23B9-48DC-BDBB-10F23E1B6A96}"/>
              </a:ext>
            </a:extLst>
          </p:cNvPr>
          <p:cNvSpPr>
            <a:spLocks noGrp="1" noChangeArrowheads="1"/>
          </p:cNvSpPr>
          <p:nvPr>
            <p:ph type="title"/>
          </p:nvPr>
        </p:nvSpPr>
        <p:spPr>
          <a:xfrm>
            <a:off x="2152650" y="365126"/>
            <a:ext cx="7886700" cy="930275"/>
          </a:xfrm>
        </p:spPr>
        <p:txBody>
          <a:bodyPr/>
          <a:lstStyle/>
          <a:p>
            <a:pPr eaLnBrk="1" hangingPunct="1"/>
            <a:r>
              <a:rPr lang="en-US" altLang="en-US" sz="3200"/>
              <a:t>Application of blocking in CPIC</a:t>
            </a:r>
          </a:p>
        </p:txBody>
      </p:sp>
      <p:sp>
        <p:nvSpPr>
          <p:cNvPr id="19459" name="Rectangle 3">
            <a:extLst>
              <a:ext uri="{FF2B5EF4-FFF2-40B4-BE49-F238E27FC236}">
                <a16:creationId xmlns:a16="http://schemas.microsoft.com/office/drawing/2014/main" id="{CA80248C-349F-47B1-8F93-8AD62CD8CDA1}"/>
              </a:ext>
            </a:extLst>
          </p:cNvPr>
          <p:cNvSpPr>
            <a:spLocks noGrp="1" noChangeArrowheads="1"/>
          </p:cNvSpPr>
          <p:nvPr>
            <p:ph idx="1"/>
          </p:nvPr>
        </p:nvSpPr>
        <p:spPr>
          <a:xfrm>
            <a:off x="2144713" y="1295400"/>
            <a:ext cx="7886700" cy="4351338"/>
          </a:xfrm>
        </p:spPr>
        <p:txBody>
          <a:bodyPr/>
          <a:lstStyle/>
          <a:p>
            <a:pPr eaLnBrk="1" hangingPunct="1"/>
            <a:r>
              <a:rPr lang="en-US" altLang="en-US" sz="2400"/>
              <a:t>In an effort to achieve as much balance as possible in background covariates, pursued a blocking strategy for programs within agencies </a:t>
            </a:r>
          </a:p>
          <a:p>
            <a:pPr eaLnBrk="1" hangingPunct="1"/>
            <a:r>
              <a:rPr lang="en-US" altLang="en-US" sz="2400"/>
              <a:t>Academic partners developed provisional blocks from information on domain of agency activity (e.g., substance use) and # of clients served                                                        (mostly pairs, sometimes triples where a large agency would be balanced by two smaller agencies)</a:t>
            </a:r>
          </a:p>
          <a:p>
            <a:pPr eaLnBrk="1" hangingPunct="1"/>
            <a:r>
              <a:rPr lang="en-US" altLang="en-US" sz="2400"/>
              <a:t>Community partners reviewed provisional blocks based on expertise / greater familiarity with agency activity  </a:t>
            </a:r>
            <a:r>
              <a:rPr lang="en-US" altLang="en-US" sz="2400">
                <a:sym typeface="Symbol" panose="05050102010706020507" pitchFamily="18" charset="2"/>
              </a:rPr>
              <a:t>  revised blocks where one program (or set of programs) would receive CEP and another would receive RS</a:t>
            </a:r>
            <a:endParaRPr lang="en-US" altLang="en-US" sz="2400"/>
          </a:p>
        </p:txBody>
      </p:sp>
    </p:spTree>
    <p:extLst>
      <p:ext uri="{BB962C8B-B14F-4D97-AF65-F5344CB8AC3E}">
        <p14:creationId xmlns:p14="http://schemas.microsoft.com/office/powerpoint/2010/main" val="3273177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2449445-5E3F-40E2-9F6C-306134B1A108}"/>
              </a:ext>
            </a:extLst>
          </p:cNvPr>
          <p:cNvSpPr>
            <a:spLocks noGrp="1" noChangeArrowheads="1"/>
          </p:cNvSpPr>
          <p:nvPr>
            <p:ph type="title"/>
          </p:nvPr>
        </p:nvSpPr>
        <p:spPr>
          <a:xfrm>
            <a:off x="2152650" y="365126"/>
            <a:ext cx="7886700" cy="854075"/>
          </a:xfrm>
        </p:spPr>
        <p:txBody>
          <a:bodyPr/>
          <a:lstStyle/>
          <a:p>
            <a:pPr eaLnBrk="1" hangingPunct="1"/>
            <a:r>
              <a:rPr lang="en-US" altLang="en-US" sz="3200"/>
              <a:t>Results</a:t>
            </a:r>
          </a:p>
        </p:txBody>
      </p:sp>
      <p:sp>
        <p:nvSpPr>
          <p:cNvPr id="20483" name="Rectangle 3">
            <a:extLst>
              <a:ext uri="{FF2B5EF4-FFF2-40B4-BE49-F238E27FC236}">
                <a16:creationId xmlns:a16="http://schemas.microsoft.com/office/drawing/2014/main" id="{4C83BB6D-84A5-4C22-B20F-5872EA415CB5}"/>
              </a:ext>
            </a:extLst>
          </p:cNvPr>
          <p:cNvSpPr>
            <a:spLocks noGrp="1" noChangeArrowheads="1"/>
          </p:cNvSpPr>
          <p:nvPr>
            <p:ph idx="1"/>
          </p:nvPr>
        </p:nvSpPr>
        <p:spPr>
          <a:xfrm>
            <a:off x="2152650" y="1235076"/>
            <a:ext cx="7886700" cy="4664075"/>
          </a:xfrm>
        </p:spPr>
        <p:txBody>
          <a:bodyPr/>
          <a:lstStyle/>
          <a:p>
            <a:pPr eaLnBrk="1" hangingPunct="1"/>
            <a:r>
              <a:rPr lang="en-US" altLang="en-US" sz="2400"/>
              <a:t>CPIC collected data on 1,018 clients from 90 programs (average of 11.3 per program), yielding 6-month outcomes on 759 clients (average of 8.4 per program)</a:t>
            </a:r>
          </a:p>
          <a:p>
            <a:pPr eaLnBrk="1" hangingPunct="1"/>
            <a:r>
              <a:rPr lang="en-US" altLang="en-US" sz="2400"/>
              <a:t>Among 17 client characteristics measured at baseline, none showed an imbalance at 0.05 significance level</a:t>
            </a:r>
          </a:p>
          <a:p>
            <a:pPr lvl="1" eaLnBrk="1" hangingPunct="1"/>
            <a:r>
              <a:rPr lang="en-US" altLang="en-US" sz="2100"/>
              <a:t>Although worth noting that p-values for imbalance as high as 0.20 (expected # out of 17 = 17 x 0.20 = 3.4, observed # = 5) can still induce meaningful confounding (Maldonado and Greenland 1993 </a:t>
            </a:r>
            <a:r>
              <a:rPr lang="en-US" altLang="en-US" sz="2100" i="1"/>
              <a:t>American Journal of Epidemiology</a:t>
            </a:r>
            <a:r>
              <a:rPr lang="en-US" altLang="en-US" sz="2100"/>
              <a:t>)</a:t>
            </a:r>
          </a:p>
          <a:p>
            <a:pPr eaLnBrk="1" hangingPunct="1"/>
            <a:r>
              <a:rPr lang="en-US" altLang="en-US" sz="2400"/>
              <a:t>One of two primary outcomes (proportion below pre-specified threshold signaling poor mental-health quality of life) yielded significant findings at 6 months and 12 months</a:t>
            </a:r>
          </a:p>
          <a:p>
            <a:pPr lvl="1" eaLnBrk="1" hangingPunct="1"/>
            <a:r>
              <a:rPr lang="en-US" altLang="en-US" sz="2100"/>
              <a:t>Remained significant in adjusted analyses at 6 months</a:t>
            </a:r>
          </a:p>
          <a:p>
            <a:pPr eaLnBrk="1" hangingPunct="1"/>
            <a:endParaRPr lang="en-US" altLang="en-US" sz="2400"/>
          </a:p>
        </p:txBody>
      </p:sp>
    </p:spTree>
    <p:extLst>
      <p:ext uri="{BB962C8B-B14F-4D97-AF65-F5344CB8AC3E}">
        <p14:creationId xmlns:p14="http://schemas.microsoft.com/office/powerpoint/2010/main" val="1752293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26F8-5FCA-4E66-AAAF-F3809A37AE87}"/>
              </a:ext>
            </a:extLst>
          </p:cNvPr>
          <p:cNvSpPr>
            <a:spLocks noGrp="1"/>
          </p:cNvSpPr>
          <p:nvPr>
            <p:ph type="title"/>
          </p:nvPr>
        </p:nvSpPr>
        <p:spPr>
          <a:xfrm>
            <a:off x="2976564" y="2124922"/>
            <a:ext cx="9427102" cy="2058669"/>
          </a:xfrm>
          <a:noFill/>
        </p:spPr>
        <p:txBody>
          <a:bodyPr/>
          <a:lstStyle/>
          <a:p>
            <a:r>
              <a:rPr lang="en-US" sz="4800" b="0" i="1" dirty="0"/>
              <a:t>Quantitative Analytic Techniques.  Part II</a:t>
            </a:r>
            <a:br>
              <a:rPr lang="en-US" dirty="0"/>
            </a:br>
            <a:br>
              <a:rPr lang="en-US" dirty="0"/>
            </a:br>
            <a:br>
              <a:rPr lang="en-US" dirty="0"/>
            </a:br>
            <a:br>
              <a:rPr lang="en-US" dirty="0"/>
            </a:br>
            <a:endParaRPr lang="en-US" sz="2800" dirty="0"/>
          </a:p>
        </p:txBody>
      </p:sp>
      <p:sp>
        <p:nvSpPr>
          <p:cNvPr id="6" name="Rectangle 5">
            <a:extLst>
              <a:ext uri="{FF2B5EF4-FFF2-40B4-BE49-F238E27FC236}">
                <a16:creationId xmlns:a16="http://schemas.microsoft.com/office/drawing/2014/main" id="{79FF2469-8187-40CF-B565-F33137C49D15}"/>
              </a:ext>
            </a:extLst>
          </p:cNvPr>
          <p:cNvSpPr/>
          <p:nvPr/>
        </p:nvSpPr>
        <p:spPr>
          <a:xfrm>
            <a:off x="143932" y="4183592"/>
            <a:ext cx="307340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Thomas Belin Ph.D.</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University of California              Los Angeles</a:t>
            </a:r>
          </a:p>
        </p:txBody>
      </p:sp>
      <p:pic>
        <p:nvPicPr>
          <p:cNvPr id="5" name="Picture 4">
            <a:extLst>
              <a:ext uri="{FF2B5EF4-FFF2-40B4-BE49-F238E27FC236}">
                <a16:creationId xmlns:a16="http://schemas.microsoft.com/office/drawing/2014/main" id="{124916BF-AB38-4593-AD8A-6800DDAC0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3" y="1943100"/>
            <a:ext cx="1780118" cy="1853595"/>
          </a:xfrm>
          <a:prstGeom prst="rect">
            <a:avLst/>
          </a:prstGeom>
          <a:ln w="47625">
            <a:solidFill>
              <a:schemeClr val="bg1"/>
            </a:solidFill>
          </a:ln>
        </p:spPr>
      </p:pic>
      <p:sp>
        <p:nvSpPr>
          <p:cNvPr id="3" name="AutoShape 2">
            <a:extLst>
              <a:ext uri="{FF2B5EF4-FFF2-40B4-BE49-F238E27FC236}">
                <a16:creationId xmlns:a16="http://schemas.microsoft.com/office/drawing/2014/main" id="{2D506165-D175-42C1-896B-39360A1698F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0" name="Picture 6">
            <a:extLst>
              <a:ext uri="{FF2B5EF4-FFF2-40B4-BE49-F238E27FC236}">
                <a16:creationId xmlns:a16="http://schemas.microsoft.com/office/drawing/2014/main" id="{09D33842-4EA5-4C42-BDA5-5647619AB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3" y="1921329"/>
            <a:ext cx="1780118" cy="185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424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4A981ED-8B85-458C-953D-0ADDF13D9445}"/>
              </a:ext>
            </a:extLst>
          </p:cNvPr>
          <p:cNvSpPr>
            <a:spLocks noGrp="1" noChangeArrowheads="1"/>
          </p:cNvSpPr>
          <p:nvPr>
            <p:ph type="ctrTitle"/>
          </p:nvPr>
        </p:nvSpPr>
        <p:spPr/>
        <p:txBody>
          <a:bodyPr/>
          <a:lstStyle/>
          <a:p>
            <a:pPr marL="514350" indent="-514350" eaLnBrk="1" hangingPunct="1">
              <a:lnSpc>
                <a:spcPct val="80000"/>
              </a:lnSpc>
            </a:pPr>
            <a:br>
              <a:rPr lang="en-US" altLang="en-US" sz="3300"/>
            </a:br>
            <a:r>
              <a:rPr lang="en-US" altLang="en-US" sz="3300"/>
              <a:t>2. Statistical issues arising from clustering / nesting of sub-units within units</a:t>
            </a:r>
            <a:br>
              <a:rPr lang="en-US" altLang="en-US" sz="4800"/>
            </a:br>
            <a:endParaRPr lang="en-US" altLang="en-US"/>
          </a:p>
        </p:txBody>
      </p:sp>
      <p:sp>
        <p:nvSpPr>
          <p:cNvPr id="21507" name="Subtitle 2">
            <a:extLst>
              <a:ext uri="{FF2B5EF4-FFF2-40B4-BE49-F238E27FC236}">
                <a16:creationId xmlns:a16="http://schemas.microsoft.com/office/drawing/2014/main" id="{FF8AFCC6-BDA7-4CCD-A787-29B23AF894D0}"/>
              </a:ext>
            </a:extLst>
          </p:cNvPr>
          <p:cNvSpPr>
            <a:spLocks noGrp="1" noChangeArrowheads="1"/>
          </p:cNvSpPr>
          <p:nvPr>
            <p:ph type="subTitle" idx="1"/>
          </p:nvPr>
        </p:nvSpPr>
        <p:spPr/>
        <p:txBody>
          <a:bodyPr/>
          <a:lstStyle/>
          <a:p>
            <a:r>
              <a:rPr lang="en-US" altLang="en-US"/>
              <a:t> </a:t>
            </a:r>
          </a:p>
        </p:txBody>
      </p:sp>
    </p:spTree>
    <p:extLst>
      <p:ext uri="{BB962C8B-B14F-4D97-AF65-F5344CB8AC3E}">
        <p14:creationId xmlns:p14="http://schemas.microsoft.com/office/powerpoint/2010/main" val="864150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8704DC9-B086-4A7E-84E3-68728D68C585}"/>
              </a:ext>
            </a:extLst>
          </p:cNvPr>
          <p:cNvSpPr>
            <a:spLocks noGrp="1" noChangeArrowheads="1"/>
          </p:cNvSpPr>
          <p:nvPr>
            <p:ph type="title"/>
          </p:nvPr>
        </p:nvSpPr>
        <p:spPr/>
        <p:txBody>
          <a:bodyPr/>
          <a:lstStyle/>
          <a:p>
            <a:pPr eaLnBrk="1" hangingPunct="1"/>
            <a:r>
              <a:rPr lang="en-US" altLang="en-US"/>
              <a:t>Intraclass correlation in nested sampling</a:t>
            </a:r>
          </a:p>
        </p:txBody>
      </p:sp>
      <p:sp>
        <p:nvSpPr>
          <p:cNvPr id="22531" name="Rectangle 3">
            <a:extLst>
              <a:ext uri="{FF2B5EF4-FFF2-40B4-BE49-F238E27FC236}">
                <a16:creationId xmlns:a16="http://schemas.microsoft.com/office/drawing/2014/main" id="{6224A44B-2D61-4B99-8A81-13F59F9E3193}"/>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sz="2400"/>
              <a:t>Suppose data arise from nested sampling of sub-units within units (repeated measurements on individuals, students within classrooms, clients within programs) where it is anticipated that two sub-units within the same unit will be more similar to one another than two sub-units from separate units.</a:t>
            </a:r>
          </a:p>
          <a:p>
            <a:pPr marL="0" indent="0" eaLnBrk="1" hangingPunct="1">
              <a:buFont typeface="Arial" panose="020B0604020202020204" pitchFamily="34" charset="0"/>
              <a:buNone/>
            </a:pPr>
            <a:r>
              <a:rPr lang="en-US" altLang="en-US" sz="2400"/>
              <a:t>Can be conceptualized through the idea of “intraclass correlation”: sub-units from separate units are assumed independent, sub-units from the same unit are assumed to have correlation </a:t>
            </a:r>
            <a:r>
              <a:rPr lang="en-US" altLang="en-US" sz="2400">
                <a:sym typeface="Symbol" panose="05050102010706020507" pitchFamily="18" charset="2"/>
              </a:rPr>
              <a:t>.</a:t>
            </a:r>
          </a:p>
        </p:txBody>
      </p:sp>
    </p:spTree>
    <p:extLst>
      <p:ext uri="{BB962C8B-B14F-4D97-AF65-F5344CB8AC3E}">
        <p14:creationId xmlns:p14="http://schemas.microsoft.com/office/powerpoint/2010/main" val="3130223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2A4DDB1-D9F6-4A82-A415-302154DFB1BD}"/>
              </a:ext>
            </a:extLst>
          </p:cNvPr>
          <p:cNvSpPr>
            <a:spLocks noGrp="1" noChangeArrowheads="1"/>
          </p:cNvSpPr>
          <p:nvPr>
            <p:ph type="title"/>
          </p:nvPr>
        </p:nvSpPr>
        <p:spPr/>
        <p:txBody>
          <a:bodyPr/>
          <a:lstStyle/>
          <a:p>
            <a:pPr eaLnBrk="1" hangingPunct="1"/>
            <a:r>
              <a:rPr lang="en-US" altLang="en-US"/>
              <a:t>Intraclass correlation arising in hierarchical representation of ANOVA model</a:t>
            </a:r>
          </a:p>
        </p:txBody>
      </p:sp>
      <p:sp>
        <p:nvSpPr>
          <p:cNvPr id="23555" name="Rectangle 3">
            <a:extLst>
              <a:ext uri="{FF2B5EF4-FFF2-40B4-BE49-F238E27FC236}">
                <a16:creationId xmlns:a16="http://schemas.microsoft.com/office/drawing/2014/main" id="{C449B58E-393A-4ED8-8CE7-1DA1DBCD364E}"/>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sz="2400">
                <a:sym typeface="Symbol" panose="05050102010706020507" pitchFamily="18" charset="2"/>
              </a:rPr>
              <a:t>Can arise from “random-effect” model or “components-of-variance” model where, in ANOVA model, unit-specific means assumed to vary from grand mean according to N(0,</a:t>
            </a:r>
            <a:r>
              <a:rPr lang="en-US" altLang="en-US" sz="2400" baseline="-25000">
                <a:sym typeface="Symbol" panose="05050102010706020507" pitchFamily="18" charset="2"/>
              </a:rPr>
              <a:t>A</a:t>
            </a:r>
            <a:r>
              <a:rPr lang="en-US" altLang="en-US" sz="2400" baseline="30000">
                <a:sym typeface="Symbol" panose="05050102010706020507" pitchFamily="18" charset="2"/>
              </a:rPr>
              <a:t>2</a:t>
            </a:r>
            <a:r>
              <a:rPr lang="en-US" altLang="en-US" sz="2400">
                <a:sym typeface="Symbol" panose="05050102010706020507" pitchFamily="18" charset="2"/>
              </a:rPr>
              <a:t>) distribution and </a:t>
            </a:r>
            <a:r>
              <a:rPr lang="en-US" altLang="en-US" sz="2400" i="1">
                <a:sym typeface="Symbol" panose="05050102010706020507" pitchFamily="18" charset="2"/>
              </a:rPr>
              <a:t>n </a:t>
            </a:r>
            <a:r>
              <a:rPr lang="en-US" altLang="en-US" sz="2400">
                <a:sym typeface="Symbol" panose="05050102010706020507" pitchFamily="18" charset="2"/>
              </a:rPr>
              <a:t>sub-units within each unit assumed to vary around unit-specific mean according to N(0,</a:t>
            </a:r>
            <a:r>
              <a:rPr lang="en-US" altLang="en-US" sz="2400" baseline="30000">
                <a:sym typeface="Symbol" panose="05050102010706020507" pitchFamily="18" charset="2"/>
              </a:rPr>
              <a:t>2</a:t>
            </a:r>
            <a:r>
              <a:rPr lang="en-US" altLang="en-US" sz="2400">
                <a:sym typeface="Symbol" panose="05050102010706020507" pitchFamily="18" charset="2"/>
              </a:rPr>
              <a:t>) distribution</a:t>
            </a:r>
          </a:p>
          <a:p>
            <a:pPr marL="0" indent="0" eaLnBrk="1" hangingPunct="1">
              <a:buFont typeface="Arial" panose="020B0604020202020204" pitchFamily="34" charset="0"/>
              <a:buNone/>
            </a:pPr>
            <a:r>
              <a:rPr lang="en-US" altLang="en-US" sz="2400">
                <a:sym typeface="Symbol" panose="05050102010706020507" pitchFamily="18" charset="2"/>
              </a:rPr>
              <a:t>Then variance of individual observations is </a:t>
            </a:r>
            <a:r>
              <a:rPr lang="en-US" altLang="en-US" sz="2400" baseline="-25000">
                <a:sym typeface="Symbol" panose="05050102010706020507" pitchFamily="18" charset="2"/>
              </a:rPr>
              <a:t>A</a:t>
            </a:r>
            <a:r>
              <a:rPr lang="en-US" altLang="en-US" sz="2400" baseline="30000">
                <a:sym typeface="Symbol" panose="05050102010706020507" pitchFamily="18" charset="2"/>
              </a:rPr>
              <a:t>2</a:t>
            </a:r>
            <a:r>
              <a:rPr lang="en-US" altLang="en-US" sz="2400">
                <a:sym typeface="Symbol" panose="05050102010706020507" pitchFamily="18" charset="2"/>
              </a:rPr>
              <a:t> + </a:t>
            </a:r>
            <a:r>
              <a:rPr lang="en-US" altLang="en-US" sz="2400" baseline="30000">
                <a:sym typeface="Symbol" panose="05050102010706020507" pitchFamily="18" charset="2"/>
              </a:rPr>
              <a:t>2</a:t>
            </a:r>
            <a:r>
              <a:rPr lang="en-US" altLang="en-US" sz="2400">
                <a:sym typeface="Symbol" panose="05050102010706020507" pitchFamily="18" charset="2"/>
              </a:rPr>
              <a:t> , covariance between two sub-units from the same unit is </a:t>
            </a:r>
            <a:r>
              <a:rPr lang="en-US" altLang="en-US" sz="2400" baseline="-25000">
                <a:sym typeface="Symbol" panose="05050102010706020507" pitchFamily="18" charset="2"/>
              </a:rPr>
              <a:t>A</a:t>
            </a:r>
            <a:r>
              <a:rPr lang="en-US" altLang="en-US" sz="2400" baseline="30000">
                <a:sym typeface="Symbol" panose="05050102010706020507" pitchFamily="18" charset="2"/>
              </a:rPr>
              <a:t>2 </a:t>
            </a:r>
            <a:r>
              <a:rPr lang="en-US" altLang="en-US" sz="2400">
                <a:sym typeface="Symbol" panose="05050102010706020507" pitchFamily="18" charset="2"/>
              </a:rPr>
              <a:t>, and correlation  between two sub-units from the same unit is then </a:t>
            </a:r>
            <a:r>
              <a:rPr lang="en-US" altLang="en-US" sz="2400" baseline="-25000">
                <a:sym typeface="Symbol" panose="05050102010706020507" pitchFamily="18" charset="2"/>
              </a:rPr>
              <a:t>A</a:t>
            </a:r>
            <a:r>
              <a:rPr lang="en-US" altLang="en-US" sz="2400" baseline="30000">
                <a:sym typeface="Symbol" panose="05050102010706020507" pitchFamily="18" charset="2"/>
              </a:rPr>
              <a:t>2 </a:t>
            </a:r>
            <a:r>
              <a:rPr lang="en-US" altLang="en-US" sz="2400">
                <a:sym typeface="Symbol" panose="05050102010706020507" pitchFamily="18" charset="2"/>
              </a:rPr>
              <a:t>/ (</a:t>
            </a:r>
            <a:r>
              <a:rPr lang="en-US" altLang="en-US" sz="2400" baseline="-25000">
                <a:sym typeface="Symbol" panose="05050102010706020507" pitchFamily="18" charset="2"/>
              </a:rPr>
              <a:t>A</a:t>
            </a:r>
            <a:r>
              <a:rPr lang="en-US" altLang="en-US" sz="2400" baseline="30000">
                <a:sym typeface="Symbol" panose="05050102010706020507" pitchFamily="18" charset="2"/>
              </a:rPr>
              <a:t>2</a:t>
            </a:r>
            <a:r>
              <a:rPr lang="en-US" altLang="en-US" sz="2400">
                <a:sym typeface="Symbol" panose="05050102010706020507" pitchFamily="18" charset="2"/>
              </a:rPr>
              <a:t> + </a:t>
            </a:r>
            <a:r>
              <a:rPr lang="en-US" altLang="en-US" sz="2400" baseline="30000">
                <a:sym typeface="Symbol" panose="05050102010706020507" pitchFamily="18" charset="2"/>
              </a:rPr>
              <a:t>2</a:t>
            </a:r>
            <a:r>
              <a:rPr lang="en-US" altLang="en-US" sz="2400">
                <a:sym typeface="Symbol" panose="05050102010706020507" pitchFamily="18" charset="2"/>
              </a:rPr>
              <a:t>).</a:t>
            </a:r>
          </a:p>
          <a:p>
            <a:pPr lvl="1" eaLnBrk="1" hangingPunct="1"/>
            <a:r>
              <a:rPr lang="en-US" altLang="en-US" sz="2100">
                <a:sym typeface="Symbol" panose="05050102010706020507" pitchFamily="18" charset="2"/>
              </a:rPr>
              <a:t>In components-of-variance model, intraclass correlation is always non-negative; it is possible to have negative intraclass correlation, as when litter-mates in a pen are competing for insufficient food supply, with one’s gain being another’s loss, resulting in weight variation within pens being greater than variation between pens. </a:t>
            </a:r>
          </a:p>
          <a:p>
            <a:pPr marL="0" indent="0" eaLnBrk="1" hangingPunct="1">
              <a:buFont typeface="Arial" panose="020B0604020202020204" pitchFamily="34" charset="0"/>
              <a:buNone/>
            </a:pPr>
            <a:endParaRPr lang="en-US" altLang="en-US" sz="2400">
              <a:sym typeface="Symbol" panose="05050102010706020507" pitchFamily="18" charset="2"/>
            </a:endParaRPr>
          </a:p>
          <a:p>
            <a:pPr marL="0" indent="0" eaLnBrk="1" hangingPunct="1">
              <a:buFont typeface="Arial" panose="020B0604020202020204" pitchFamily="34" charset="0"/>
              <a:buNone/>
            </a:pPr>
            <a:endParaRPr lang="en-US" altLang="en-US" sz="2400">
              <a:sym typeface="Symbol" panose="05050102010706020507" pitchFamily="18" charset="2"/>
            </a:endParaRPr>
          </a:p>
          <a:p>
            <a:pPr marL="0" indent="0" eaLnBrk="1" hangingPunct="1">
              <a:buFont typeface="Arial" panose="020B0604020202020204" pitchFamily="34" charset="0"/>
              <a:buNone/>
            </a:pPr>
            <a:endParaRPr lang="en-US" altLang="en-US" sz="2400"/>
          </a:p>
        </p:txBody>
      </p:sp>
    </p:spTree>
    <p:extLst>
      <p:ext uri="{BB962C8B-B14F-4D97-AF65-F5344CB8AC3E}">
        <p14:creationId xmlns:p14="http://schemas.microsoft.com/office/powerpoint/2010/main" val="137424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CEF1CA0-04DA-4BCB-A2AB-ED28E14B0D13}"/>
              </a:ext>
            </a:extLst>
          </p:cNvPr>
          <p:cNvSpPr>
            <a:spLocks noGrp="1" noChangeArrowheads="1"/>
          </p:cNvSpPr>
          <p:nvPr>
            <p:ph type="title"/>
          </p:nvPr>
        </p:nvSpPr>
        <p:spPr/>
        <p:txBody>
          <a:bodyPr/>
          <a:lstStyle/>
          <a:p>
            <a:pPr eaLnBrk="1" hangingPunct="1"/>
            <a:r>
              <a:rPr lang="en-US" altLang="en-US"/>
              <a:t>Implications of intraclass correlation in cluster randomized trials</a:t>
            </a:r>
          </a:p>
        </p:txBody>
      </p:sp>
      <p:sp>
        <p:nvSpPr>
          <p:cNvPr id="24579" name="Rectangle 3">
            <a:extLst>
              <a:ext uri="{FF2B5EF4-FFF2-40B4-BE49-F238E27FC236}">
                <a16:creationId xmlns:a16="http://schemas.microsoft.com/office/drawing/2014/main" id="{2CE93514-9796-4FA4-B11F-DF5B4384FC61}"/>
              </a:ext>
            </a:extLst>
          </p:cNvPr>
          <p:cNvSpPr>
            <a:spLocks noGrp="1" noChangeArrowheads="1"/>
          </p:cNvSpPr>
          <p:nvPr>
            <p:ph idx="1"/>
          </p:nvPr>
        </p:nvSpPr>
        <p:spPr>
          <a:xfrm>
            <a:off x="2152650" y="1524000"/>
            <a:ext cx="7886700" cy="4351338"/>
          </a:xfrm>
        </p:spPr>
        <p:txBody>
          <a:bodyPr/>
          <a:lstStyle/>
          <a:p>
            <a:pPr marL="0" indent="0" eaLnBrk="1" hangingPunct="1">
              <a:buFont typeface="Arial" panose="020B0604020202020204" pitchFamily="34" charset="0"/>
              <a:buNone/>
            </a:pPr>
            <a:r>
              <a:rPr lang="en-US" altLang="en-US" sz="2400">
                <a:sym typeface="Symbol" panose="05050102010706020507" pitchFamily="18" charset="2"/>
              </a:rPr>
              <a:t>If the intraclass correlation (ICC) is greater than zero, then the precision of estimation of the unit-specific means is less than would be expected if all sub-units were independent.  In cluster sampling with n sub-units per unit and ICC = , the “design effect” describing the ratio of the variance of the unit mean with correlated observations and the variance of the unit mean from the same sized simple random sample is </a:t>
            </a:r>
          </a:p>
          <a:p>
            <a:pPr marL="0" indent="0" eaLnBrk="1" hangingPunct="1">
              <a:buFont typeface="Arial" panose="020B0604020202020204" pitchFamily="34" charset="0"/>
              <a:buNone/>
            </a:pPr>
            <a:r>
              <a:rPr lang="en-US" altLang="en-US" sz="2400">
                <a:sym typeface="Symbol" panose="05050102010706020507" pitchFamily="18" charset="2"/>
              </a:rPr>
              <a:t>	</a:t>
            </a:r>
            <a:r>
              <a:rPr lang="en-US" altLang="en-US" sz="2400" i="1">
                <a:sym typeface="Symbol" panose="05050102010706020507" pitchFamily="18" charset="2"/>
              </a:rPr>
              <a:t>Deff</a:t>
            </a:r>
            <a:r>
              <a:rPr lang="en-US" altLang="en-US" sz="2400">
                <a:sym typeface="Symbol" panose="05050102010706020507" pitchFamily="18" charset="2"/>
              </a:rPr>
              <a:t> = 1 + (n – 1) </a:t>
            </a:r>
          </a:p>
          <a:p>
            <a:pPr marL="0" indent="0" eaLnBrk="1" hangingPunct="1">
              <a:buFont typeface="Arial" panose="020B0604020202020204" pitchFamily="34" charset="0"/>
              <a:buNone/>
            </a:pPr>
            <a:r>
              <a:rPr lang="en-US" altLang="en-US" sz="2400">
                <a:sym typeface="Symbol" panose="05050102010706020507" pitchFamily="18" charset="2"/>
              </a:rPr>
              <a:t>With clusters of size 10 and ICC = 0.1, then </a:t>
            </a:r>
            <a:r>
              <a:rPr lang="en-US" altLang="en-US" sz="2400" i="1">
                <a:sym typeface="Symbol" panose="05050102010706020507" pitchFamily="18" charset="2"/>
              </a:rPr>
              <a:t>Deff</a:t>
            </a:r>
            <a:r>
              <a:rPr lang="en-US" altLang="en-US" sz="2400">
                <a:sym typeface="Symbol" panose="05050102010706020507" pitchFamily="18" charset="2"/>
              </a:rPr>
              <a:t> = 1.9, implying that the effective sample size is only 1/1.9 = 52.6% as large as a simple random sample of the same size.  With clusters of size 20, then </a:t>
            </a:r>
            <a:r>
              <a:rPr lang="en-US" altLang="en-US" sz="2400" i="1">
                <a:sym typeface="Symbol" panose="05050102010706020507" pitchFamily="18" charset="2"/>
              </a:rPr>
              <a:t>Deff</a:t>
            </a:r>
            <a:r>
              <a:rPr lang="en-US" altLang="en-US" sz="2400">
                <a:sym typeface="Symbol" panose="05050102010706020507" pitchFamily="18" charset="2"/>
              </a:rPr>
              <a:t> = 2.9, implying an effective sample size 34.5% as large as the nominal sample size. </a:t>
            </a:r>
          </a:p>
          <a:p>
            <a:pPr marL="0" indent="0" eaLnBrk="1" hangingPunct="1">
              <a:buFont typeface="Arial" panose="020B0604020202020204" pitchFamily="34" charset="0"/>
              <a:buNone/>
            </a:pPr>
            <a:endParaRPr lang="en-US" altLang="en-US" sz="2400"/>
          </a:p>
        </p:txBody>
      </p:sp>
    </p:spTree>
    <p:extLst>
      <p:ext uri="{BB962C8B-B14F-4D97-AF65-F5344CB8AC3E}">
        <p14:creationId xmlns:p14="http://schemas.microsoft.com/office/powerpoint/2010/main" val="1147353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B1BD74C-2D85-459A-9113-B2951F6F6E9B}"/>
              </a:ext>
            </a:extLst>
          </p:cNvPr>
          <p:cNvSpPr>
            <a:spLocks noGrp="1" noChangeArrowheads="1"/>
          </p:cNvSpPr>
          <p:nvPr>
            <p:ph type="title"/>
          </p:nvPr>
        </p:nvSpPr>
        <p:spPr/>
        <p:txBody>
          <a:bodyPr/>
          <a:lstStyle/>
          <a:p>
            <a:pPr eaLnBrk="1" hangingPunct="1"/>
            <a:r>
              <a:rPr lang="en-US" altLang="en-US"/>
              <a:t>Implications of intraclass correlation in cluster randomized trials (cont’d)</a:t>
            </a:r>
          </a:p>
        </p:txBody>
      </p:sp>
      <p:sp>
        <p:nvSpPr>
          <p:cNvPr id="25603" name="Rectangle 3">
            <a:extLst>
              <a:ext uri="{FF2B5EF4-FFF2-40B4-BE49-F238E27FC236}">
                <a16:creationId xmlns:a16="http://schemas.microsoft.com/office/drawing/2014/main" id="{F29F3464-17F9-49A0-8559-A8AB8B28818A}"/>
              </a:ext>
            </a:extLst>
          </p:cNvPr>
          <p:cNvSpPr>
            <a:spLocks noGrp="1" noChangeArrowheads="1"/>
          </p:cNvSpPr>
          <p:nvPr>
            <p:ph idx="1"/>
          </p:nvPr>
        </p:nvSpPr>
        <p:spPr>
          <a:xfrm>
            <a:off x="2152650" y="1524000"/>
            <a:ext cx="7886700" cy="4351338"/>
          </a:xfrm>
        </p:spPr>
        <p:txBody>
          <a:bodyPr/>
          <a:lstStyle/>
          <a:p>
            <a:pPr marL="0" indent="0" eaLnBrk="1" hangingPunct="1">
              <a:buFont typeface="Arial" panose="020B0604020202020204" pitchFamily="34" charset="0"/>
              <a:buNone/>
            </a:pPr>
            <a:r>
              <a:rPr lang="en-US" altLang="en-US" sz="2400">
                <a:sym typeface="Symbol" panose="05050102010706020507" pitchFamily="18" charset="2"/>
              </a:rPr>
              <a:t>Intraclass correlation thus can have a major impact on statistical power in cluster-randomized trials.  The situation is not as problematic when the ICC is close to zero, but even very modest levels of ICC can be impactful when cluster sizes are large (e.g., with ICC = 0.01 but n = 100 per cluster, the effective sample size is about half of the nominal sample size). </a:t>
            </a:r>
          </a:p>
          <a:p>
            <a:pPr marL="0" indent="0" eaLnBrk="1" hangingPunct="1">
              <a:buFont typeface="Arial" panose="020B0604020202020204" pitchFamily="34" charset="0"/>
              <a:buNone/>
            </a:pPr>
            <a:r>
              <a:rPr lang="en-US" altLang="en-US" sz="2400">
                <a:sym typeface="Symbol" panose="05050102010706020507" pitchFamily="18" charset="2"/>
              </a:rPr>
              <a:t>In practice, for a given total sample size, it is desirable for purposes of statistical power to have more units and fewer sub-units per unit.</a:t>
            </a:r>
            <a:endParaRPr lang="en-US" altLang="en-US" sz="2400"/>
          </a:p>
        </p:txBody>
      </p:sp>
    </p:spTree>
    <p:extLst>
      <p:ext uri="{BB962C8B-B14F-4D97-AF65-F5344CB8AC3E}">
        <p14:creationId xmlns:p14="http://schemas.microsoft.com/office/powerpoint/2010/main" val="4118463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4A8B41E-E2E7-4BC9-AD7D-B7244369688E}"/>
              </a:ext>
            </a:extLst>
          </p:cNvPr>
          <p:cNvSpPr>
            <a:spLocks noGrp="1" noChangeArrowheads="1"/>
          </p:cNvSpPr>
          <p:nvPr>
            <p:ph type="ctrTitle"/>
          </p:nvPr>
        </p:nvSpPr>
        <p:spPr>
          <a:xfrm>
            <a:off x="2667000" y="1600200"/>
            <a:ext cx="6858000" cy="2387600"/>
          </a:xfrm>
        </p:spPr>
        <p:txBody>
          <a:bodyPr/>
          <a:lstStyle/>
          <a:p>
            <a:pPr marL="514350" indent="-514350" eaLnBrk="1" hangingPunct="1">
              <a:lnSpc>
                <a:spcPct val="80000"/>
              </a:lnSpc>
            </a:pPr>
            <a:br>
              <a:rPr lang="en-US" altLang="en-US" sz="3300"/>
            </a:br>
            <a:br>
              <a:rPr lang="en-US" altLang="en-US" sz="3300"/>
            </a:br>
            <a:br>
              <a:rPr lang="en-US" altLang="en-US" sz="3300"/>
            </a:br>
            <a:br>
              <a:rPr lang="en-US" altLang="en-US" sz="3300"/>
            </a:br>
            <a:br>
              <a:rPr lang="en-US" altLang="en-US" sz="3300"/>
            </a:br>
            <a:br>
              <a:rPr lang="en-US" altLang="en-US" sz="3300"/>
            </a:br>
            <a:br>
              <a:rPr lang="en-US" altLang="en-US" sz="3300"/>
            </a:br>
            <a:br>
              <a:rPr lang="en-US" altLang="en-US" sz="3300"/>
            </a:br>
            <a:br>
              <a:rPr lang="en-US" altLang="en-US" sz="3600"/>
            </a:br>
            <a:br>
              <a:rPr lang="en-US" altLang="en-US" sz="3300"/>
            </a:br>
            <a:r>
              <a:rPr lang="en-US" altLang="en-US" sz="3200"/>
              <a:t>3. Challenges / threats to inference in multi-level studies and discussion of possible design and analysis strategies</a:t>
            </a:r>
            <a:br>
              <a:rPr lang="en-US" altLang="en-US" sz="4800"/>
            </a:br>
            <a:endParaRPr lang="en-US" altLang="en-US"/>
          </a:p>
        </p:txBody>
      </p:sp>
      <p:sp>
        <p:nvSpPr>
          <p:cNvPr id="26627" name="Subtitle 2">
            <a:extLst>
              <a:ext uri="{FF2B5EF4-FFF2-40B4-BE49-F238E27FC236}">
                <a16:creationId xmlns:a16="http://schemas.microsoft.com/office/drawing/2014/main" id="{45299670-5782-448F-ABCA-2B492D3320D4}"/>
              </a:ext>
            </a:extLst>
          </p:cNvPr>
          <p:cNvSpPr>
            <a:spLocks noGrp="1" noChangeArrowheads="1"/>
          </p:cNvSpPr>
          <p:nvPr>
            <p:ph type="subTitle" idx="1"/>
          </p:nvPr>
        </p:nvSpPr>
        <p:spPr/>
        <p:txBody>
          <a:bodyPr/>
          <a:lstStyle/>
          <a:p>
            <a:r>
              <a:rPr lang="en-US" altLang="en-US"/>
              <a:t> </a:t>
            </a:r>
          </a:p>
        </p:txBody>
      </p:sp>
    </p:spTree>
    <p:extLst>
      <p:ext uri="{BB962C8B-B14F-4D97-AF65-F5344CB8AC3E}">
        <p14:creationId xmlns:p14="http://schemas.microsoft.com/office/powerpoint/2010/main" val="2676310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B21B62E-3B18-4662-AD14-2B1852A91D2C}"/>
              </a:ext>
            </a:extLst>
          </p:cNvPr>
          <p:cNvSpPr>
            <a:spLocks noGrp="1" noChangeArrowheads="1"/>
          </p:cNvSpPr>
          <p:nvPr>
            <p:ph type="title"/>
          </p:nvPr>
        </p:nvSpPr>
        <p:spPr>
          <a:xfrm>
            <a:off x="2152650" y="365125"/>
            <a:ext cx="7886700" cy="693738"/>
          </a:xfrm>
        </p:spPr>
        <p:txBody>
          <a:bodyPr/>
          <a:lstStyle/>
          <a:p>
            <a:pPr eaLnBrk="1" hangingPunct="1"/>
            <a:r>
              <a:rPr lang="en-US" altLang="en-US"/>
              <a:t>Data analysis in multi-level models</a:t>
            </a:r>
          </a:p>
        </p:txBody>
      </p:sp>
      <p:sp>
        <p:nvSpPr>
          <p:cNvPr id="27651" name="Rectangle 3">
            <a:extLst>
              <a:ext uri="{FF2B5EF4-FFF2-40B4-BE49-F238E27FC236}">
                <a16:creationId xmlns:a16="http://schemas.microsoft.com/office/drawing/2014/main" id="{FF430EDC-D29D-4399-B574-EECB3FA49808}"/>
              </a:ext>
            </a:extLst>
          </p:cNvPr>
          <p:cNvSpPr>
            <a:spLocks noGrp="1" noChangeArrowheads="1"/>
          </p:cNvSpPr>
          <p:nvPr>
            <p:ph idx="1"/>
          </p:nvPr>
        </p:nvSpPr>
        <p:spPr>
          <a:xfrm>
            <a:off x="2147888" y="1252539"/>
            <a:ext cx="7886700" cy="4352925"/>
          </a:xfrm>
        </p:spPr>
        <p:txBody>
          <a:bodyPr/>
          <a:lstStyle/>
          <a:p>
            <a:pPr marL="0" indent="0" eaLnBrk="1" hangingPunct="1">
              <a:buFont typeface="Arial" panose="020B0604020202020204" pitchFamily="34" charset="0"/>
              <a:buNone/>
            </a:pPr>
            <a:r>
              <a:rPr lang="en-US" altLang="en-US" sz="2200"/>
              <a:t>Hierarchical data structures are typically analyzed using random-effect or mixed-effect models (which accommodate both correlated sub-units within units and fixed effects to reflect systematic variation across covariate values) or “generalized estimating equation” (GEE) methods (assuming a “working” correlation structure where inference is robust to the choice)  </a:t>
            </a:r>
          </a:p>
          <a:p>
            <a:pPr marL="0" indent="0" eaLnBrk="1" hangingPunct="1">
              <a:buFont typeface="Arial" panose="020B0604020202020204" pitchFamily="34" charset="0"/>
              <a:buNone/>
            </a:pPr>
            <a:r>
              <a:rPr lang="en-US" altLang="en-US" sz="2200"/>
              <a:t>Models assuming the same ICC for all pairs of sub-units within the same unit are described as having “compound symmetry” covariance or correlation structure.</a:t>
            </a:r>
          </a:p>
          <a:p>
            <a:pPr marL="0" indent="0" eaLnBrk="1" hangingPunct="1">
              <a:buFont typeface="Arial" panose="020B0604020202020204" pitchFamily="34" charset="0"/>
              <a:buNone/>
            </a:pPr>
            <a:r>
              <a:rPr lang="en-US" altLang="en-US" sz="2200"/>
              <a:t>Programs for analyzing multi-level data can also accommodate many other covariance structures, including “autoregressive” (especially applicable to repeated measures over time where correlation diminishes over time in multiplicative fashion) as well as correlation structures indexed by multiple parameters</a:t>
            </a:r>
          </a:p>
          <a:p>
            <a:pPr marL="0" indent="0" eaLnBrk="1" hangingPunct="1">
              <a:buFont typeface="Arial" panose="020B0604020202020204" pitchFamily="34" charset="0"/>
              <a:buNone/>
            </a:pPr>
            <a:r>
              <a:rPr lang="en-US" altLang="en-US" sz="2200"/>
              <a:t>Models can incorporate covariates at unit or sub-unit level; also can incorporate “cross-level” interactions (a.k.a. “contextual effects”)</a:t>
            </a:r>
          </a:p>
          <a:p>
            <a:pPr marL="0" indent="0" eaLnBrk="1" hangingPunct="1">
              <a:buFont typeface="Arial" panose="020B0604020202020204" pitchFamily="34" charset="0"/>
              <a:buNone/>
            </a:pPr>
            <a:endParaRPr lang="en-US" altLang="en-US" sz="2400"/>
          </a:p>
        </p:txBody>
      </p:sp>
    </p:spTree>
    <p:extLst>
      <p:ext uri="{BB962C8B-B14F-4D97-AF65-F5344CB8AC3E}">
        <p14:creationId xmlns:p14="http://schemas.microsoft.com/office/powerpoint/2010/main" val="4191835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D2F9696-C081-40A1-8177-CE954A7CE5C4}"/>
              </a:ext>
            </a:extLst>
          </p:cNvPr>
          <p:cNvSpPr>
            <a:spLocks noGrp="1" noChangeArrowheads="1"/>
          </p:cNvSpPr>
          <p:nvPr>
            <p:ph type="title"/>
          </p:nvPr>
        </p:nvSpPr>
        <p:spPr/>
        <p:txBody>
          <a:bodyPr/>
          <a:lstStyle/>
          <a:p>
            <a:pPr eaLnBrk="1" hangingPunct="1"/>
            <a:r>
              <a:rPr lang="en-US" altLang="en-US" sz="3200"/>
              <a:t>Statistical power evaluations and adaptations for on-site screening in CPIC</a:t>
            </a:r>
          </a:p>
        </p:txBody>
      </p:sp>
      <p:sp>
        <p:nvSpPr>
          <p:cNvPr id="28675" name="Rectangle 3">
            <a:extLst>
              <a:ext uri="{FF2B5EF4-FFF2-40B4-BE49-F238E27FC236}">
                <a16:creationId xmlns:a16="http://schemas.microsoft.com/office/drawing/2014/main" id="{49B2B5C9-D31C-48CE-834E-95B16CA7986E}"/>
              </a:ext>
            </a:extLst>
          </p:cNvPr>
          <p:cNvSpPr>
            <a:spLocks noGrp="1" noChangeArrowheads="1"/>
          </p:cNvSpPr>
          <p:nvPr>
            <p:ph idx="1"/>
          </p:nvPr>
        </p:nvSpPr>
        <p:spPr>
          <a:xfrm>
            <a:off x="2152650" y="1690689"/>
            <a:ext cx="7886700" cy="4664075"/>
          </a:xfrm>
        </p:spPr>
        <p:txBody>
          <a:bodyPr/>
          <a:lstStyle/>
          <a:p>
            <a:pPr eaLnBrk="1" hangingPunct="1"/>
            <a:r>
              <a:rPr lang="en-US" altLang="en-US" sz="2400"/>
              <a:t>Anticipated using multi-level models for primary analyses to account for clustering, lack of perfect balance in sample sizes</a:t>
            </a:r>
          </a:p>
          <a:p>
            <a:pPr eaLnBrk="1" hangingPunct="1"/>
            <a:r>
              <a:rPr lang="en-US" altLang="en-US" sz="2400"/>
              <a:t>Evidence suggested that moderate departures from equality in program sample sizes would not have substantial impact on power to detect significant intervention effects</a:t>
            </a:r>
          </a:p>
          <a:p>
            <a:pPr eaLnBrk="1" hangingPunct="1"/>
            <a:r>
              <a:rPr lang="en-US" altLang="en-US" sz="2400"/>
              <a:t>Anticipating uneven recruitment, investigated scenarios where 1/3 of clusters had average number of clients, 1/3 had 50% fewer, 1/3 had 50% more (e.g., 1/3 with 5 per site, 1/3 with 10 per site, 1/3 with 15 per site)</a:t>
            </a:r>
          </a:p>
        </p:txBody>
      </p:sp>
    </p:spTree>
    <p:extLst>
      <p:ext uri="{BB962C8B-B14F-4D97-AF65-F5344CB8AC3E}">
        <p14:creationId xmlns:p14="http://schemas.microsoft.com/office/powerpoint/2010/main" val="3524763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864C4B9-24F5-454A-A895-CC02CB72D377}"/>
              </a:ext>
            </a:extLst>
          </p:cNvPr>
          <p:cNvSpPr>
            <a:spLocks noGrp="1" noChangeArrowheads="1"/>
          </p:cNvSpPr>
          <p:nvPr>
            <p:ph type="title"/>
          </p:nvPr>
        </p:nvSpPr>
        <p:spPr/>
        <p:txBody>
          <a:bodyPr/>
          <a:lstStyle/>
          <a:p>
            <a:pPr eaLnBrk="1" hangingPunct="1"/>
            <a:r>
              <a:rPr lang="en-US" altLang="en-US" sz="3200"/>
              <a:t>Statistical power evaluations and adaptations for on-site screening in CPIC (cont’d)</a:t>
            </a:r>
          </a:p>
        </p:txBody>
      </p:sp>
      <p:sp>
        <p:nvSpPr>
          <p:cNvPr id="29699" name="Rectangle 3">
            <a:extLst>
              <a:ext uri="{FF2B5EF4-FFF2-40B4-BE49-F238E27FC236}">
                <a16:creationId xmlns:a16="http://schemas.microsoft.com/office/drawing/2014/main" id="{42F9126E-26D5-4EFA-8438-7AAA74E179A3}"/>
              </a:ext>
            </a:extLst>
          </p:cNvPr>
          <p:cNvSpPr>
            <a:spLocks noGrp="1" noChangeArrowheads="1"/>
          </p:cNvSpPr>
          <p:nvPr>
            <p:ph idx="1"/>
          </p:nvPr>
        </p:nvSpPr>
        <p:spPr>
          <a:xfrm>
            <a:off x="2152650" y="1690689"/>
            <a:ext cx="7886700" cy="4664075"/>
          </a:xfrm>
        </p:spPr>
        <p:txBody>
          <a:bodyPr/>
          <a:lstStyle/>
          <a:p>
            <a:pPr eaLnBrk="1" hangingPunct="1"/>
            <a:r>
              <a:rPr lang="en-US" altLang="en-US" sz="2400"/>
              <a:t>At the planning stage, anticipating attrition as well, provisional plans contemplated analyzing 4 to 12 individuals from each of 108 programs after identifying 5 to 15 eligible clients per program</a:t>
            </a:r>
          </a:p>
          <a:p>
            <a:pPr eaLnBrk="1" hangingPunct="1"/>
            <a:r>
              <a:rPr lang="en-US" altLang="en-US" sz="2400"/>
              <a:t>Pragmatic screening considerations:  </a:t>
            </a:r>
          </a:p>
          <a:p>
            <a:pPr lvl="1" eaLnBrk="1" hangingPunct="1"/>
            <a:r>
              <a:rPr lang="en-US" altLang="en-US" sz="2200"/>
              <a:t>If possible to screen all clients of a program, then do so</a:t>
            </a:r>
          </a:p>
          <a:p>
            <a:pPr lvl="1" eaLnBrk="1" hangingPunct="1"/>
            <a:r>
              <a:rPr lang="en-US" altLang="en-US" sz="2200"/>
              <a:t>If not (e.g., program clients standing in line to obtain a meal), use a randomizing device (specifically a table of random digits to determine how many clients to skip before choosing the next client), with attention to balancing broad time-of-day categories (recognizing that there might be systematic differences between breakfast clients and dinner clients) </a:t>
            </a:r>
          </a:p>
        </p:txBody>
      </p:sp>
    </p:spTree>
    <p:extLst>
      <p:ext uri="{BB962C8B-B14F-4D97-AF65-F5344CB8AC3E}">
        <p14:creationId xmlns:p14="http://schemas.microsoft.com/office/powerpoint/2010/main" val="3612783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78AC27B-036C-4CAC-A0E8-887987F9CED0}"/>
              </a:ext>
            </a:extLst>
          </p:cNvPr>
          <p:cNvSpPr>
            <a:spLocks noGrp="1" noChangeArrowheads="1"/>
          </p:cNvSpPr>
          <p:nvPr>
            <p:ph type="title"/>
          </p:nvPr>
        </p:nvSpPr>
        <p:spPr>
          <a:xfrm>
            <a:off x="2152650" y="365126"/>
            <a:ext cx="7886700" cy="701675"/>
          </a:xfrm>
        </p:spPr>
        <p:txBody>
          <a:bodyPr/>
          <a:lstStyle/>
          <a:p>
            <a:pPr eaLnBrk="1" hangingPunct="1"/>
            <a:r>
              <a:rPr lang="en-US" altLang="en-US"/>
              <a:t>Interplay of statistical-design/CPPR principles</a:t>
            </a:r>
          </a:p>
        </p:txBody>
      </p:sp>
      <p:sp>
        <p:nvSpPr>
          <p:cNvPr id="30723" name="Rectangle 3">
            <a:extLst>
              <a:ext uri="{FF2B5EF4-FFF2-40B4-BE49-F238E27FC236}">
                <a16:creationId xmlns:a16="http://schemas.microsoft.com/office/drawing/2014/main" id="{EF09EA28-246F-4029-BCFD-D7CF6DCA11A3}"/>
              </a:ext>
            </a:extLst>
          </p:cNvPr>
          <p:cNvSpPr>
            <a:spLocks noGrp="1" noChangeArrowheads="1"/>
          </p:cNvSpPr>
          <p:nvPr>
            <p:ph idx="1"/>
          </p:nvPr>
        </p:nvSpPr>
        <p:spPr>
          <a:xfrm>
            <a:off x="2152650" y="1066801"/>
            <a:ext cx="7886700" cy="5426075"/>
          </a:xfrm>
        </p:spPr>
        <p:txBody>
          <a:bodyPr/>
          <a:lstStyle/>
          <a:p>
            <a:pPr eaLnBrk="1" hangingPunct="1"/>
            <a:r>
              <a:rPr lang="en-US" altLang="en-US" sz="2000"/>
              <a:t>Belin, et al. (2018 </a:t>
            </a:r>
            <a:r>
              <a:rPr lang="en-US" altLang="en-US" sz="2000" i="1"/>
              <a:t>Ethnicity and Disease</a:t>
            </a:r>
            <a:r>
              <a:rPr lang="en-US" altLang="en-US" sz="2000"/>
              <a:t>) emphasizes community-partnered participatory research (CPPR) principles, underscoring need for partnered research to build on a foundation of trust</a:t>
            </a:r>
          </a:p>
          <a:p>
            <a:pPr eaLnBrk="1" hangingPunct="1"/>
            <a:r>
              <a:rPr lang="en-US" altLang="en-US" sz="2000"/>
              <a:t>Seemingly minor technical issues (e.g., choice of seed for randomization) can have broader implications:</a:t>
            </a:r>
          </a:p>
          <a:p>
            <a:pPr lvl="1" eaLnBrk="1" hangingPunct="1"/>
            <a:r>
              <a:rPr lang="en-US" altLang="en-US" sz="2000"/>
              <a:t>For the worse if partnership is ignored (e.g., leading to perceptions of cutting corners, leaving academic partners in control)</a:t>
            </a:r>
          </a:p>
          <a:p>
            <a:pPr lvl="1" eaLnBrk="1" hangingPunct="1"/>
            <a:r>
              <a:rPr lang="en-US" altLang="en-US" sz="2000"/>
              <a:t>For the better if partnership is embraced (sharing control, diffusing responsibility for intervention assignment if participants unhappy)</a:t>
            </a:r>
          </a:p>
          <a:p>
            <a:pPr eaLnBrk="1" hangingPunct="1"/>
            <a:r>
              <a:rPr lang="en-US" altLang="en-US" sz="2000"/>
              <a:t>Innovative strategies for cultivating trust in community-partnered research need not be technically difficult</a:t>
            </a:r>
          </a:p>
          <a:p>
            <a:pPr eaLnBrk="1" hangingPunct="1"/>
            <a:r>
              <a:rPr lang="en-US" altLang="en-US" sz="2000"/>
              <a:t>With imperative for solid inference foundation, flexibility also important</a:t>
            </a:r>
          </a:p>
          <a:p>
            <a:pPr eaLnBrk="1" hangingPunct="1"/>
            <a:r>
              <a:rPr lang="en-US" altLang="en-US" sz="2000"/>
              <a:t>Anchoring plans to traditional experimental-design principles succeeded in imposing discipline on the process while leaving room for team-based strategies (e.g., blocking) to strengthen project’s scientific foundation</a:t>
            </a:r>
          </a:p>
          <a:p>
            <a:pPr eaLnBrk="1" hangingPunct="1"/>
            <a:r>
              <a:rPr lang="en-US" altLang="en-US" sz="2000"/>
              <a:t>Principles of community-partnered participatory research do not inherently conflict with experimental design principles </a:t>
            </a:r>
          </a:p>
        </p:txBody>
      </p:sp>
    </p:spTree>
    <p:extLst>
      <p:ext uri="{BB962C8B-B14F-4D97-AF65-F5344CB8AC3E}">
        <p14:creationId xmlns:p14="http://schemas.microsoft.com/office/powerpoint/2010/main" val="152214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5F5095F-615E-45F6-947F-53F1AF72F9E0}"/>
              </a:ext>
            </a:extLst>
          </p:cNvPr>
          <p:cNvSpPr>
            <a:spLocks noGrp="1" noChangeArrowheads="1"/>
          </p:cNvSpPr>
          <p:nvPr>
            <p:ph type="ctrTitle"/>
          </p:nvPr>
        </p:nvSpPr>
        <p:spPr>
          <a:xfrm>
            <a:off x="2209800" y="1295400"/>
            <a:ext cx="7772400" cy="1143000"/>
          </a:xfrm>
        </p:spPr>
        <p:txBody>
          <a:bodyPr anchor="ctr"/>
          <a:lstStyle/>
          <a:p>
            <a:pPr eaLnBrk="1" hangingPunct="1">
              <a:defRPr/>
            </a:pPr>
            <a:r>
              <a:rPr lang="en-US" altLang="en-US" sz="3300" b="1" dirty="0">
                <a:latin typeface="+mn-lt"/>
                <a:cs typeface="Times New Roman" panose="02020603050405020304" pitchFamily="18" charset="0"/>
              </a:rPr>
              <a:t>Study Design and Quantitative Methods  for Multi-Level Studies:  </a:t>
            </a:r>
            <a:br>
              <a:rPr lang="en-US" altLang="en-US" sz="3300" b="1" dirty="0">
                <a:latin typeface="+mn-lt"/>
                <a:cs typeface="Times New Roman" panose="02020603050405020304" pitchFamily="18" charset="0"/>
              </a:rPr>
            </a:br>
            <a:r>
              <a:rPr lang="en-US" altLang="en-US" sz="3300" b="1" dirty="0">
                <a:latin typeface="+mn-lt"/>
                <a:cs typeface="Times New Roman" panose="02020603050405020304" pitchFamily="18" charset="0"/>
              </a:rPr>
              <a:t>Statistical Concepts and Experience from Community-Partnered Research (Part 2)</a:t>
            </a:r>
          </a:p>
        </p:txBody>
      </p:sp>
      <p:sp>
        <p:nvSpPr>
          <p:cNvPr id="4099" name="Rectangle 3">
            <a:extLst>
              <a:ext uri="{FF2B5EF4-FFF2-40B4-BE49-F238E27FC236}">
                <a16:creationId xmlns:a16="http://schemas.microsoft.com/office/drawing/2014/main" id="{E96FBDBA-1D1E-4EB4-BFB2-6EE873FF249F}"/>
              </a:ext>
            </a:extLst>
          </p:cNvPr>
          <p:cNvSpPr>
            <a:spLocks noGrp="1" noChangeArrowheads="1"/>
          </p:cNvSpPr>
          <p:nvPr>
            <p:ph type="subTitle" idx="1"/>
          </p:nvPr>
        </p:nvSpPr>
        <p:spPr>
          <a:xfrm>
            <a:off x="2209800" y="2819400"/>
            <a:ext cx="7772400" cy="2819400"/>
          </a:xfrm>
        </p:spPr>
        <p:txBody>
          <a:bodyPr/>
          <a:lstStyle/>
          <a:p>
            <a:pPr eaLnBrk="1" hangingPunct="1"/>
            <a:endParaRPr lang="en-US" altLang="en-US" dirty="0"/>
          </a:p>
          <a:p>
            <a:pPr eaLnBrk="1" hangingPunct="1"/>
            <a:endParaRPr lang="en-US" altLang="en-US" dirty="0"/>
          </a:p>
          <a:p>
            <a:pPr eaLnBrk="1" hangingPunct="1"/>
            <a:r>
              <a:rPr lang="en-US" altLang="en-US" sz="2400" dirty="0">
                <a:cs typeface="Times New Roman" panose="02020603050405020304" pitchFamily="18" charset="0"/>
              </a:rPr>
              <a:t>Thomas R. Belin</a:t>
            </a:r>
          </a:p>
          <a:p>
            <a:pPr eaLnBrk="1" hangingPunct="1"/>
            <a:r>
              <a:rPr lang="en-US" altLang="en-US" sz="2400" dirty="0">
                <a:cs typeface="Times New Roman" panose="02020603050405020304" pitchFamily="18" charset="0"/>
              </a:rPr>
              <a:t>UCLA Department of Biostatistics</a:t>
            </a:r>
          </a:p>
          <a:p>
            <a:pPr eaLnBrk="1" hangingPunct="1"/>
            <a:r>
              <a:rPr lang="en-US" altLang="en-US" sz="2400" dirty="0">
                <a:cs typeface="Times New Roman" panose="02020603050405020304" pitchFamily="18" charset="0"/>
              </a:rPr>
              <a:t>UCLA Department of Psychiatry and  Biobehavioral Sciences</a:t>
            </a:r>
          </a:p>
        </p:txBody>
      </p:sp>
    </p:spTree>
    <p:extLst>
      <p:ext uri="{BB962C8B-B14F-4D97-AF65-F5344CB8AC3E}">
        <p14:creationId xmlns:p14="http://schemas.microsoft.com/office/powerpoint/2010/main" val="2247421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849AA58-B855-407C-B58E-7AFD0C122BB9}"/>
              </a:ext>
            </a:extLst>
          </p:cNvPr>
          <p:cNvSpPr>
            <a:spLocks noGrp="1" noChangeArrowheads="1"/>
          </p:cNvSpPr>
          <p:nvPr>
            <p:ph type="title"/>
          </p:nvPr>
        </p:nvSpPr>
        <p:spPr>
          <a:xfrm>
            <a:off x="2152650" y="365126"/>
            <a:ext cx="7886700" cy="1082675"/>
          </a:xfrm>
        </p:spPr>
        <p:txBody>
          <a:bodyPr/>
          <a:lstStyle/>
          <a:p>
            <a:pPr eaLnBrk="1" hangingPunct="1"/>
            <a:r>
              <a:rPr lang="en-US" altLang="en-US"/>
              <a:t>Challenges: Post-treatment concomitant variables in experiments</a:t>
            </a:r>
          </a:p>
        </p:txBody>
      </p:sp>
      <p:sp>
        <p:nvSpPr>
          <p:cNvPr id="28675" name="Rectangle 3">
            <a:extLst>
              <a:ext uri="{FF2B5EF4-FFF2-40B4-BE49-F238E27FC236}">
                <a16:creationId xmlns:a16="http://schemas.microsoft.com/office/drawing/2014/main" id="{B66DB056-A3F5-4C6A-82B5-5242FDCD656E}"/>
              </a:ext>
            </a:extLst>
          </p:cNvPr>
          <p:cNvSpPr>
            <a:spLocks noGrp="1" noChangeArrowheads="1"/>
          </p:cNvSpPr>
          <p:nvPr>
            <p:ph idx="1"/>
          </p:nvPr>
        </p:nvSpPr>
        <p:spPr>
          <a:xfrm>
            <a:off x="2152650" y="1600200"/>
            <a:ext cx="7886700" cy="4572000"/>
          </a:xfrm>
        </p:spPr>
        <p:txBody>
          <a:bodyPr/>
          <a:lstStyle/>
          <a:p>
            <a:pPr marL="0" indent="0" eaLnBrk="1" hangingPunct="1">
              <a:buFont typeface="Arial" panose="020B0604020202020204" pitchFamily="34" charset="0"/>
              <a:buNone/>
              <a:defRPr/>
            </a:pPr>
            <a:r>
              <a:rPr lang="en-US" altLang="en-US" sz="2400" dirty="0"/>
              <a:t>Cochran (1957 </a:t>
            </a:r>
            <a:r>
              <a:rPr lang="en-US" altLang="en-US" sz="2400" i="1" dirty="0"/>
              <a:t>Biometrics</a:t>
            </a:r>
            <a:r>
              <a:rPr lang="en-US" altLang="en-US" sz="2400" dirty="0"/>
              <a:t>):  In classic agricultural example:</a:t>
            </a:r>
          </a:p>
          <a:p>
            <a:pPr eaLnBrk="1" hangingPunct="1">
              <a:defRPr/>
            </a:pPr>
            <a:r>
              <a:rPr lang="en-US" altLang="en-US" sz="2400" dirty="0"/>
              <a:t>plots of land as units, </a:t>
            </a:r>
          </a:p>
          <a:p>
            <a:pPr eaLnBrk="1" hangingPunct="1">
              <a:defRPr/>
            </a:pPr>
            <a:r>
              <a:rPr lang="en-US" altLang="en-US" sz="2400" dirty="0"/>
              <a:t>pesticide treatments assigned at random, </a:t>
            </a:r>
          </a:p>
          <a:p>
            <a:pPr eaLnBrk="1" hangingPunct="1">
              <a:defRPr/>
            </a:pPr>
            <a:r>
              <a:rPr lang="en-US" altLang="en-US" sz="2400" dirty="0"/>
              <a:t>crop yield from plots as the outcome of interest, and </a:t>
            </a:r>
          </a:p>
          <a:p>
            <a:pPr eaLnBrk="1" hangingPunct="1">
              <a:defRPr/>
            </a:pPr>
            <a:r>
              <a:rPr lang="en-US" altLang="en-US" sz="2400" dirty="0"/>
              <a:t>an available measure of the number of eelworms (a pest) on the plot 6 weeks after treatment assignment, </a:t>
            </a:r>
          </a:p>
          <a:p>
            <a:pPr marL="0" indent="0" eaLnBrk="1" hangingPunct="1">
              <a:buFont typeface="Arial" panose="020B0604020202020204" pitchFamily="34" charset="0"/>
              <a:buNone/>
              <a:defRPr/>
            </a:pPr>
            <a:r>
              <a:rPr lang="en-US" altLang="en-US" sz="2400" dirty="0"/>
              <a:t>should analyses to draw inferences about treatment effects be adjusted by the eelworm count?</a:t>
            </a:r>
          </a:p>
          <a:p>
            <a:pPr marL="0" indent="0" eaLnBrk="1" hangingPunct="1">
              <a:buFont typeface="Arial" panose="020B0604020202020204" pitchFamily="34" charset="0"/>
              <a:buNone/>
              <a:defRPr/>
            </a:pPr>
            <a:r>
              <a:rPr lang="en-US" altLang="en-US" sz="2400" dirty="0"/>
              <a:t>With eelworm count being a post-treatment, concomitant (correlated with outcome) variable on the “causal pathway”, standard regression-model adjustment (ANCOVA adjustment) for eelworm count can be anticipated to bias estimates of treatment effect (adjusting away part of treatment effect)</a:t>
            </a:r>
          </a:p>
          <a:p>
            <a:pPr marL="0" indent="0" eaLnBrk="1" hangingPunct="1">
              <a:buFont typeface="Arial" panose="020B0604020202020204" pitchFamily="34" charset="0"/>
              <a:buNone/>
              <a:defRPr/>
            </a:pPr>
            <a:endParaRPr lang="en-US" altLang="en-US" sz="2000" dirty="0"/>
          </a:p>
        </p:txBody>
      </p:sp>
    </p:spTree>
    <p:extLst>
      <p:ext uri="{BB962C8B-B14F-4D97-AF65-F5344CB8AC3E}">
        <p14:creationId xmlns:p14="http://schemas.microsoft.com/office/powerpoint/2010/main" val="2771812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F74CCE5-7DE9-489D-B070-2F527273B6DD}"/>
              </a:ext>
            </a:extLst>
          </p:cNvPr>
          <p:cNvSpPr>
            <a:spLocks noGrp="1" noChangeArrowheads="1"/>
          </p:cNvSpPr>
          <p:nvPr>
            <p:ph type="title"/>
          </p:nvPr>
        </p:nvSpPr>
        <p:spPr>
          <a:xfrm>
            <a:off x="2152650" y="365126"/>
            <a:ext cx="7886700" cy="1082675"/>
          </a:xfrm>
        </p:spPr>
        <p:txBody>
          <a:bodyPr/>
          <a:lstStyle/>
          <a:p>
            <a:pPr eaLnBrk="1" hangingPunct="1"/>
            <a:r>
              <a:rPr lang="en-US" altLang="en-US"/>
              <a:t>Challenges: handling post-treatment variables </a:t>
            </a:r>
          </a:p>
        </p:txBody>
      </p:sp>
      <p:sp>
        <p:nvSpPr>
          <p:cNvPr id="32771" name="Rectangle 3">
            <a:extLst>
              <a:ext uri="{FF2B5EF4-FFF2-40B4-BE49-F238E27FC236}">
                <a16:creationId xmlns:a16="http://schemas.microsoft.com/office/drawing/2014/main" id="{BE40EDFA-C47A-4BFD-A06E-AEB32A684C04}"/>
              </a:ext>
            </a:extLst>
          </p:cNvPr>
          <p:cNvSpPr>
            <a:spLocks noGrp="1" noChangeArrowheads="1"/>
          </p:cNvSpPr>
          <p:nvPr>
            <p:ph idx="1"/>
          </p:nvPr>
        </p:nvSpPr>
        <p:spPr>
          <a:xfrm>
            <a:off x="2179638" y="1346200"/>
            <a:ext cx="7886700" cy="4572000"/>
          </a:xfrm>
        </p:spPr>
        <p:txBody>
          <a:bodyPr/>
          <a:lstStyle/>
          <a:p>
            <a:pPr marL="0" indent="0" eaLnBrk="1" hangingPunct="1">
              <a:buFont typeface="Arial" panose="020B0604020202020204" pitchFamily="34" charset="0"/>
              <a:buNone/>
            </a:pPr>
            <a:r>
              <a:rPr lang="en-US" altLang="en-US" sz="2400"/>
              <a:t>Modern approaches finesse this concern in different ways: </a:t>
            </a:r>
          </a:p>
          <a:p>
            <a:pPr marL="0" indent="0" eaLnBrk="1" hangingPunct="1">
              <a:buFont typeface="Arial" panose="020B0604020202020204" pitchFamily="34" charset="0"/>
              <a:buNone/>
            </a:pPr>
            <a:r>
              <a:rPr lang="en-US" altLang="en-US" sz="2400"/>
              <a:t>“Marginal structural models” (Robins, Hernan, Brumback 2000 </a:t>
            </a:r>
            <a:r>
              <a:rPr lang="en-US" altLang="en-US" sz="2400" i="1"/>
              <a:t>Epidemiology</a:t>
            </a:r>
            <a:r>
              <a:rPr lang="en-US" altLang="en-US" sz="2400"/>
              <a:t>):  condition on post-treatment variables in analysis, as when treatment arms were not balanced on exposure to prophylaxis for an AIDS-defining opportunistic infection that was approved by FDA during randomized trial of an anti-retroviral therapy for AIDS patients</a:t>
            </a:r>
          </a:p>
          <a:p>
            <a:pPr marL="0" indent="0" eaLnBrk="1" hangingPunct="1">
              <a:buFont typeface="Arial" panose="020B0604020202020204" pitchFamily="34" charset="0"/>
              <a:buNone/>
            </a:pPr>
            <a:r>
              <a:rPr lang="en-US" altLang="en-US" sz="2400"/>
              <a:t>“Principal stratification” (Frangakis and Rubin 2002 </a:t>
            </a:r>
            <a:r>
              <a:rPr lang="en-US" altLang="en-US" sz="2400" i="1"/>
              <a:t>Biometrics</a:t>
            </a:r>
            <a:r>
              <a:rPr lang="en-US" altLang="en-US" sz="2400"/>
              <a:t>): condition on vector of potential intermediate endpoints, not just observed intermediate endpoints         (e.g., for non-compliance in experiments, view observed data as latent-class mixture of potential outcomes for compliers, always-takers, never-takers) </a:t>
            </a:r>
          </a:p>
          <a:p>
            <a:pPr marL="0" indent="0" eaLnBrk="1" hangingPunct="1">
              <a:buFont typeface="Arial" panose="020B0604020202020204" pitchFamily="34" charset="0"/>
              <a:buNone/>
            </a:pPr>
            <a:r>
              <a:rPr lang="en-US" altLang="en-US" sz="2400"/>
              <a:t>[If compliance profile is an immutable characteristic of the unit, then it is post-treatment but no longer concomitant]</a:t>
            </a:r>
          </a:p>
          <a:p>
            <a:pPr marL="0" indent="0" eaLnBrk="1" hangingPunct="1">
              <a:buFont typeface="Arial" panose="020B0604020202020204" pitchFamily="34" charset="0"/>
              <a:buNone/>
            </a:pPr>
            <a:endParaRPr lang="en-US" altLang="en-US" sz="2000"/>
          </a:p>
        </p:txBody>
      </p:sp>
    </p:spTree>
    <p:extLst>
      <p:ext uri="{BB962C8B-B14F-4D97-AF65-F5344CB8AC3E}">
        <p14:creationId xmlns:p14="http://schemas.microsoft.com/office/powerpoint/2010/main" val="1307251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1C8B194-F2AA-4D2E-9C89-E67FFD9CCBBA}"/>
              </a:ext>
            </a:extLst>
          </p:cNvPr>
          <p:cNvSpPr>
            <a:spLocks noGrp="1" noChangeArrowheads="1"/>
          </p:cNvSpPr>
          <p:nvPr>
            <p:ph type="title"/>
          </p:nvPr>
        </p:nvSpPr>
        <p:spPr>
          <a:xfrm>
            <a:off x="2152650" y="365126"/>
            <a:ext cx="7886700" cy="1082675"/>
          </a:xfrm>
        </p:spPr>
        <p:txBody>
          <a:bodyPr/>
          <a:lstStyle/>
          <a:p>
            <a:pPr eaLnBrk="1" hangingPunct="1"/>
            <a:r>
              <a:rPr lang="en-US" altLang="en-US"/>
              <a:t>Causal inference via graphical modeling / path analysis of observational data? </a:t>
            </a:r>
          </a:p>
        </p:txBody>
      </p:sp>
      <p:sp>
        <p:nvSpPr>
          <p:cNvPr id="28675" name="Rectangle 3">
            <a:extLst>
              <a:ext uri="{FF2B5EF4-FFF2-40B4-BE49-F238E27FC236}">
                <a16:creationId xmlns:a16="http://schemas.microsoft.com/office/drawing/2014/main" id="{9D3180C5-6B57-4249-924D-CC269FF4343B}"/>
              </a:ext>
            </a:extLst>
          </p:cNvPr>
          <p:cNvSpPr>
            <a:spLocks noGrp="1" noChangeArrowheads="1"/>
          </p:cNvSpPr>
          <p:nvPr>
            <p:ph idx="1"/>
          </p:nvPr>
        </p:nvSpPr>
        <p:spPr>
          <a:xfrm>
            <a:off x="2179638" y="1346200"/>
            <a:ext cx="7886700" cy="4572000"/>
          </a:xfrm>
        </p:spPr>
        <p:txBody>
          <a:bodyPr/>
          <a:lstStyle/>
          <a:p>
            <a:pPr marL="0" indent="0" eaLnBrk="1" hangingPunct="1">
              <a:buFont typeface="Arial" panose="020B0604020202020204" pitchFamily="34" charset="0"/>
              <a:buNone/>
              <a:defRPr/>
            </a:pPr>
            <a:r>
              <a:rPr lang="en-US" altLang="en-US" sz="2200" dirty="0"/>
              <a:t>Pearl (1995 </a:t>
            </a:r>
            <a:r>
              <a:rPr lang="en-US" altLang="en-US" sz="2200" i="1" dirty="0" err="1"/>
              <a:t>Biometrika</a:t>
            </a:r>
            <a:r>
              <a:rPr lang="en-US" altLang="en-US" sz="2200" dirty="0"/>
              <a:t>; 2009 text) advocates graphical-model analysis of observational data to infer causal relations</a:t>
            </a:r>
          </a:p>
          <a:p>
            <a:pPr marL="0" indent="0" eaLnBrk="1" hangingPunct="1">
              <a:buFont typeface="Arial" panose="020B0604020202020204" pitchFamily="34" charset="0"/>
              <a:buNone/>
              <a:defRPr/>
            </a:pPr>
            <a:r>
              <a:rPr lang="en-US" altLang="en-US" sz="2200" dirty="0"/>
              <a:t>Rosenbaum (1995 </a:t>
            </a:r>
            <a:r>
              <a:rPr lang="en-US" altLang="en-US" sz="2200" i="1" dirty="0" err="1"/>
              <a:t>Biometrika</a:t>
            </a:r>
            <a:r>
              <a:rPr lang="en-US" altLang="en-US" sz="2200" dirty="0"/>
              <a:t> discussion) advocates for more scientifically conservative perspective:</a:t>
            </a:r>
          </a:p>
          <a:p>
            <a:pPr marL="0" indent="0" eaLnBrk="1" hangingPunct="1">
              <a:buFont typeface="Arial" panose="020B0604020202020204" pitchFamily="34" charset="0"/>
              <a:buNone/>
              <a:defRPr/>
            </a:pPr>
            <a:r>
              <a:rPr lang="en-US" altLang="en-US" sz="2200" dirty="0"/>
              <a:t>“We do not say an inference is justified because it depends on assumptions.  We distinguish warranted and unwarranted inferences. …  Inference about treatment effects can sometimes be warranted by the following methods:</a:t>
            </a:r>
          </a:p>
          <a:p>
            <a:pPr marL="514350" indent="-514350" eaLnBrk="1" hangingPunct="1">
              <a:buFont typeface="Arial" panose="020B0604020202020204" pitchFamily="34" charset="0"/>
              <a:buAutoNum type="romanLcParenBoth"/>
              <a:defRPr/>
            </a:pPr>
            <a:r>
              <a:rPr lang="en-US" altLang="en-US" sz="2200" dirty="0"/>
              <a:t>Care in research design, for instance, random assignment of treatments, may provide a warrant.</a:t>
            </a:r>
          </a:p>
          <a:p>
            <a:pPr marL="514350" indent="-514350" eaLnBrk="1" hangingPunct="1">
              <a:buFont typeface="Arial" panose="020B0604020202020204" pitchFamily="34" charset="0"/>
              <a:buAutoNum type="romanLcParenBoth"/>
              <a:defRPr/>
            </a:pPr>
            <a:r>
              <a:rPr lang="en-US" altLang="en-US" sz="2200" dirty="0"/>
              <a:t>Insensitivity to substantial violations of assumptions may provide a warrant.  For instance, the conclusion that heavy smoking causes lung cancer is highly insensitive to the assumption that smokers are comparable to nonsmokers (Cornfield, et al. 1959 </a:t>
            </a:r>
            <a:r>
              <a:rPr lang="en-US" altLang="en-US" sz="2200" i="1" dirty="0"/>
              <a:t>JNCI</a:t>
            </a:r>
            <a:r>
              <a:rPr lang="en-US" altLang="en-US" sz="2200" dirty="0"/>
              <a:t>, Rosenbaum 1993 </a:t>
            </a:r>
            <a:r>
              <a:rPr lang="en-US" altLang="en-US" sz="2200" i="1" dirty="0"/>
              <a:t>JASA</a:t>
            </a:r>
            <a:r>
              <a:rPr lang="en-US" altLang="en-US" sz="2200" dirty="0"/>
              <a:t>, 1995 text)</a:t>
            </a:r>
          </a:p>
          <a:p>
            <a:pPr marL="0" indent="0" eaLnBrk="1" hangingPunct="1">
              <a:buFont typeface="Arial" panose="020B0604020202020204" pitchFamily="34" charset="0"/>
              <a:buNone/>
              <a:defRPr/>
            </a:pPr>
            <a:endParaRPr lang="en-US" altLang="en-US" sz="2000" dirty="0"/>
          </a:p>
        </p:txBody>
      </p:sp>
    </p:spTree>
    <p:extLst>
      <p:ext uri="{BB962C8B-B14F-4D97-AF65-F5344CB8AC3E}">
        <p14:creationId xmlns:p14="http://schemas.microsoft.com/office/powerpoint/2010/main" val="1747817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F32EB65-6383-4E2C-82CE-4A05E60787FF}"/>
              </a:ext>
            </a:extLst>
          </p:cNvPr>
          <p:cNvSpPr>
            <a:spLocks noGrp="1" noChangeArrowheads="1"/>
          </p:cNvSpPr>
          <p:nvPr>
            <p:ph type="title"/>
          </p:nvPr>
        </p:nvSpPr>
        <p:spPr>
          <a:xfrm>
            <a:off x="2152650" y="365126"/>
            <a:ext cx="7886700" cy="1082675"/>
          </a:xfrm>
        </p:spPr>
        <p:txBody>
          <a:bodyPr/>
          <a:lstStyle/>
          <a:p>
            <a:pPr eaLnBrk="1" hangingPunct="1"/>
            <a:r>
              <a:rPr lang="en-US" altLang="en-US"/>
              <a:t>When are causal inferences warranted? (cont’d) </a:t>
            </a:r>
          </a:p>
        </p:txBody>
      </p:sp>
      <p:sp>
        <p:nvSpPr>
          <p:cNvPr id="34819" name="Rectangle 3">
            <a:extLst>
              <a:ext uri="{FF2B5EF4-FFF2-40B4-BE49-F238E27FC236}">
                <a16:creationId xmlns:a16="http://schemas.microsoft.com/office/drawing/2014/main" id="{BE984D67-038A-45EB-BD83-791ACA487FE6}"/>
              </a:ext>
            </a:extLst>
          </p:cNvPr>
          <p:cNvSpPr>
            <a:spLocks noGrp="1" noChangeArrowheads="1"/>
          </p:cNvSpPr>
          <p:nvPr>
            <p:ph idx="1"/>
          </p:nvPr>
        </p:nvSpPr>
        <p:spPr>
          <a:xfrm>
            <a:off x="2179638" y="1346200"/>
            <a:ext cx="7886700" cy="4572000"/>
          </a:xfrm>
        </p:spPr>
        <p:txBody>
          <a:bodyPr/>
          <a:lstStyle/>
          <a:p>
            <a:pPr marL="0" indent="0" eaLnBrk="1" hangingPunct="1">
              <a:buFont typeface="Arial" panose="020B0604020202020204" pitchFamily="34" charset="0"/>
              <a:buNone/>
            </a:pPr>
            <a:r>
              <a:rPr lang="en-US" altLang="en-US" sz="2200"/>
              <a:t>Rosenbaum (1995 </a:t>
            </a:r>
            <a:r>
              <a:rPr lang="en-US" altLang="en-US" sz="2200" i="1"/>
              <a:t>Biometrika</a:t>
            </a:r>
            <a:r>
              <a:rPr lang="en-US" altLang="en-US" sz="2200"/>
              <a:t> discussion cont’d):</a:t>
            </a:r>
          </a:p>
          <a:p>
            <a:pPr marL="0" indent="0" eaLnBrk="1" hangingPunct="1">
              <a:buFont typeface="Arial" panose="020B0604020202020204" pitchFamily="34" charset="0"/>
              <a:buNone/>
            </a:pPr>
            <a:r>
              <a:rPr lang="en-US" altLang="en-US" sz="2200"/>
              <a:t>(iii) Confirmation of numerous, elaborate predictions of a simple causal theory may at times provide a warrant.  Here is Fisher’s advice, as discussed by Cochran (1965):</a:t>
            </a:r>
          </a:p>
          <a:p>
            <a:pPr marL="0" indent="0" eaLnBrk="1" hangingPunct="1">
              <a:buFont typeface="Arial" panose="020B0604020202020204" pitchFamily="34" charset="0"/>
              <a:buNone/>
            </a:pPr>
            <a:r>
              <a:rPr lang="en-US" altLang="en-US" sz="2200"/>
              <a:t>	About 20 years ago, when asked in a meeting what can be 	done in observational studies to clarify the step from 	association to causation, Sir Ronald Fisher replied: ‘Make your 	theories elaborate.’  The reply puzzled me at first, since by 	Occam’s razor, the advice usually given is to make theories as 	simple as is consistent with known data.  What Sir Ronald 	meant, the subsequent discussion showed, was that when 	constructing a causal hypothesis one should envisage as many 	different consequences of its truth as possible, and plan 	observational studies to discover whether each of these is 	found to hold. ”</a:t>
            </a:r>
          </a:p>
          <a:p>
            <a:pPr marL="0" indent="0" eaLnBrk="1" hangingPunct="1">
              <a:buFont typeface="Arial" panose="020B0604020202020204" pitchFamily="34" charset="0"/>
              <a:buNone/>
            </a:pPr>
            <a:endParaRPr lang="en-US" altLang="en-US" sz="2000"/>
          </a:p>
        </p:txBody>
      </p:sp>
    </p:spTree>
    <p:extLst>
      <p:ext uri="{BB962C8B-B14F-4D97-AF65-F5344CB8AC3E}">
        <p14:creationId xmlns:p14="http://schemas.microsoft.com/office/powerpoint/2010/main" val="325607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2FCEC4F-036C-4EC4-90C9-0EE7E22A040F}"/>
              </a:ext>
            </a:extLst>
          </p:cNvPr>
          <p:cNvSpPr>
            <a:spLocks noGrp="1" noChangeArrowheads="1"/>
          </p:cNvSpPr>
          <p:nvPr>
            <p:ph type="title"/>
          </p:nvPr>
        </p:nvSpPr>
        <p:spPr>
          <a:xfrm>
            <a:off x="2152650" y="365126"/>
            <a:ext cx="7886700" cy="574675"/>
          </a:xfrm>
        </p:spPr>
        <p:txBody>
          <a:bodyPr/>
          <a:lstStyle/>
          <a:p>
            <a:pPr eaLnBrk="1" hangingPunct="1"/>
            <a:r>
              <a:rPr lang="en-US" altLang="en-US"/>
              <a:t>Discussion</a:t>
            </a:r>
          </a:p>
        </p:txBody>
      </p:sp>
      <p:sp>
        <p:nvSpPr>
          <p:cNvPr id="35843" name="Rectangle 3">
            <a:extLst>
              <a:ext uri="{FF2B5EF4-FFF2-40B4-BE49-F238E27FC236}">
                <a16:creationId xmlns:a16="http://schemas.microsoft.com/office/drawing/2014/main" id="{1A31DE53-7DB9-4874-8739-71C8ED50C43F}"/>
              </a:ext>
            </a:extLst>
          </p:cNvPr>
          <p:cNvSpPr>
            <a:spLocks noGrp="1" noChangeArrowheads="1"/>
          </p:cNvSpPr>
          <p:nvPr>
            <p:ph idx="1"/>
          </p:nvPr>
        </p:nvSpPr>
        <p:spPr>
          <a:xfrm>
            <a:off x="2179638" y="947738"/>
            <a:ext cx="7886700" cy="4572000"/>
          </a:xfrm>
        </p:spPr>
        <p:txBody>
          <a:bodyPr/>
          <a:lstStyle/>
          <a:p>
            <a:pPr eaLnBrk="1" hangingPunct="1"/>
            <a:r>
              <a:rPr lang="en-US" altLang="en-US"/>
              <a:t>Insights from statistical inference can help in the process of adopting an end-game perspective at the start of the research process</a:t>
            </a:r>
          </a:p>
          <a:p>
            <a:pPr eaLnBrk="1" hangingPunct="1"/>
            <a:r>
              <a:rPr lang="en-US" altLang="en-US"/>
              <a:t>In addition to statistical considerations that arise in settings without nested sampling structure (such as the importance of striving for balance so that units exposed to different treatments have distributions of background characteristics that are as similar as possible), studies of multi-level treatments also call for consideration of the correlation structure among sub-units within the same units </a:t>
            </a:r>
          </a:p>
          <a:p>
            <a:pPr eaLnBrk="1" hangingPunct="1"/>
            <a:r>
              <a:rPr lang="en-US" altLang="en-US"/>
              <a:t>Research sponsors regularly express interest in understanding mechanisms underlying intervention effects, but inference for intervention mechanisms can be sensitive to underlying assumptions, with scientific controversy surrounding proposed methodologies</a:t>
            </a:r>
          </a:p>
          <a:p>
            <a:pPr lvl="1" eaLnBrk="1" hangingPunct="1"/>
            <a:r>
              <a:rPr lang="en-US" altLang="en-US" sz="2100"/>
              <a:t>Theoretical frameworks can motivate choices of measurements, research focus (“Better to do a 100% job on a narrowly defined problem than an 80% job on a more broadly defined problem”)</a:t>
            </a:r>
          </a:p>
          <a:p>
            <a:pPr lvl="1" eaLnBrk="1" hangingPunct="1"/>
            <a:r>
              <a:rPr lang="en-US" altLang="en-US" sz="2100"/>
              <a:t>Planning to study sensitivity of inferences to perturbations of assumptions is good practice from both a scientific perspective and a “grantsmanship” perspective</a:t>
            </a:r>
          </a:p>
        </p:txBody>
      </p:sp>
    </p:spTree>
    <p:extLst>
      <p:ext uri="{BB962C8B-B14F-4D97-AF65-F5344CB8AC3E}">
        <p14:creationId xmlns:p14="http://schemas.microsoft.com/office/powerpoint/2010/main" val="1154820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1222260-14E0-456D-80A5-C24EB9AD4FDA}"/>
              </a:ext>
            </a:extLst>
          </p:cNvPr>
          <p:cNvSpPr>
            <a:spLocks noGrp="1" noChangeArrowheads="1"/>
          </p:cNvSpPr>
          <p:nvPr>
            <p:ph type="title"/>
          </p:nvPr>
        </p:nvSpPr>
        <p:spPr>
          <a:xfrm>
            <a:off x="2152650" y="365126"/>
            <a:ext cx="7886700" cy="549275"/>
          </a:xfrm>
        </p:spPr>
        <p:txBody>
          <a:bodyPr/>
          <a:lstStyle/>
          <a:p>
            <a:r>
              <a:rPr lang="en-US" altLang="en-US" sz="2800"/>
              <a:t>References</a:t>
            </a:r>
          </a:p>
        </p:txBody>
      </p:sp>
      <p:sp>
        <p:nvSpPr>
          <p:cNvPr id="36867" name="Content Placeholder 2">
            <a:extLst>
              <a:ext uri="{FF2B5EF4-FFF2-40B4-BE49-F238E27FC236}">
                <a16:creationId xmlns:a16="http://schemas.microsoft.com/office/drawing/2014/main" id="{C362B027-BA47-45E4-A9DC-9FA67277CF6C}"/>
              </a:ext>
            </a:extLst>
          </p:cNvPr>
          <p:cNvSpPr>
            <a:spLocks noGrp="1" noChangeArrowheads="1"/>
          </p:cNvSpPr>
          <p:nvPr>
            <p:ph idx="1"/>
          </p:nvPr>
        </p:nvSpPr>
        <p:spPr>
          <a:xfrm>
            <a:off x="2152650" y="1066800"/>
            <a:ext cx="7886700" cy="4351338"/>
          </a:xfrm>
        </p:spPr>
        <p:txBody>
          <a:bodyPr/>
          <a:lstStyle/>
          <a:p>
            <a:pPr marL="0" indent="0">
              <a:buFont typeface="Arial" panose="020B0604020202020204" pitchFamily="34" charset="0"/>
              <a:buNone/>
            </a:pPr>
            <a:r>
              <a:rPr lang="en-US" altLang="en-US" sz="1600"/>
              <a:t>Belin TR, Jones A, Tang L, Chung B, Stockdale SE, Jones F, Lucas Wright A, Sherbourne CD, Perlman J, Pulido E, Ong MK, Gilmore J, Miranda J, Dixon E, Jones L, Wells KB.  Maintaining internal validity in community partnered participatory research:  Experience from the Community Partners in Care Study.  </a:t>
            </a:r>
            <a:r>
              <a:rPr lang="en-US" altLang="en-US" sz="1600" i="1"/>
              <a:t>Ethnicity and Disease</a:t>
            </a:r>
            <a:r>
              <a:rPr lang="en-US" altLang="en-US" sz="1600"/>
              <a:t>, 2018; 28 (Suppl 2): 357-364.</a:t>
            </a:r>
          </a:p>
          <a:p>
            <a:pPr marL="0" indent="0">
              <a:buFont typeface="Arial" panose="020B0604020202020204" pitchFamily="34" charset="0"/>
              <a:buNone/>
            </a:pPr>
            <a:r>
              <a:rPr lang="en-US" altLang="en-US" sz="1600">
                <a:cs typeface="Times New Roman" panose="02020603050405020304" pitchFamily="18" charset="0"/>
              </a:rPr>
              <a:t>Belin TR, Normand SLT.  The role of ANCOVA in analyzing experimental data.  </a:t>
            </a:r>
            <a:r>
              <a:rPr lang="en-US" altLang="en-US" sz="1600" i="1">
                <a:cs typeface="Times New Roman" panose="02020603050405020304" pitchFamily="18" charset="0"/>
              </a:rPr>
              <a:t>Psychiatric Annals</a:t>
            </a:r>
            <a:r>
              <a:rPr lang="en-US" altLang="en-US" sz="1600">
                <a:cs typeface="Times New Roman" panose="02020603050405020304" pitchFamily="18" charset="0"/>
              </a:rPr>
              <a:t>, 2009; 39:753-759. </a:t>
            </a:r>
          </a:p>
          <a:p>
            <a:pPr marL="0" indent="0">
              <a:buFont typeface="Arial" panose="020B0604020202020204" pitchFamily="34" charset="0"/>
              <a:buNone/>
            </a:pPr>
            <a:r>
              <a:rPr lang="en-US" altLang="en-US" sz="1600">
                <a:cs typeface="Times New Roman" panose="02020603050405020304" pitchFamily="18" charset="0"/>
              </a:rPr>
              <a:t>Cochran WG. Analysis of covariance: Its nature and uses. </a:t>
            </a:r>
            <a:r>
              <a:rPr lang="en-US" altLang="en-US" sz="1600" i="1">
                <a:cs typeface="Times New Roman" panose="02020603050405020304" pitchFamily="18" charset="0"/>
              </a:rPr>
              <a:t>Biometrics</a:t>
            </a:r>
            <a:r>
              <a:rPr lang="en-US" altLang="en-US" sz="1600">
                <a:cs typeface="Times New Roman" panose="02020603050405020304" pitchFamily="18" charset="0"/>
              </a:rPr>
              <a:t>, 1957; 13: 261-281.</a:t>
            </a:r>
          </a:p>
          <a:p>
            <a:pPr marL="0" indent="0">
              <a:buFont typeface="Arial" panose="020B0604020202020204" pitchFamily="34" charset="0"/>
              <a:buNone/>
            </a:pPr>
            <a:r>
              <a:rPr lang="en-US" altLang="en-US" sz="1600">
                <a:cs typeface="Times New Roman" panose="02020603050405020304" pitchFamily="18" charset="0"/>
              </a:rPr>
              <a:t>Frangakis,C, Rubin DB. Principal stratification in causal inference,” </a:t>
            </a:r>
            <a:r>
              <a:rPr lang="en-US" altLang="en-US" sz="1600" i="1">
                <a:cs typeface="Times New Roman" panose="02020603050405020304" pitchFamily="18" charset="0"/>
              </a:rPr>
              <a:t>Biometrics</a:t>
            </a:r>
            <a:r>
              <a:rPr lang="en-US" altLang="en-US" sz="1600">
                <a:cs typeface="Times New Roman" panose="02020603050405020304" pitchFamily="18" charset="0"/>
              </a:rPr>
              <a:t>, 2002; 58:21-29.</a:t>
            </a:r>
            <a:endParaRPr lang="en-US" altLang="en-US" sz="1600"/>
          </a:p>
          <a:p>
            <a:pPr marL="0" indent="0">
              <a:buFont typeface="Arial" panose="020B0604020202020204" pitchFamily="34" charset="0"/>
              <a:buNone/>
            </a:pPr>
            <a:r>
              <a:rPr lang="en-US" altLang="en-US" sz="1600">
                <a:cs typeface="Times New Roman" panose="02020603050405020304" pitchFamily="18" charset="0"/>
              </a:rPr>
              <a:t>Gritz ER, Carr CR, Rapkin D, Abemayor E, Chang LJC, Wong WK, Belin TR, Calcaterra T, Robbins KT, Chonkich G, Beumer J, Ward PH.  Predictors of long-term smoking cessation in head and neck cancer patients.  </a:t>
            </a:r>
            <a:r>
              <a:rPr lang="en-US" altLang="en-US" sz="1600" i="1">
                <a:cs typeface="Times New Roman" panose="02020603050405020304" pitchFamily="18" charset="0"/>
              </a:rPr>
              <a:t>Cancer Epidemiology, Biomarkers, and Prevention</a:t>
            </a:r>
            <a:r>
              <a:rPr lang="en-US" altLang="en-US" sz="1600">
                <a:cs typeface="Times New Roman" panose="02020603050405020304" pitchFamily="18" charset="0"/>
              </a:rPr>
              <a:t>, 1993; 2(3):261-269. </a:t>
            </a:r>
            <a:endParaRPr lang="en-US" altLang="en-US" sz="1600"/>
          </a:p>
          <a:p>
            <a:pPr marL="0" indent="0">
              <a:buFont typeface="Arial" panose="020B0604020202020204" pitchFamily="34" charset="0"/>
              <a:buNone/>
            </a:pPr>
            <a:r>
              <a:rPr lang="en-US" altLang="en-US" sz="1600"/>
              <a:t>Maldonado G, Greenland S.  Simulation study of confounder-selection strategies.  </a:t>
            </a:r>
            <a:r>
              <a:rPr lang="en-US" altLang="en-US" sz="1600" i="1"/>
              <a:t>American Journal of Epidemiology</a:t>
            </a:r>
            <a:r>
              <a:rPr lang="en-US" altLang="en-US" sz="1600"/>
              <a:t>, 1993; 138: 923-936.</a:t>
            </a:r>
          </a:p>
          <a:p>
            <a:pPr marL="0" indent="0">
              <a:buFont typeface="Arial" panose="020B0604020202020204" pitchFamily="34" charset="0"/>
              <a:buNone/>
            </a:pPr>
            <a:r>
              <a:rPr lang="en-US" altLang="en-US" sz="1600">
                <a:cs typeface="Times New Roman" panose="02020603050405020304" pitchFamily="18" charset="0"/>
              </a:rPr>
              <a:t>Pearl J. Causal diagrams for empirical research (w/ discussion), </a:t>
            </a:r>
            <a:r>
              <a:rPr lang="en-US" altLang="en-US" sz="1600" i="1">
                <a:cs typeface="Times New Roman" panose="02020603050405020304" pitchFamily="18" charset="0"/>
              </a:rPr>
              <a:t>Biometrika</a:t>
            </a:r>
            <a:r>
              <a:rPr lang="en-US" altLang="en-US" sz="1600">
                <a:cs typeface="Times New Roman" panose="02020603050405020304" pitchFamily="18" charset="0"/>
              </a:rPr>
              <a:t>, 1995; 82:669-710.</a:t>
            </a:r>
          </a:p>
          <a:p>
            <a:pPr marL="0" indent="0">
              <a:buFont typeface="Arial" panose="020B0604020202020204" pitchFamily="34" charset="0"/>
              <a:buNone/>
            </a:pPr>
            <a:r>
              <a:rPr lang="en-US" altLang="en-US" sz="1600">
                <a:cs typeface="Times New Roman" panose="02020603050405020304" pitchFamily="18" charset="0"/>
              </a:rPr>
              <a:t>Robins JM, Hernan MA, Brumback B. Marginal structural models and causal inference in epidemiology.  </a:t>
            </a:r>
            <a:r>
              <a:rPr lang="en-US" altLang="en-US" sz="1600" i="1">
                <a:cs typeface="Times New Roman" panose="02020603050405020304" pitchFamily="18" charset="0"/>
              </a:rPr>
              <a:t>Epidemiology</a:t>
            </a:r>
            <a:r>
              <a:rPr lang="en-US" altLang="en-US" sz="1600">
                <a:cs typeface="Times New Roman" panose="02020603050405020304" pitchFamily="18" charset="0"/>
              </a:rPr>
              <a:t>, 2000; 11(5): 550-560.</a:t>
            </a:r>
          </a:p>
          <a:p>
            <a:pPr marL="0" indent="0">
              <a:buFont typeface="Arial" panose="020B0604020202020204" pitchFamily="34" charset="0"/>
              <a:buNone/>
            </a:pPr>
            <a:r>
              <a:rPr lang="en-US" altLang="en-US" sz="1600">
                <a:cs typeface="Calibri" panose="020F0502020204030204" pitchFamily="34" charset="0"/>
              </a:rPr>
              <a:t>Rosenbaum PR.  Discussion of ‘Causal diagrams for empirical research’ by J. Pearl. </a:t>
            </a:r>
            <a:r>
              <a:rPr lang="en-US" altLang="en-US" sz="1600" i="1">
                <a:cs typeface="Calibri" panose="020F0502020204030204" pitchFamily="34" charset="0"/>
              </a:rPr>
              <a:t>Biometrika</a:t>
            </a:r>
            <a:r>
              <a:rPr lang="en-US" altLang="en-US" sz="1600">
                <a:cs typeface="Calibri" panose="020F0502020204030204" pitchFamily="34" charset="0"/>
              </a:rPr>
              <a:t>, 1995; 82: 698-699.</a:t>
            </a:r>
            <a:endParaRPr lang="en-US" altLang="en-US" sz="1600">
              <a:cs typeface="Times New Roman" panose="02020603050405020304" pitchFamily="18" charset="0"/>
            </a:endParaRPr>
          </a:p>
          <a:p>
            <a:pPr marL="0" indent="0">
              <a:buFont typeface="Arial" panose="020B0604020202020204" pitchFamily="34" charset="0"/>
              <a:buNone/>
            </a:pPr>
            <a:r>
              <a:rPr lang="en-US" altLang="en-US" sz="1600">
                <a:solidFill>
                  <a:srgbClr val="000000"/>
                </a:solidFill>
                <a:cs typeface="Times New Roman" panose="02020603050405020304" pitchFamily="18" charset="0"/>
              </a:rPr>
              <a:t>Stanton AL, Ganz PA, Kwan L, Meyerowitz BE, Bower JE, Krupnick JL, Rowland JH, Leedham B, Belin TR.  Outcomes from the Moving Beyond Cancer psychoeducational randomized, controlled trial with breast cancer patients.  </a:t>
            </a:r>
            <a:r>
              <a:rPr lang="en-US" altLang="en-US" sz="1600" i="1">
                <a:solidFill>
                  <a:srgbClr val="000000"/>
                </a:solidFill>
                <a:cs typeface="Times New Roman" panose="02020603050405020304" pitchFamily="18" charset="0"/>
              </a:rPr>
              <a:t>Jrl of Clinical Oncology</a:t>
            </a:r>
            <a:r>
              <a:rPr lang="en-US" altLang="en-US" sz="1600">
                <a:solidFill>
                  <a:srgbClr val="000000"/>
                </a:solidFill>
                <a:cs typeface="Times New Roman" panose="02020603050405020304" pitchFamily="18" charset="0"/>
              </a:rPr>
              <a:t>, 2005; 23: 6009-60/18. </a:t>
            </a:r>
            <a:endParaRPr lang="en-US" altLang="en-US" sz="1600"/>
          </a:p>
        </p:txBody>
      </p:sp>
    </p:spTree>
    <p:extLst>
      <p:ext uri="{BB962C8B-B14F-4D97-AF65-F5344CB8AC3E}">
        <p14:creationId xmlns:p14="http://schemas.microsoft.com/office/powerpoint/2010/main" val="1811904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602BFFE-DD9E-4DA8-97CC-58FCD295BB3D}"/>
              </a:ext>
            </a:extLst>
          </p:cNvPr>
          <p:cNvSpPr>
            <a:spLocks noGrp="1" noChangeArrowheads="1"/>
          </p:cNvSpPr>
          <p:nvPr>
            <p:ph type="title"/>
          </p:nvPr>
        </p:nvSpPr>
        <p:spPr>
          <a:xfrm>
            <a:off x="2152650" y="365126"/>
            <a:ext cx="7886700" cy="549275"/>
          </a:xfrm>
        </p:spPr>
        <p:txBody>
          <a:bodyPr/>
          <a:lstStyle/>
          <a:p>
            <a:r>
              <a:rPr lang="en-US" altLang="en-US" sz="2800"/>
              <a:t>References (Vitamin C / cancer survival)</a:t>
            </a:r>
          </a:p>
        </p:txBody>
      </p:sp>
      <p:sp>
        <p:nvSpPr>
          <p:cNvPr id="37891" name="Content Placeholder 2">
            <a:extLst>
              <a:ext uri="{FF2B5EF4-FFF2-40B4-BE49-F238E27FC236}">
                <a16:creationId xmlns:a16="http://schemas.microsoft.com/office/drawing/2014/main" id="{386367F6-096C-422A-9D05-10A221DD6D65}"/>
              </a:ext>
            </a:extLst>
          </p:cNvPr>
          <p:cNvSpPr>
            <a:spLocks noGrp="1" noChangeArrowheads="1"/>
          </p:cNvSpPr>
          <p:nvPr>
            <p:ph idx="1"/>
          </p:nvPr>
        </p:nvSpPr>
        <p:spPr>
          <a:xfrm>
            <a:off x="2152650" y="1066800"/>
            <a:ext cx="7886700" cy="4351338"/>
          </a:xfrm>
        </p:spPr>
        <p:txBody>
          <a:bodyPr/>
          <a:lstStyle/>
          <a:p>
            <a:pPr marL="0" indent="0">
              <a:buFont typeface="Arial" panose="020B0604020202020204" pitchFamily="34" charset="0"/>
              <a:buNone/>
            </a:pPr>
            <a:r>
              <a:rPr lang="en-US" altLang="en-US" sz="1600">
                <a:cs typeface="Times New Roman" panose="02020603050405020304" pitchFamily="18" charset="0"/>
              </a:rPr>
              <a:t>Cameron E, Pauling L.  Supplemental ascorbate in the supportive treatment of cancer: Prolongation of survival times in terminal human cancer.  </a:t>
            </a:r>
            <a:r>
              <a:rPr lang="en-US" altLang="en-US" sz="1600" i="1">
                <a:cs typeface="Times New Roman" panose="02020603050405020304" pitchFamily="18" charset="0"/>
              </a:rPr>
              <a:t>PNAS</a:t>
            </a:r>
            <a:r>
              <a:rPr lang="en-US" altLang="en-US" sz="1600">
                <a:cs typeface="Times New Roman" panose="02020603050405020304" pitchFamily="18" charset="0"/>
              </a:rPr>
              <a:t>, 1976; 73: 3685=3689.</a:t>
            </a:r>
          </a:p>
          <a:p>
            <a:pPr marL="0" indent="0">
              <a:buFont typeface="Arial" panose="020B0604020202020204" pitchFamily="34" charset="0"/>
              <a:buNone/>
            </a:pPr>
            <a:r>
              <a:rPr lang="en-US" altLang="en-US" sz="1600">
                <a:cs typeface="Times New Roman" panose="02020603050405020304" pitchFamily="18" charset="0"/>
              </a:rPr>
              <a:t>Cameron E, Pauling L.  Supplemental ascorbate in the supportive treatment of cancer: Reevaluation of prolongation of survival times in terminal human cancer.  </a:t>
            </a:r>
            <a:r>
              <a:rPr lang="en-US" altLang="en-US" sz="1600" i="1">
                <a:cs typeface="Times New Roman" panose="02020603050405020304" pitchFamily="18" charset="0"/>
              </a:rPr>
              <a:t>PNAS</a:t>
            </a:r>
            <a:r>
              <a:rPr lang="en-US" altLang="en-US" sz="1600">
                <a:cs typeface="Times New Roman" panose="02020603050405020304" pitchFamily="18" charset="0"/>
              </a:rPr>
              <a:t>, 1978; 75: 4538-4542.</a:t>
            </a:r>
          </a:p>
          <a:p>
            <a:pPr marL="0" indent="0">
              <a:buFont typeface="Arial" panose="020B0604020202020204" pitchFamily="34" charset="0"/>
              <a:buNone/>
            </a:pPr>
            <a:r>
              <a:rPr lang="en-US" altLang="en-US" sz="1600"/>
              <a:t>Moertel CG, Fleming TR, Creagan ET, Rubin J, O’Connell MJ, Ames MM.  High-dose vitamin C versus placebo in the treatment of patients with advanced cancer who have had no prior chemotherapy: A randomized double-blind comparison. </a:t>
            </a:r>
            <a:r>
              <a:rPr lang="en-US" altLang="en-US" sz="1600" i="1"/>
              <a:t>NEJM</a:t>
            </a:r>
            <a:r>
              <a:rPr lang="en-US" altLang="en-US" sz="1600"/>
              <a:t>, 1985; 312: 137-141.</a:t>
            </a:r>
            <a:endParaRPr lang="en-US" altLang="en-US" sz="1600">
              <a:cs typeface="Times New Roman" panose="02020603050405020304" pitchFamily="18" charset="0"/>
            </a:endParaRPr>
          </a:p>
          <a:p>
            <a:pPr marL="0" indent="0">
              <a:buFont typeface="Arial" panose="020B0604020202020204" pitchFamily="34" charset="0"/>
              <a:buNone/>
            </a:pPr>
            <a:r>
              <a:rPr lang="en-US" altLang="en-US" sz="1600">
                <a:cs typeface="Calibri" panose="020F0502020204030204" pitchFamily="34" charset="0"/>
              </a:rPr>
              <a:t>Rosenbaum PR.  Discussion of ‘Causal diagrams for empirical research’ by J. Pearl. </a:t>
            </a:r>
            <a:r>
              <a:rPr lang="en-US" altLang="en-US" sz="1600" i="1">
                <a:cs typeface="Calibri" panose="020F0502020204030204" pitchFamily="34" charset="0"/>
              </a:rPr>
              <a:t>Biometrika</a:t>
            </a:r>
            <a:r>
              <a:rPr lang="en-US" altLang="en-US" sz="1600">
                <a:cs typeface="Calibri" panose="020F0502020204030204" pitchFamily="34" charset="0"/>
              </a:rPr>
              <a:t>, 1995; 82: 698-699.</a:t>
            </a:r>
            <a:endParaRPr lang="en-US" altLang="en-US" sz="1600">
              <a:cs typeface="Times New Roman" panose="02020603050405020304" pitchFamily="18" charset="0"/>
            </a:endParaRPr>
          </a:p>
        </p:txBody>
      </p:sp>
    </p:spTree>
    <p:extLst>
      <p:ext uri="{BB962C8B-B14F-4D97-AF65-F5344CB8AC3E}">
        <p14:creationId xmlns:p14="http://schemas.microsoft.com/office/powerpoint/2010/main" val="2964696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84CD996-CBA3-4C4B-A87B-B903853746F5}"/>
              </a:ext>
            </a:extLst>
          </p:cNvPr>
          <p:cNvSpPr>
            <a:spLocks noGrp="1" noChangeArrowheads="1"/>
          </p:cNvSpPr>
          <p:nvPr>
            <p:ph type="title"/>
          </p:nvPr>
        </p:nvSpPr>
        <p:spPr>
          <a:xfrm>
            <a:off x="2152650" y="365126"/>
            <a:ext cx="7886700" cy="701675"/>
          </a:xfrm>
        </p:spPr>
        <p:txBody>
          <a:bodyPr/>
          <a:lstStyle/>
          <a:p>
            <a:r>
              <a:rPr lang="en-US" altLang="en-US" sz="2800"/>
              <a:t>References (Women’s Health Initiative)</a:t>
            </a:r>
          </a:p>
        </p:txBody>
      </p:sp>
      <p:sp>
        <p:nvSpPr>
          <p:cNvPr id="38915" name="Content Placeholder 2">
            <a:extLst>
              <a:ext uri="{FF2B5EF4-FFF2-40B4-BE49-F238E27FC236}">
                <a16:creationId xmlns:a16="http://schemas.microsoft.com/office/drawing/2014/main" id="{406C0C5C-9D75-4B4F-BCC7-6523262B3D86}"/>
              </a:ext>
            </a:extLst>
          </p:cNvPr>
          <p:cNvSpPr>
            <a:spLocks noGrp="1" noChangeArrowheads="1"/>
          </p:cNvSpPr>
          <p:nvPr>
            <p:ph idx="1"/>
          </p:nvPr>
        </p:nvSpPr>
        <p:spPr>
          <a:xfrm>
            <a:off x="2185988" y="1066800"/>
            <a:ext cx="7886700" cy="4351338"/>
          </a:xfrm>
        </p:spPr>
        <p:txBody>
          <a:bodyPr/>
          <a:lstStyle/>
          <a:p>
            <a:pPr marL="0" indent="0">
              <a:lnSpc>
                <a:spcPct val="100000"/>
              </a:lnSpc>
              <a:spcAft>
                <a:spcPts val="300"/>
              </a:spcAft>
              <a:buFont typeface="Arial" panose="020B0604020202020204" pitchFamily="34" charset="0"/>
              <a:buNone/>
            </a:pPr>
            <a:r>
              <a:rPr lang="en-US" altLang="en-US" sz="1600">
                <a:solidFill>
                  <a:srgbClr val="000000"/>
                </a:solidFill>
                <a:cs typeface="Times New Roman" panose="02020603050405020304" pitchFamily="18" charset="0"/>
              </a:rPr>
              <a:t>Prentice RL</a:t>
            </a:r>
            <a:r>
              <a:rPr lang="en-US" altLang="en-US" sz="1600" b="1">
                <a:solidFill>
                  <a:srgbClr val="000000"/>
                </a:solidFill>
                <a:cs typeface="Times New Roman" panose="02020603050405020304" pitchFamily="18" charset="0"/>
              </a:rPr>
              <a:t>, </a:t>
            </a:r>
            <a:r>
              <a:rPr lang="en-US" altLang="en-US" sz="1600">
                <a:solidFill>
                  <a:srgbClr val="000000"/>
                </a:solidFill>
                <a:cs typeface="Times New Roman" panose="02020603050405020304" pitchFamily="18" charset="0"/>
              </a:rPr>
              <a:t>Langer R</a:t>
            </a:r>
            <a:r>
              <a:rPr lang="en-US" altLang="en-US" sz="1600" b="1">
                <a:solidFill>
                  <a:srgbClr val="000000"/>
                </a:solidFill>
                <a:cs typeface="Times New Roman" panose="02020603050405020304" pitchFamily="18" charset="0"/>
              </a:rPr>
              <a:t>, </a:t>
            </a:r>
            <a:r>
              <a:rPr lang="en-US" altLang="en-US" sz="1600">
                <a:solidFill>
                  <a:srgbClr val="000000"/>
                </a:solidFill>
                <a:cs typeface="Times New Roman" panose="02020603050405020304" pitchFamily="18" charset="0"/>
              </a:rPr>
              <a:t>Stefanick M, et al.  Combined postmenopausal hormone therapy and cardiovascular disease: toward resolving the discrepancy between Women's Health Initiative Clinical Trial and Observational Study Results. </a:t>
            </a:r>
            <a:r>
              <a:rPr lang="en-US" altLang="en-US" sz="1600" i="1">
                <a:solidFill>
                  <a:srgbClr val="000000"/>
                </a:solidFill>
                <a:cs typeface="Times New Roman" panose="02020603050405020304" pitchFamily="18" charset="0"/>
              </a:rPr>
              <a:t>Amer Jrl of Epidemiology</a:t>
            </a:r>
            <a:r>
              <a:rPr lang="en-US" altLang="en-US" sz="1600">
                <a:solidFill>
                  <a:srgbClr val="000000"/>
                </a:solidFill>
                <a:cs typeface="Times New Roman" panose="02020603050405020304" pitchFamily="18" charset="0"/>
              </a:rPr>
              <a:t>, 2005; 162: 404–414.</a:t>
            </a:r>
            <a:endParaRPr lang="en-US" altLang="en-US" sz="1600">
              <a:cs typeface="Times New Roman" panose="02020603050405020304" pitchFamily="18" charset="0"/>
            </a:endParaRPr>
          </a:p>
          <a:p>
            <a:pPr marL="0" indent="0">
              <a:lnSpc>
                <a:spcPct val="100000"/>
              </a:lnSpc>
              <a:spcBef>
                <a:spcPct val="0"/>
              </a:spcBef>
              <a:spcAft>
                <a:spcPts val="300"/>
              </a:spcAft>
              <a:buFont typeface="Arial" panose="020B0604020202020204" pitchFamily="34" charset="0"/>
              <a:buNone/>
            </a:pPr>
            <a:r>
              <a:rPr lang="en-US" altLang="en-US" sz="1600">
                <a:solidFill>
                  <a:srgbClr val="000000"/>
                </a:solidFill>
                <a:cs typeface="Times New Roman" panose="02020603050405020304" pitchFamily="18" charset="0"/>
              </a:rPr>
              <a:t>Prentice RL, Pettinger M, Anderson GL. Statistical issues arising in the Women’s Health Initiative (with discussion) </a:t>
            </a:r>
            <a:r>
              <a:rPr lang="en-US" altLang="en-US" sz="1600" i="1">
                <a:solidFill>
                  <a:srgbClr val="000000"/>
                </a:solidFill>
                <a:cs typeface="Times New Roman" panose="02020603050405020304" pitchFamily="18" charset="0"/>
              </a:rPr>
              <a:t>Biometrics</a:t>
            </a:r>
            <a:r>
              <a:rPr lang="en-US" altLang="en-US" sz="1600">
                <a:solidFill>
                  <a:srgbClr val="000000"/>
                </a:solidFill>
                <a:cs typeface="Times New Roman" panose="02020603050405020304" pitchFamily="18" charset="0"/>
              </a:rPr>
              <a:t>, 2005; 61: 899–941. </a:t>
            </a:r>
            <a:endParaRPr lang="en-US" altLang="en-US" sz="1600">
              <a:cs typeface="Times New Roman" panose="02020603050405020304" pitchFamily="18" charset="0"/>
            </a:endParaRPr>
          </a:p>
          <a:p>
            <a:pPr marL="0" indent="0">
              <a:lnSpc>
                <a:spcPct val="100000"/>
              </a:lnSpc>
              <a:spcBef>
                <a:spcPct val="0"/>
              </a:spcBef>
              <a:spcAft>
                <a:spcPts val="300"/>
              </a:spcAft>
              <a:buFont typeface="Arial" panose="020B0604020202020204" pitchFamily="34" charset="0"/>
              <a:buNone/>
            </a:pPr>
            <a:r>
              <a:rPr lang="en-US" altLang="en-US" sz="1600">
                <a:solidFill>
                  <a:srgbClr val="000000"/>
                </a:solidFill>
                <a:cs typeface="Times New Roman" panose="02020603050405020304" pitchFamily="18" charset="0"/>
              </a:rPr>
              <a:t>Hernan MA, Robins JM, Garcia Rodriguez LA.  Discussion on “Statistical issues arising in the Women’s Health Initiative”, </a:t>
            </a:r>
            <a:r>
              <a:rPr lang="en-US" altLang="en-US" sz="1600" i="1">
                <a:solidFill>
                  <a:srgbClr val="000000"/>
                </a:solidFill>
                <a:cs typeface="Times New Roman" panose="02020603050405020304" pitchFamily="18" charset="0"/>
              </a:rPr>
              <a:t>Biometrics</a:t>
            </a:r>
            <a:r>
              <a:rPr lang="en-US" altLang="en-US" sz="1600">
                <a:solidFill>
                  <a:srgbClr val="000000"/>
                </a:solidFill>
                <a:cs typeface="Times New Roman" panose="02020603050405020304" pitchFamily="18" charset="0"/>
              </a:rPr>
              <a:t>, 2005; 61: 922-930.</a:t>
            </a:r>
            <a:endParaRPr lang="en-US" altLang="en-US" sz="1600">
              <a:cs typeface="Times New Roman" panose="02020603050405020304" pitchFamily="18" charset="0"/>
            </a:endParaRPr>
          </a:p>
          <a:p>
            <a:pPr marL="0" indent="0">
              <a:lnSpc>
                <a:spcPct val="100000"/>
              </a:lnSpc>
              <a:spcBef>
                <a:spcPct val="0"/>
              </a:spcBef>
              <a:spcAft>
                <a:spcPts val="300"/>
              </a:spcAft>
              <a:buFont typeface="Arial" panose="020B0604020202020204" pitchFamily="34" charset="0"/>
              <a:buNone/>
            </a:pPr>
            <a:r>
              <a:rPr lang="en-US" altLang="en-US" sz="1600">
                <a:solidFill>
                  <a:srgbClr val="000000"/>
                </a:solidFill>
                <a:cs typeface="Times New Roman" panose="02020603050405020304" pitchFamily="18" charset="0"/>
              </a:rPr>
              <a:t>Hernán MA, Alonso A, Logan R, Grodstein F, Michels KB, Willett WC, Manson JE, Robins JM. Observational studies analyzed like randomized experiments: an application to post-menopausal hormone therapy and coronary heart disease. </a:t>
            </a:r>
            <a:r>
              <a:rPr lang="en-US" altLang="en-US" sz="1600" i="1">
                <a:solidFill>
                  <a:srgbClr val="000000"/>
                </a:solidFill>
                <a:cs typeface="Times New Roman" panose="02020603050405020304" pitchFamily="18" charset="0"/>
              </a:rPr>
              <a:t>Epidemiology</a:t>
            </a:r>
            <a:r>
              <a:rPr lang="en-US" altLang="en-US" sz="1600">
                <a:solidFill>
                  <a:srgbClr val="000000"/>
                </a:solidFill>
                <a:cs typeface="Times New Roman" panose="02020603050405020304" pitchFamily="18" charset="0"/>
              </a:rPr>
              <a:t>, 2008; 19:766-779. </a:t>
            </a:r>
            <a:endParaRPr lang="en-US" altLang="en-US" sz="1600">
              <a:cs typeface="Times New Roman" panose="02020603050405020304" pitchFamily="18" charset="0"/>
            </a:endParaRPr>
          </a:p>
          <a:p>
            <a:pPr marL="0" indent="0">
              <a:lnSpc>
                <a:spcPct val="100000"/>
              </a:lnSpc>
              <a:spcBef>
                <a:spcPct val="0"/>
              </a:spcBef>
              <a:spcAft>
                <a:spcPts val="300"/>
              </a:spcAft>
              <a:buFont typeface="Arial" panose="020B0604020202020204" pitchFamily="34" charset="0"/>
              <a:buNone/>
            </a:pPr>
            <a:r>
              <a:rPr lang="en-US" altLang="en-US" sz="1600">
                <a:solidFill>
                  <a:srgbClr val="000000"/>
                </a:solidFill>
                <a:cs typeface="Times New Roman" panose="02020603050405020304" pitchFamily="18" charset="0"/>
              </a:rPr>
              <a:t>Hoover RN.  The sound and the fury: Was it all worth it?  </a:t>
            </a:r>
            <a:r>
              <a:rPr lang="en-US" altLang="en-US" sz="1600" i="1">
                <a:solidFill>
                  <a:srgbClr val="000000"/>
                </a:solidFill>
                <a:cs typeface="Times New Roman" panose="02020603050405020304" pitchFamily="18" charset="0"/>
              </a:rPr>
              <a:t>Epidemiology</a:t>
            </a:r>
            <a:r>
              <a:rPr lang="en-US" altLang="en-US" sz="1600">
                <a:solidFill>
                  <a:srgbClr val="000000"/>
                </a:solidFill>
                <a:cs typeface="Times New Roman" panose="02020603050405020304" pitchFamily="18" charset="0"/>
              </a:rPr>
              <a:t>, 2008; 19: 780-782.</a:t>
            </a:r>
            <a:endParaRPr lang="en-US" altLang="en-US" sz="1600">
              <a:cs typeface="Times New Roman" panose="02020603050405020304" pitchFamily="18" charset="0"/>
            </a:endParaRPr>
          </a:p>
          <a:p>
            <a:pPr marL="0" indent="0">
              <a:lnSpc>
                <a:spcPct val="100000"/>
              </a:lnSpc>
              <a:spcBef>
                <a:spcPct val="0"/>
              </a:spcBef>
              <a:spcAft>
                <a:spcPts val="300"/>
              </a:spcAft>
              <a:buFont typeface="Arial" panose="020B0604020202020204" pitchFamily="34" charset="0"/>
              <a:buNone/>
            </a:pPr>
            <a:r>
              <a:rPr lang="en-US" altLang="en-US" sz="1600">
                <a:solidFill>
                  <a:srgbClr val="000000"/>
                </a:solidFill>
                <a:cs typeface="Times New Roman" panose="02020603050405020304" pitchFamily="18" charset="0"/>
              </a:rPr>
              <a:t>Stampfer MJ.  ITT for observational data: Worst of both worlds?  </a:t>
            </a:r>
            <a:r>
              <a:rPr lang="en-US" altLang="en-US" sz="1600" i="1">
                <a:solidFill>
                  <a:srgbClr val="000000"/>
                </a:solidFill>
                <a:cs typeface="Times New Roman" panose="02020603050405020304" pitchFamily="18" charset="0"/>
              </a:rPr>
              <a:t>Epidemiology</a:t>
            </a:r>
            <a:r>
              <a:rPr lang="en-US" altLang="en-US" sz="1600">
                <a:solidFill>
                  <a:srgbClr val="000000"/>
                </a:solidFill>
                <a:cs typeface="Times New Roman" panose="02020603050405020304" pitchFamily="18" charset="0"/>
              </a:rPr>
              <a:t>, 2008; 19: 783-784.</a:t>
            </a:r>
            <a:endParaRPr lang="en-US" altLang="en-US" sz="1600">
              <a:cs typeface="Times New Roman" panose="02020603050405020304" pitchFamily="18" charset="0"/>
            </a:endParaRPr>
          </a:p>
          <a:p>
            <a:pPr marL="0" indent="0">
              <a:lnSpc>
                <a:spcPct val="100000"/>
              </a:lnSpc>
              <a:spcBef>
                <a:spcPct val="0"/>
              </a:spcBef>
              <a:spcAft>
                <a:spcPts val="300"/>
              </a:spcAft>
              <a:buFont typeface="Arial" panose="020B0604020202020204" pitchFamily="34" charset="0"/>
              <a:buNone/>
            </a:pPr>
            <a:r>
              <a:rPr lang="en-US" altLang="en-US" sz="1600">
                <a:solidFill>
                  <a:srgbClr val="000000"/>
                </a:solidFill>
                <a:cs typeface="Times New Roman" panose="02020603050405020304" pitchFamily="18" charset="0"/>
              </a:rPr>
              <a:t>Prentice RL.  Data analysis methods and the reliability of analytic epidemiologic research.  </a:t>
            </a:r>
            <a:r>
              <a:rPr lang="en-US" altLang="en-US" sz="1600" i="1">
                <a:solidFill>
                  <a:srgbClr val="000000"/>
                </a:solidFill>
                <a:cs typeface="Times New Roman" panose="02020603050405020304" pitchFamily="18" charset="0"/>
              </a:rPr>
              <a:t>Epidemiology</a:t>
            </a:r>
            <a:r>
              <a:rPr lang="en-US" altLang="en-US" sz="1600">
                <a:solidFill>
                  <a:srgbClr val="000000"/>
                </a:solidFill>
                <a:cs typeface="Times New Roman" panose="02020603050405020304" pitchFamily="18" charset="0"/>
              </a:rPr>
              <a:t>, 2008; 19: 785-793. </a:t>
            </a:r>
            <a:endParaRPr lang="en-US" altLang="en-US" sz="1600">
              <a:cs typeface="Times New Roman" panose="02020603050405020304" pitchFamily="18" charset="0"/>
            </a:endParaRPr>
          </a:p>
          <a:p>
            <a:pPr marL="0" indent="0">
              <a:lnSpc>
                <a:spcPct val="100000"/>
              </a:lnSpc>
              <a:spcBef>
                <a:spcPct val="0"/>
              </a:spcBef>
              <a:spcAft>
                <a:spcPts val="300"/>
              </a:spcAft>
              <a:buFont typeface="Arial" panose="020B0604020202020204" pitchFamily="34" charset="0"/>
              <a:buNone/>
            </a:pPr>
            <a:r>
              <a:rPr lang="en-US" altLang="en-US" sz="1600">
                <a:solidFill>
                  <a:srgbClr val="000000"/>
                </a:solidFill>
                <a:cs typeface="Times New Roman" panose="02020603050405020304" pitchFamily="18" charset="0"/>
              </a:rPr>
              <a:t>Hernán MA, Robins JM.  Authors’ response, Part 1:  Observational studies analyzed like randomized experiments: The best of both worlds.  </a:t>
            </a:r>
            <a:r>
              <a:rPr lang="en-US" altLang="en-US" sz="1600" i="1">
                <a:solidFill>
                  <a:srgbClr val="000000"/>
                </a:solidFill>
                <a:cs typeface="Times New Roman" panose="02020603050405020304" pitchFamily="18" charset="0"/>
              </a:rPr>
              <a:t>Epidemiology</a:t>
            </a:r>
            <a:r>
              <a:rPr lang="en-US" altLang="en-US" sz="1600">
                <a:solidFill>
                  <a:srgbClr val="000000"/>
                </a:solidFill>
                <a:cs typeface="Times New Roman" panose="02020603050405020304" pitchFamily="18" charset="0"/>
              </a:rPr>
              <a:t>, 2008; 19: 789-792.</a:t>
            </a:r>
            <a:endParaRPr lang="en-US" altLang="en-US" sz="1600">
              <a:cs typeface="Times New Roman" panose="02020603050405020304" pitchFamily="18" charset="0"/>
            </a:endParaRPr>
          </a:p>
          <a:p>
            <a:pPr marL="0" indent="0">
              <a:lnSpc>
                <a:spcPct val="100000"/>
              </a:lnSpc>
              <a:spcBef>
                <a:spcPct val="0"/>
              </a:spcBef>
              <a:spcAft>
                <a:spcPts val="300"/>
              </a:spcAft>
              <a:buFont typeface="Arial" panose="020B0604020202020204" pitchFamily="34" charset="0"/>
              <a:buNone/>
            </a:pPr>
            <a:r>
              <a:rPr lang="en-US" altLang="en-US" sz="1600">
                <a:solidFill>
                  <a:srgbClr val="000000"/>
                </a:solidFill>
                <a:cs typeface="Times New Roman" panose="02020603050405020304" pitchFamily="18" charset="0"/>
              </a:rPr>
              <a:t>Willett WC, Manson JE, Grodstein F.  Author’s response, Part II.  </a:t>
            </a:r>
            <a:r>
              <a:rPr lang="en-US" altLang="en-US" sz="1600" i="1">
                <a:solidFill>
                  <a:srgbClr val="000000"/>
                </a:solidFill>
                <a:cs typeface="Times New Roman" panose="02020603050405020304" pitchFamily="18" charset="0"/>
              </a:rPr>
              <a:t>Epidemiology</a:t>
            </a:r>
            <a:r>
              <a:rPr lang="en-US" altLang="en-US" sz="1600">
                <a:solidFill>
                  <a:srgbClr val="000000"/>
                </a:solidFill>
                <a:cs typeface="Times New Roman" panose="02020603050405020304" pitchFamily="18" charset="0"/>
              </a:rPr>
              <a:t>, 2008; 19: 793.</a:t>
            </a:r>
            <a:endParaRPr lang="en-US" altLang="en-US" sz="1600">
              <a:cs typeface="Times New Roman" panose="02020603050405020304" pitchFamily="18" charset="0"/>
            </a:endParaRPr>
          </a:p>
          <a:p>
            <a:pPr marL="0" indent="0">
              <a:lnSpc>
                <a:spcPct val="100000"/>
              </a:lnSpc>
              <a:spcBef>
                <a:spcPct val="0"/>
              </a:spcBef>
              <a:spcAft>
                <a:spcPts val="300"/>
              </a:spcAft>
              <a:buFont typeface="Arial" panose="020B0604020202020204" pitchFamily="34" charset="0"/>
              <a:buNone/>
            </a:pPr>
            <a:r>
              <a:rPr lang="en-US" altLang="en-US" sz="1600">
                <a:cs typeface="Times New Roman" panose="02020603050405020304" pitchFamily="18" charset="0"/>
              </a:rPr>
              <a:t>Prentice RL, Anderson GL.  The Women’s Health Initiative: Lessons learned.  </a:t>
            </a:r>
            <a:r>
              <a:rPr lang="en-US" altLang="en-US" sz="1600" i="1">
                <a:cs typeface="Times New Roman" panose="02020603050405020304" pitchFamily="18" charset="0"/>
              </a:rPr>
              <a:t>Annual Review of Public Health</a:t>
            </a:r>
            <a:r>
              <a:rPr lang="en-US" altLang="en-US" sz="1600">
                <a:cs typeface="Times New Roman" panose="02020603050405020304" pitchFamily="18" charset="0"/>
              </a:rPr>
              <a:t>, 2008; 29: 131-150.</a:t>
            </a:r>
          </a:p>
          <a:p>
            <a:pPr marL="0" indent="0">
              <a:buFont typeface="Arial" panose="020B0604020202020204" pitchFamily="34" charset="0"/>
              <a:buNone/>
            </a:pPr>
            <a:endParaRPr lang="en-US" altLang="en-US" sz="180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en-US"/>
          </a:p>
        </p:txBody>
      </p:sp>
    </p:spTree>
    <p:extLst>
      <p:ext uri="{BB962C8B-B14F-4D97-AF65-F5344CB8AC3E}">
        <p14:creationId xmlns:p14="http://schemas.microsoft.com/office/powerpoint/2010/main" val="3012259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B1A453B-A139-4728-ACCD-EF7AD43FC602}"/>
              </a:ext>
            </a:extLst>
          </p:cNvPr>
          <p:cNvSpPr>
            <a:spLocks noGrp="1" noChangeArrowheads="1"/>
          </p:cNvSpPr>
          <p:nvPr>
            <p:ph type="title"/>
          </p:nvPr>
        </p:nvSpPr>
        <p:spPr/>
        <p:txBody>
          <a:bodyPr/>
          <a:lstStyle/>
          <a:p>
            <a:pPr eaLnBrk="1" hangingPunct="1"/>
            <a:r>
              <a:rPr lang="en-US" altLang="en-US" sz="3200"/>
              <a:t> </a:t>
            </a:r>
          </a:p>
        </p:txBody>
      </p:sp>
      <p:sp>
        <p:nvSpPr>
          <p:cNvPr id="39939" name="Rectangle 3">
            <a:extLst>
              <a:ext uri="{FF2B5EF4-FFF2-40B4-BE49-F238E27FC236}">
                <a16:creationId xmlns:a16="http://schemas.microsoft.com/office/drawing/2014/main" id="{05FC0BA8-EDF9-40A6-A7A5-A892773766DC}"/>
              </a:ext>
            </a:extLst>
          </p:cNvPr>
          <p:cNvSpPr>
            <a:spLocks noGrp="1" noChangeArrowheads="1"/>
          </p:cNvSpPr>
          <p:nvPr>
            <p:ph idx="1"/>
          </p:nvPr>
        </p:nvSpPr>
        <p:spPr/>
        <p:txBody>
          <a:bodyPr/>
          <a:lstStyle/>
          <a:p>
            <a:pPr marL="0" indent="0" eaLnBrk="1" hangingPunct="1">
              <a:buFont typeface="Arial" panose="020B0604020202020204" pitchFamily="34" charset="0"/>
              <a:buNone/>
            </a:pPr>
            <a:endParaRPr lang="en-US" altLang="en-US" sz="2400"/>
          </a:p>
          <a:p>
            <a:pPr marL="0" indent="0" eaLnBrk="1" hangingPunct="1">
              <a:buFont typeface="Arial" panose="020B0604020202020204" pitchFamily="34" charset="0"/>
              <a:buNone/>
            </a:pPr>
            <a:endParaRPr lang="en-US" altLang="en-US" sz="2400"/>
          </a:p>
          <a:p>
            <a:pPr marL="0" indent="0" eaLnBrk="1" hangingPunct="1">
              <a:buFont typeface="Arial" panose="020B0604020202020204" pitchFamily="34" charset="0"/>
              <a:buNone/>
            </a:pPr>
            <a:endParaRPr lang="en-US" altLang="en-US" sz="3200"/>
          </a:p>
          <a:p>
            <a:pPr marL="0" indent="0" algn="ctr" eaLnBrk="1" hangingPunct="1">
              <a:buFont typeface="Arial" panose="020B0604020202020204" pitchFamily="34" charset="0"/>
              <a:buNone/>
            </a:pPr>
            <a:r>
              <a:rPr lang="en-US" altLang="en-US" sz="3200"/>
              <a:t>Thank you</a:t>
            </a:r>
          </a:p>
          <a:p>
            <a:pPr marL="0" indent="0" algn="ctr" eaLnBrk="1" hangingPunct="1">
              <a:buFont typeface="Arial" panose="020B0604020202020204" pitchFamily="34" charset="0"/>
              <a:buNone/>
            </a:pPr>
            <a:endParaRPr lang="en-US" altLang="en-US" sz="2400"/>
          </a:p>
          <a:p>
            <a:pPr marL="0" indent="0" algn="ctr" eaLnBrk="1" hangingPunct="1">
              <a:buFont typeface="Arial" panose="020B0604020202020204" pitchFamily="34" charset="0"/>
              <a:buNone/>
            </a:pPr>
            <a:r>
              <a:rPr lang="en-US" altLang="en-US" sz="2800"/>
              <a:t>Tom Belin</a:t>
            </a:r>
          </a:p>
          <a:p>
            <a:pPr marL="0" indent="0" algn="ctr" eaLnBrk="1" hangingPunct="1">
              <a:buFont typeface="Arial" panose="020B0604020202020204" pitchFamily="34" charset="0"/>
              <a:buNone/>
            </a:pPr>
            <a:r>
              <a:rPr lang="en-US" altLang="en-US" sz="2800"/>
              <a:t>tbelin@ucla.edu</a:t>
            </a:r>
          </a:p>
        </p:txBody>
      </p:sp>
    </p:spTree>
    <p:extLst>
      <p:ext uri="{BB962C8B-B14F-4D97-AF65-F5344CB8AC3E}">
        <p14:creationId xmlns:p14="http://schemas.microsoft.com/office/powerpoint/2010/main" val="135452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26F8-5FCA-4E66-AAAF-F3809A37AE87}"/>
              </a:ext>
            </a:extLst>
          </p:cNvPr>
          <p:cNvSpPr>
            <a:spLocks noGrp="1"/>
          </p:cNvSpPr>
          <p:nvPr>
            <p:ph type="title"/>
          </p:nvPr>
        </p:nvSpPr>
        <p:spPr>
          <a:xfrm>
            <a:off x="2976564" y="2124922"/>
            <a:ext cx="9427102" cy="2058669"/>
          </a:xfrm>
          <a:noFill/>
        </p:spPr>
        <p:txBody>
          <a:bodyPr/>
          <a:lstStyle/>
          <a:p>
            <a:r>
              <a:rPr lang="en-US" sz="4800" b="0" i="1" dirty="0"/>
              <a:t>Configurational Comparative Methods</a:t>
            </a:r>
            <a:br>
              <a:rPr lang="en-US" dirty="0"/>
            </a:br>
            <a:br>
              <a:rPr lang="en-US" dirty="0"/>
            </a:br>
            <a:br>
              <a:rPr lang="en-US" dirty="0"/>
            </a:br>
            <a:br>
              <a:rPr lang="en-US" dirty="0"/>
            </a:br>
            <a:endParaRPr lang="en-US" sz="2800" dirty="0"/>
          </a:p>
        </p:txBody>
      </p:sp>
      <p:sp>
        <p:nvSpPr>
          <p:cNvPr id="6" name="Rectangle 5">
            <a:extLst>
              <a:ext uri="{FF2B5EF4-FFF2-40B4-BE49-F238E27FC236}">
                <a16:creationId xmlns:a16="http://schemas.microsoft.com/office/drawing/2014/main" id="{79FF2469-8187-40CF-B565-F33137C49D15}"/>
              </a:ext>
            </a:extLst>
          </p:cNvPr>
          <p:cNvSpPr/>
          <p:nvPr/>
        </p:nvSpPr>
        <p:spPr>
          <a:xfrm>
            <a:off x="223837" y="3840692"/>
            <a:ext cx="269240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Edward J. Miech, Ph.D.</a:t>
            </a:r>
            <a:br>
              <a:rPr lang="en-US" dirty="0"/>
            </a:br>
            <a:r>
              <a:rPr lang="en-US" dirty="0"/>
              <a:t>Regenstrief Institute</a:t>
            </a:r>
          </a:p>
          <a:p>
            <a:pPr algn="ctr"/>
            <a:r>
              <a:rPr lang="en-US" dirty="0"/>
              <a:t>Indianapolis, IN</a:t>
            </a:r>
          </a:p>
        </p:txBody>
      </p:sp>
      <p:pic>
        <p:nvPicPr>
          <p:cNvPr id="5" name="Picture 4">
            <a:extLst>
              <a:ext uri="{FF2B5EF4-FFF2-40B4-BE49-F238E27FC236}">
                <a16:creationId xmlns:a16="http://schemas.microsoft.com/office/drawing/2014/main" id="{124916BF-AB38-4593-AD8A-6800DDAC0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87" y="1971675"/>
            <a:ext cx="1597288" cy="1750679"/>
          </a:xfrm>
          <a:prstGeom prst="rect">
            <a:avLst/>
          </a:prstGeom>
          <a:ln w="47625">
            <a:solidFill>
              <a:schemeClr val="bg1"/>
            </a:solidFill>
          </a:ln>
        </p:spPr>
      </p:pic>
      <p:sp>
        <p:nvSpPr>
          <p:cNvPr id="3" name="AutoShape 2">
            <a:extLst>
              <a:ext uri="{FF2B5EF4-FFF2-40B4-BE49-F238E27FC236}">
                <a16:creationId xmlns:a16="http://schemas.microsoft.com/office/drawing/2014/main" id="{2D506165-D175-42C1-896B-39360A1698F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Edward J Miech, EdD on Twitter: &quot;Special thanks to Regenstrief for its  unique role in supporting configurational analysis in health services  research! As seminar participants learned from Alrik Thiem &amp; Michael  Baumgartner">
            <a:extLst>
              <a:ext uri="{FF2B5EF4-FFF2-40B4-BE49-F238E27FC236}">
                <a16:creationId xmlns:a16="http://schemas.microsoft.com/office/drawing/2014/main" id="{3078E725-FF12-4AFE-BA49-34C80FBDB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070" y="1971675"/>
            <a:ext cx="1591206" cy="175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70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98AA55C-3C45-4CD9-934C-2433723C337C}"/>
              </a:ext>
            </a:extLst>
          </p:cNvPr>
          <p:cNvSpPr>
            <a:spLocks noGrp="1" noChangeArrowheads="1"/>
          </p:cNvSpPr>
          <p:nvPr>
            <p:ph type="title"/>
          </p:nvPr>
        </p:nvSpPr>
        <p:spPr>
          <a:xfrm>
            <a:off x="2152650" y="317501"/>
            <a:ext cx="7886700" cy="1325563"/>
          </a:xfrm>
        </p:spPr>
        <p:txBody>
          <a:bodyPr/>
          <a:lstStyle/>
          <a:p>
            <a:pPr eaLnBrk="1" hangingPunct="1"/>
            <a:r>
              <a:rPr lang="en-US" altLang="en-US" sz="3600" dirty="0"/>
              <a:t>Outline </a:t>
            </a:r>
          </a:p>
        </p:txBody>
      </p:sp>
      <p:sp>
        <p:nvSpPr>
          <p:cNvPr id="5123" name="Rectangle 3">
            <a:extLst>
              <a:ext uri="{FF2B5EF4-FFF2-40B4-BE49-F238E27FC236}">
                <a16:creationId xmlns:a16="http://schemas.microsoft.com/office/drawing/2014/main" id="{6C5AC57C-8526-4BBD-8F49-C61C143678F7}"/>
              </a:ext>
            </a:extLst>
          </p:cNvPr>
          <p:cNvSpPr>
            <a:spLocks noGrp="1" noChangeArrowheads="1"/>
          </p:cNvSpPr>
          <p:nvPr>
            <p:ph idx="1"/>
          </p:nvPr>
        </p:nvSpPr>
        <p:spPr>
          <a:xfrm>
            <a:off x="2152650" y="1447801"/>
            <a:ext cx="7886700" cy="5045075"/>
          </a:xfrm>
        </p:spPr>
        <p:txBody>
          <a:bodyPr rtlCol="0">
            <a:normAutofit/>
          </a:bodyPr>
          <a:lstStyle/>
          <a:p>
            <a:pPr marL="514350" indent="-514350" eaLnBrk="1" hangingPunct="1">
              <a:lnSpc>
                <a:spcPct val="80000"/>
              </a:lnSpc>
              <a:buFont typeface="Arial" panose="020B0604020202020204" pitchFamily="34" charset="0"/>
              <a:buAutoNum type="arabicPeriod"/>
              <a:defRPr/>
            </a:pPr>
            <a:r>
              <a:rPr lang="en-US" altLang="en-US" sz="2600" dirty="0"/>
              <a:t>Strategies for enhancing precision of inferences about intervention effects from experiments (with illustration of the role of blocking in Community Partners in Care study)</a:t>
            </a:r>
          </a:p>
          <a:p>
            <a:pPr marL="514350" indent="-514350" eaLnBrk="1" hangingPunct="1">
              <a:lnSpc>
                <a:spcPct val="80000"/>
              </a:lnSpc>
              <a:buFont typeface="Arial" panose="020B0604020202020204" pitchFamily="34" charset="0"/>
              <a:buAutoNum type="arabicPeriod"/>
              <a:defRPr/>
            </a:pPr>
            <a:r>
              <a:rPr lang="en-US" altLang="en-US" sz="2600" dirty="0"/>
              <a:t>Statistical issues arising from clustering / nesting of sub-units within units</a:t>
            </a:r>
          </a:p>
          <a:p>
            <a:pPr marL="514350" indent="-514350" eaLnBrk="1" hangingPunct="1">
              <a:lnSpc>
                <a:spcPct val="80000"/>
              </a:lnSpc>
              <a:buFont typeface="Arial" panose="020B0604020202020204" pitchFamily="34" charset="0"/>
              <a:buAutoNum type="arabicPeriod"/>
              <a:defRPr/>
            </a:pPr>
            <a:r>
              <a:rPr lang="en-US" altLang="en-US" sz="2600" dirty="0"/>
              <a:t>Challenges / threats to inference in multi-level studies and discussion of possible design and analysis strategies</a:t>
            </a:r>
          </a:p>
          <a:p>
            <a:pPr marL="0" indent="0" eaLnBrk="1" hangingPunct="1">
              <a:lnSpc>
                <a:spcPct val="80000"/>
              </a:lnSpc>
              <a:buFont typeface="Arial" panose="020B0604020202020204" pitchFamily="34" charset="0"/>
              <a:buNone/>
              <a:defRPr/>
            </a:pPr>
            <a:endParaRPr lang="en-US" altLang="en-US" sz="2600" dirty="0"/>
          </a:p>
          <a:p>
            <a:pPr eaLnBrk="1" hangingPunct="1">
              <a:lnSpc>
                <a:spcPct val="80000"/>
              </a:lnSpc>
              <a:defRPr/>
            </a:pPr>
            <a:endParaRPr lang="en-US" altLang="en-US" sz="2600" dirty="0"/>
          </a:p>
        </p:txBody>
      </p:sp>
    </p:spTree>
    <p:extLst>
      <p:ext uri="{BB962C8B-B14F-4D97-AF65-F5344CB8AC3E}">
        <p14:creationId xmlns:p14="http://schemas.microsoft.com/office/powerpoint/2010/main" val="1195683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89186"/>
            <a:ext cx="11746623" cy="2238704"/>
          </a:xfrm>
        </p:spPr>
        <p:txBody>
          <a:bodyPr>
            <a:normAutofit fontScale="90000"/>
          </a:bodyPr>
          <a:lstStyle/>
          <a:p>
            <a:br>
              <a:rPr lang="en-US" sz="6600">
                <a:latin typeface="+mn-lt"/>
              </a:rPr>
            </a:br>
            <a:br>
              <a:rPr lang="en-US" sz="6600">
                <a:latin typeface="+mn-lt"/>
              </a:rPr>
            </a:br>
            <a:r>
              <a:rPr lang="en-US" sz="6600">
                <a:latin typeface="+mn-lt"/>
              </a:rPr>
              <a:t>Configurational Comparative Methods</a:t>
            </a:r>
            <a:endParaRPr lang="en-US" sz="6600" dirty="0">
              <a:latin typeface="+mn-lt"/>
            </a:endParaRPr>
          </a:p>
        </p:txBody>
      </p:sp>
      <p:sp>
        <p:nvSpPr>
          <p:cNvPr id="3" name="Subtitle 2"/>
          <p:cNvSpPr>
            <a:spLocks noGrp="1"/>
          </p:cNvSpPr>
          <p:nvPr>
            <p:ph type="subTitle" idx="1"/>
          </p:nvPr>
        </p:nvSpPr>
        <p:spPr>
          <a:xfrm>
            <a:off x="271272" y="2719990"/>
            <a:ext cx="11920728" cy="1655762"/>
          </a:xfrm>
        </p:spPr>
        <p:txBody>
          <a:bodyPr>
            <a:normAutofit/>
          </a:bodyPr>
          <a:lstStyle/>
          <a:p>
            <a:r>
              <a:rPr lang="en-US" sz="4400"/>
              <a:t>A New Mathematical Approach for Cross-Case Analysis</a:t>
            </a:r>
            <a:endParaRPr lang="en-US" sz="4400" dirty="0"/>
          </a:p>
        </p:txBody>
      </p:sp>
      <p:sp>
        <p:nvSpPr>
          <p:cNvPr id="4" name="Text Placeholder 3"/>
          <p:cNvSpPr>
            <a:spLocks noGrp="1"/>
          </p:cNvSpPr>
          <p:nvPr>
            <p:ph type="body" sz="half" idx="13"/>
          </p:nvPr>
        </p:nvSpPr>
        <p:spPr>
          <a:xfrm>
            <a:off x="5410199" y="4872967"/>
            <a:ext cx="6603124" cy="1640203"/>
          </a:xfrm>
        </p:spPr>
        <p:txBody>
          <a:bodyPr/>
          <a:lstStyle/>
          <a:p>
            <a:r>
              <a:rPr lang="en-US"/>
              <a:t>Edward J. Miech</a:t>
            </a:r>
          </a:p>
          <a:p>
            <a:r>
              <a:rPr lang="en-US"/>
              <a:t>edward.miech@va.gov</a:t>
            </a:r>
            <a:endParaRPr lang="en-US" dirty="0"/>
          </a:p>
          <a:p>
            <a:r>
              <a:rPr lang="en-US"/>
              <a:t>@edmiech</a:t>
            </a:r>
            <a:endParaRPr lang="en-US" dirty="0"/>
          </a:p>
        </p:txBody>
      </p:sp>
    </p:spTree>
    <p:extLst>
      <p:ext uri="{BB962C8B-B14F-4D97-AF65-F5344CB8AC3E}">
        <p14:creationId xmlns:p14="http://schemas.microsoft.com/office/powerpoint/2010/main" val="4020381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Presentation Basics</a:t>
            </a:r>
            <a:endParaRPr lang="en-US" dirty="0"/>
          </a:p>
        </p:txBody>
      </p:sp>
      <p:sp>
        <p:nvSpPr>
          <p:cNvPr id="3" name="Content Placeholder 2"/>
          <p:cNvSpPr>
            <a:spLocks noGrp="1"/>
          </p:cNvSpPr>
          <p:nvPr>
            <p:ph idx="1"/>
          </p:nvPr>
        </p:nvSpPr>
        <p:spPr>
          <a:xfrm>
            <a:off x="545431" y="1555531"/>
            <a:ext cx="11454063" cy="4832569"/>
          </a:xfrm>
        </p:spPr>
        <p:txBody>
          <a:bodyPr>
            <a:normAutofit/>
          </a:bodyPr>
          <a:lstStyle/>
          <a:p>
            <a:r>
              <a:rPr lang="en-US"/>
              <a:t>Conceptual introduction (no prior knowledge assumed)</a:t>
            </a:r>
          </a:p>
          <a:p>
            <a:r>
              <a:rPr lang="en-US"/>
              <a:t>Necessarily incomplete (full course takes 5 days)</a:t>
            </a:r>
          </a:p>
          <a:p>
            <a:r>
              <a:rPr lang="en-US"/>
              <a:t>Three applied examples from implementation science</a:t>
            </a:r>
            <a:endParaRPr lang="en-US" dirty="0"/>
          </a:p>
        </p:txBody>
      </p:sp>
    </p:spTree>
    <p:extLst>
      <p:ext uri="{BB962C8B-B14F-4D97-AF65-F5344CB8AC3E}">
        <p14:creationId xmlns:p14="http://schemas.microsoft.com/office/powerpoint/2010/main" val="2837909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Brief Introduction</a:t>
            </a:r>
          </a:p>
        </p:txBody>
      </p:sp>
      <p:sp>
        <p:nvSpPr>
          <p:cNvPr id="3" name="Content Placeholder 2"/>
          <p:cNvSpPr>
            <a:spLocks noGrp="1"/>
          </p:cNvSpPr>
          <p:nvPr>
            <p:ph idx="1"/>
          </p:nvPr>
        </p:nvSpPr>
        <p:spPr>
          <a:xfrm>
            <a:off x="330201" y="1555531"/>
            <a:ext cx="11669294" cy="4540469"/>
          </a:xfrm>
        </p:spPr>
        <p:txBody>
          <a:bodyPr>
            <a:normAutofit fontScale="92500" lnSpcReduction="20000"/>
          </a:bodyPr>
          <a:lstStyle/>
          <a:p>
            <a:r>
              <a:rPr lang="en-US"/>
              <a:t>both implementation scientist and methodologist</a:t>
            </a:r>
          </a:p>
          <a:p>
            <a:r>
              <a:rPr lang="en-US"/>
              <a:t>FTE now split roughly 50/50 across the two areas</a:t>
            </a:r>
          </a:p>
          <a:p>
            <a:r>
              <a:rPr lang="en-US"/>
              <a:t>located in Indianapolis</a:t>
            </a:r>
          </a:p>
          <a:p>
            <a:r>
              <a:rPr lang="en-US"/>
              <a:t>primary affiliation with VA HSR&amp;D/QUERI</a:t>
            </a:r>
          </a:p>
          <a:p>
            <a:r>
              <a:rPr lang="en-US"/>
              <a:t>also: Regenstrief Institute, Indiana University School of Medicine</a:t>
            </a:r>
          </a:p>
          <a:p>
            <a:endParaRPr lang="en-US"/>
          </a:p>
        </p:txBody>
      </p:sp>
    </p:spTree>
    <p:extLst>
      <p:ext uri="{BB962C8B-B14F-4D97-AF65-F5344CB8AC3E}">
        <p14:creationId xmlns:p14="http://schemas.microsoft.com/office/powerpoint/2010/main" val="2431747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1104900" y="1536700"/>
            <a:ext cx="10617200" cy="2387600"/>
          </a:xfrm>
          <a:prstGeom prst="wedgeRectCallout">
            <a:avLst>
              <a:gd name="adj1" fmla="val 21384"/>
              <a:gd name="adj2" fmla="val 149735"/>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54200" y="2247900"/>
            <a:ext cx="9118600" cy="707886"/>
          </a:xfrm>
          <a:prstGeom prst="rect">
            <a:avLst/>
          </a:prstGeom>
          <a:noFill/>
        </p:spPr>
        <p:txBody>
          <a:bodyPr wrap="square" rtlCol="0">
            <a:spAutoFit/>
          </a:bodyPr>
          <a:lstStyle/>
          <a:p>
            <a:r>
              <a:rPr lang="en-US" sz="4000" b="1">
                <a:solidFill>
                  <a:schemeClr val="bg1"/>
                </a:solidFill>
              </a:rPr>
              <a:t>Why  use  configurational  analysis  at  all?</a:t>
            </a:r>
          </a:p>
        </p:txBody>
      </p:sp>
    </p:spTree>
    <p:extLst>
      <p:ext uri="{BB962C8B-B14F-4D97-AF65-F5344CB8AC3E}">
        <p14:creationId xmlns:p14="http://schemas.microsoft.com/office/powerpoint/2010/main" val="1180301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Scenario</a:t>
            </a:r>
          </a:p>
        </p:txBody>
      </p:sp>
      <p:sp>
        <p:nvSpPr>
          <p:cNvPr id="3" name="Content Placeholder 2"/>
          <p:cNvSpPr>
            <a:spLocks noGrp="1"/>
          </p:cNvSpPr>
          <p:nvPr>
            <p:ph idx="1"/>
          </p:nvPr>
        </p:nvSpPr>
        <p:spPr/>
        <p:txBody>
          <a:bodyPr/>
          <a:lstStyle/>
          <a:p>
            <a:r>
              <a:rPr lang="en-US"/>
              <a:t>project with relatively small sample size (say, n=12)</a:t>
            </a:r>
          </a:p>
          <a:p>
            <a:r>
              <a:rPr lang="en-US"/>
              <a:t>but dataset has relatively large number of factors (say, 40)</a:t>
            </a:r>
          </a:p>
          <a:p>
            <a:endParaRPr lang="en-US"/>
          </a:p>
        </p:txBody>
      </p:sp>
    </p:spTree>
    <p:extLst>
      <p:ext uri="{BB962C8B-B14F-4D97-AF65-F5344CB8AC3E}">
        <p14:creationId xmlns:p14="http://schemas.microsoft.com/office/powerpoint/2010/main" val="1538590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05" t="-40755" r="-105" b="40755"/>
          <a:stretch/>
        </p:blipFill>
        <p:spPr>
          <a:xfrm>
            <a:off x="1255165" y="-1852544"/>
            <a:ext cx="10936835" cy="7137400"/>
          </a:xfrm>
        </p:spPr>
      </p:pic>
      <p:sp>
        <p:nvSpPr>
          <p:cNvPr id="3" name="TextBox 2"/>
          <p:cNvSpPr txBox="1"/>
          <p:nvPr/>
        </p:nvSpPr>
        <p:spPr>
          <a:xfrm>
            <a:off x="266700" y="1778000"/>
            <a:ext cx="800219" cy="2603500"/>
          </a:xfrm>
          <a:prstGeom prst="rect">
            <a:avLst/>
          </a:prstGeom>
          <a:noFill/>
        </p:spPr>
        <p:txBody>
          <a:bodyPr vert="vert270" wrap="square" rtlCol="0">
            <a:spAutoFit/>
          </a:bodyPr>
          <a:lstStyle/>
          <a:p>
            <a:r>
              <a:rPr lang="en-US" sz="4000"/>
              <a:t>12 cases</a:t>
            </a:r>
          </a:p>
        </p:txBody>
      </p:sp>
      <p:sp>
        <p:nvSpPr>
          <p:cNvPr id="5" name="TextBox 4"/>
          <p:cNvSpPr txBox="1"/>
          <p:nvPr/>
        </p:nvSpPr>
        <p:spPr>
          <a:xfrm>
            <a:off x="5308600" y="5689600"/>
            <a:ext cx="4914900" cy="707886"/>
          </a:xfrm>
          <a:prstGeom prst="rect">
            <a:avLst/>
          </a:prstGeom>
          <a:noFill/>
        </p:spPr>
        <p:txBody>
          <a:bodyPr wrap="square" rtlCol="0">
            <a:spAutoFit/>
          </a:bodyPr>
          <a:lstStyle/>
          <a:p>
            <a:r>
              <a:rPr lang="en-US" sz="4000"/>
              <a:t>40 factors </a:t>
            </a:r>
            <a:r>
              <a:rPr lang="en-US" sz="4000">
                <a:solidFill>
                  <a:schemeClr val="tx1">
                    <a:lumMod val="50000"/>
                    <a:lumOff val="50000"/>
                  </a:schemeClr>
                </a:solidFill>
              </a:rPr>
              <a:t>(10 shown)</a:t>
            </a:r>
          </a:p>
        </p:txBody>
      </p:sp>
      <p:cxnSp>
        <p:nvCxnSpPr>
          <p:cNvPr id="7" name="Straight Arrow Connector 6"/>
          <p:cNvCxnSpPr/>
          <p:nvPr/>
        </p:nvCxnSpPr>
        <p:spPr>
          <a:xfrm flipV="1">
            <a:off x="768409" y="1628914"/>
            <a:ext cx="0" cy="94918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68409" y="4395857"/>
            <a:ext cx="0" cy="79071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219200" y="6081643"/>
            <a:ext cx="40894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563100" y="6081643"/>
            <a:ext cx="26289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878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Scenario</a:t>
            </a:r>
          </a:p>
        </p:txBody>
      </p:sp>
      <p:sp>
        <p:nvSpPr>
          <p:cNvPr id="3" name="Content Placeholder 2"/>
          <p:cNvSpPr>
            <a:spLocks noGrp="1"/>
          </p:cNvSpPr>
          <p:nvPr>
            <p:ph idx="1"/>
          </p:nvPr>
        </p:nvSpPr>
        <p:spPr/>
        <p:txBody>
          <a:bodyPr/>
          <a:lstStyle/>
          <a:p>
            <a:r>
              <a:rPr lang="en-US">
                <a:solidFill>
                  <a:schemeClr val="tx1">
                    <a:lumMod val="50000"/>
                    <a:lumOff val="50000"/>
                  </a:schemeClr>
                </a:solidFill>
              </a:rPr>
              <a:t>relatively small sample size (say, n=12)</a:t>
            </a:r>
          </a:p>
          <a:p>
            <a:r>
              <a:rPr lang="en-US">
                <a:solidFill>
                  <a:schemeClr val="tx1">
                    <a:lumMod val="50000"/>
                    <a:lumOff val="50000"/>
                  </a:schemeClr>
                </a:solidFill>
              </a:rPr>
              <a:t>but dataset has relatively large number of factors (say, 40)</a:t>
            </a:r>
          </a:p>
          <a:p>
            <a:r>
              <a:rPr lang="en-US"/>
              <a:t>sample too small for traditional statistical modeling</a:t>
            </a:r>
          </a:p>
          <a:p>
            <a:r>
              <a:rPr lang="en-US"/>
              <a:t>data matrix too large for traditional qualitative analysis</a:t>
            </a:r>
          </a:p>
          <a:p>
            <a:endParaRPr lang="en-US"/>
          </a:p>
        </p:txBody>
      </p:sp>
    </p:spTree>
    <p:extLst>
      <p:ext uri="{BB962C8B-B14F-4D97-AF65-F5344CB8AC3E}">
        <p14:creationId xmlns:p14="http://schemas.microsoft.com/office/powerpoint/2010/main" val="65235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5431" y="1555531"/>
            <a:ext cx="10973469" cy="4540469"/>
          </a:xfrm>
        </p:spPr>
        <p:txBody>
          <a:bodyPr/>
          <a:lstStyle/>
          <a:p>
            <a:pPr marL="457200" lvl="1" indent="0" algn="ctr">
              <a:buNone/>
            </a:pPr>
            <a:endParaRPr lang="en-US"/>
          </a:p>
          <a:p>
            <a:pPr marL="457200" lvl="1" indent="0" algn="ctr">
              <a:buNone/>
            </a:pPr>
            <a:endParaRPr lang="en-US" sz="6600">
              <a:solidFill>
                <a:schemeClr val="tx1"/>
              </a:solidFill>
            </a:endParaRPr>
          </a:p>
          <a:p>
            <a:pPr marL="457200" lvl="1" indent="0" algn="ctr">
              <a:buNone/>
            </a:pPr>
            <a:r>
              <a:rPr lang="en-US" sz="6600">
                <a:solidFill>
                  <a:srgbClr val="FF0000"/>
                </a:solidFill>
              </a:rPr>
              <a:t>few cases, many factors </a:t>
            </a:r>
            <a:r>
              <a:rPr lang="en-US" sz="6600">
                <a:solidFill>
                  <a:schemeClr val="tx1"/>
                </a:solidFill>
              </a:rPr>
              <a:t>problem</a:t>
            </a:r>
          </a:p>
        </p:txBody>
      </p:sp>
    </p:spTree>
    <p:extLst>
      <p:ext uri="{BB962C8B-B14F-4D97-AF65-F5344CB8AC3E}">
        <p14:creationId xmlns:p14="http://schemas.microsoft.com/office/powerpoint/2010/main" val="1429063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if....?</a:t>
            </a:r>
          </a:p>
        </p:txBody>
      </p:sp>
      <p:sp>
        <p:nvSpPr>
          <p:cNvPr id="3" name="Content Placeholder 2"/>
          <p:cNvSpPr>
            <a:spLocks noGrp="1"/>
          </p:cNvSpPr>
          <p:nvPr>
            <p:ph idx="1"/>
          </p:nvPr>
        </p:nvSpPr>
        <p:spPr/>
        <p:txBody>
          <a:bodyPr>
            <a:normAutofit/>
          </a:bodyPr>
          <a:lstStyle/>
          <a:p>
            <a:r>
              <a:rPr lang="en-US"/>
              <a:t>there was another way to transform &amp; analyze your data?</a:t>
            </a:r>
          </a:p>
          <a:p>
            <a:r>
              <a:rPr lang="en-US"/>
              <a:t>software already existed and was available at no charge?</a:t>
            </a:r>
          </a:p>
          <a:p>
            <a:r>
              <a:rPr lang="en-US"/>
              <a:t>could address the </a:t>
            </a:r>
            <a:r>
              <a:rPr lang="en-US">
                <a:solidFill>
                  <a:srgbClr val="FF0000"/>
                </a:solidFill>
              </a:rPr>
              <a:t>few cases, many factors </a:t>
            </a:r>
            <a:r>
              <a:rPr lang="en-US"/>
              <a:t>problem?</a:t>
            </a:r>
          </a:p>
          <a:p>
            <a:pPr marL="0" indent="0">
              <a:buNone/>
            </a:pPr>
            <a:endParaRPr lang="en-US"/>
          </a:p>
          <a:p>
            <a:endParaRPr lang="en-US"/>
          </a:p>
        </p:txBody>
      </p:sp>
    </p:spTree>
    <p:extLst>
      <p:ext uri="{BB962C8B-B14F-4D97-AF65-F5344CB8AC3E}">
        <p14:creationId xmlns:p14="http://schemas.microsoft.com/office/powerpoint/2010/main" val="3572478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lker.com/cliparts/3/0/1/c/1516340322258259455good-news-club-clipart.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0"/>
            <a:ext cx="6651625" cy="665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449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C956345-9DDF-489B-AB8D-60D0B7747D33}"/>
              </a:ext>
            </a:extLst>
          </p:cNvPr>
          <p:cNvSpPr>
            <a:spLocks noGrp="1" noChangeArrowheads="1"/>
          </p:cNvSpPr>
          <p:nvPr>
            <p:ph type="ctrTitle"/>
          </p:nvPr>
        </p:nvSpPr>
        <p:spPr>
          <a:xfrm>
            <a:off x="2667000" y="1600200"/>
            <a:ext cx="6858000" cy="2387600"/>
          </a:xfrm>
        </p:spPr>
        <p:txBody>
          <a:bodyPr/>
          <a:lstStyle/>
          <a:p>
            <a:pPr marL="514350" indent="-514350" eaLnBrk="1" hangingPunct="1">
              <a:lnSpc>
                <a:spcPct val="80000"/>
              </a:lnSpc>
            </a:pPr>
            <a:br>
              <a:rPr lang="en-US" altLang="en-US" sz="3300" dirty="0"/>
            </a:br>
            <a:br>
              <a:rPr lang="en-US" altLang="en-US" sz="3300" dirty="0"/>
            </a:br>
            <a:br>
              <a:rPr lang="en-US" altLang="en-US" sz="3300" dirty="0"/>
            </a:br>
            <a:r>
              <a:rPr lang="en-US" altLang="en-US" sz="3300" dirty="0"/>
              <a:t>1. Strategies for enhancing precision of inferences about intervention effects from experiments</a:t>
            </a:r>
            <a:br>
              <a:rPr lang="en-US" altLang="en-US" sz="3300" dirty="0"/>
            </a:br>
            <a:br>
              <a:rPr lang="en-US" altLang="en-US" sz="4800" dirty="0"/>
            </a:br>
            <a:endParaRPr lang="en-US" altLang="en-US" dirty="0"/>
          </a:p>
        </p:txBody>
      </p:sp>
      <p:sp>
        <p:nvSpPr>
          <p:cNvPr id="6147" name="Subtitle 2">
            <a:extLst>
              <a:ext uri="{FF2B5EF4-FFF2-40B4-BE49-F238E27FC236}">
                <a16:creationId xmlns:a16="http://schemas.microsoft.com/office/drawing/2014/main" id="{D2AA5DDC-784C-45A6-96E6-6185161B97F7}"/>
              </a:ext>
            </a:extLst>
          </p:cNvPr>
          <p:cNvSpPr>
            <a:spLocks noGrp="1" noChangeArrowheads="1"/>
          </p:cNvSpPr>
          <p:nvPr>
            <p:ph type="subTitle" idx="1"/>
          </p:nvPr>
        </p:nvSpPr>
        <p:spPr/>
        <p:txBody>
          <a:bodyPr/>
          <a:lstStyle/>
          <a:p>
            <a:r>
              <a:rPr lang="en-US" altLang="en-US" dirty="0"/>
              <a:t> </a:t>
            </a:r>
          </a:p>
        </p:txBody>
      </p:sp>
    </p:spTree>
    <p:extLst>
      <p:ext uri="{BB962C8B-B14F-4D97-AF65-F5344CB8AC3E}">
        <p14:creationId xmlns:p14="http://schemas.microsoft.com/office/powerpoint/2010/main" val="2846244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sp>
        <p:nvSpPr>
          <p:cNvPr id="3" name="Content Placeholder 2"/>
          <p:cNvSpPr>
            <a:spLocks noGrp="1"/>
          </p:cNvSpPr>
          <p:nvPr>
            <p:ph idx="1"/>
          </p:nvPr>
        </p:nvSpPr>
        <p:spPr/>
        <p:txBody>
          <a:bodyPr>
            <a:normAutofit fontScale="92500" lnSpcReduction="10000"/>
          </a:bodyPr>
          <a:lstStyle/>
          <a:p>
            <a:r>
              <a:rPr lang="en-US"/>
              <a:t>Configurational analysis:</a:t>
            </a:r>
          </a:p>
          <a:p>
            <a:r>
              <a:rPr lang="en-US"/>
              <a:t>offers </a:t>
            </a:r>
            <a:r>
              <a:rPr lang="en-US" u="sng"/>
              <a:t>another</a:t>
            </a:r>
            <a:r>
              <a:rPr lang="en-US"/>
              <a:t> way to transform &amp; analyze your data</a:t>
            </a:r>
          </a:p>
          <a:p>
            <a:r>
              <a:rPr lang="en-US"/>
              <a:t>is distinct from qualitative or statistical approaches</a:t>
            </a:r>
          </a:p>
          <a:p>
            <a:r>
              <a:rPr lang="en-US"/>
              <a:t>opens up fundamentally different analytic possibilities</a:t>
            </a:r>
          </a:p>
          <a:p>
            <a:r>
              <a:rPr lang="en-US"/>
              <a:t>                                                            </a:t>
            </a:r>
            <a:endParaRPr lang="en-US">
              <a:solidFill>
                <a:srgbClr val="FF0000"/>
              </a:solidFill>
            </a:endParaRPr>
          </a:p>
        </p:txBody>
      </p:sp>
    </p:spTree>
    <p:extLst>
      <p:ext uri="{BB962C8B-B14F-4D97-AF65-F5344CB8AC3E}">
        <p14:creationId xmlns:p14="http://schemas.microsoft.com/office/powerpoint/2010/main" val="774543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Applied Example</a:t>
            </a:r>
            <a:endParaRPr lang="en-US" dirty="0"/>
          </a:p>
        </p:txBody>
      </p:sp>
    </p:spTree>
    <p:extLst>
      <p:ext uri="{BB962C8B-B14F-4D97-AF65-F5344CB8AC3E}">
        <p14:creationId xmlns:p14="http://schemas.microsoft.com/office/powerpoint/2010/main" val="484761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Technical Note: Method</a:t>
            </a:r>
          </a:p>
        </p:txBody>
      </p:sp>
      <p:sp>
        <p:nvSpPr>
          <p:cNvPr id="3" name="Content Placeholder 2"/>
          <p:cNvSpPr>
            <a:spLocks noGrp="1"/>
          </p:cNvSpPr>
          <p:nvPr>
            <p:ph idx="1"/>
          </p:nvPr>
        </p:nvSpPr>
        <p:spPr/>
        <p:txBody>
          <a:bodyPr>
            <a:noAutofit/>
          </a:bodyPr>
          <a:lstStyle/>
          <a:p>
            <a:r>
              <a:rPr lang="en-US"/>
              <a:t>All analyses in this presentation conducted with: </a:t>
            </a:r>
          </a:p>
          <a:p>
            <a:r>
              <a:rPr lang="en-US"/>
              <a:t>Coincidence Analysis (cna)</a:t>
            </a:r>
          </a:p>
        </p:txBody>
      </p:sp>
    </p:spTree>
    <p:extLst>
      <p:ext uri="{BB962C8B-B14F-4D97-AF65-F5344CB8AC3E}">
        <p14:creationId xmlns:p14="http://schemas.microsoft.com/office/powerpoint/2010/main" val="2296949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Technical Note: Software</a:t>
            </a:r>
          </a:p>
        </p:txBody>
      </p:sp>
      <p:sp>
        <p:nvSpPr>
          <p:cNvPr id="3" name="Content Placeholder 2"/>
          <p:cNvSpPr>
            <a:spLocks noGrp="1"/>
          </p:cNvSpPr>
          <p:nvPr>
            <p:ph idx="1"/>
          </p:nvPr>
        </p:nvSpPr>
        <p:spPr/>
        <p:txBody>
          <a:bodyPr>
            <a:noAutofit/>
          </a:bodyPr>
          <a:lstStyle/>
          <a:p>
            <a:r>
              <a:rPr lang="en-US"/>
              <a:t>All analyses in this presentation conducted with:</a:t>
            </a:r>
          </a:p>
          <a:p>
            <a:r>
              <a:rPr lang="en-US"/>
              <a:t>R</a:t>
            </a:r>
          </a:p>
          <a:p>
            <a:r>
              <a:rPr lang="en-US"/>
              <a:t>R package “cna”</a:t>
            </a:r>
          </a:p>
          <a:p>
            <a:r>
              <a:rPr lang="en-US"/>
              <a:t>R Studio</a:t>
            </a:r>
          </a:p>
        </p:txBody>
      </p:sp>
    </p:spTree>
    <p:extLst>
      <p:ext uri="{BB962C8B-B14F-4D97-AF65-F5344CB8AC3E}">
        <p14:creationId xmlns:p14="http://schemas.microsoft.com/office/powerpoint/2010/main" val="3188979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Applied Example</a:t>
            </a:r>
          </a:p>
        </p:txBody>
      </p:sp>
      <p:sp>
        <p:nvSpPr>
          <p:cNvPr id="3" name="Content Placeholder 2"/>
          <p:cNvSpPr>
            <a:spLocks noGrp="1"/>
          </p:cNvSpPr>
          <p:nvPr>
            <p:ph idx="1"/>
          </p:nvPr>
        </p:nvSpPr>
        <p:spPr/>
        <p:txBody>
          <a:bodyPr/>
          <a:lstStyle/>
          <a:p>
            <a:r>
              <a:rPr lang="en-US"/>
              <a:t>Original dataset  had 8 health systems and 50 factors</a:t>
            </a:r>
          </a:p>
          <a:p>
            <a:r>
              <a:rPr lang="en-US"/>
              <a:t>Outcome had 3 levels: high, medium or low</a:t>
            </a:r>
          </a:p>
          <a:p>
            <a:r>
              <a:rPr lang="en-US"/>
              <a:t>Configurational analysis yielded two-factor model</a:t>
            </a:r>
          </a:p>
        </p:txBody>
      </p:sp>
    </p:spTree>
    <p:extLst>
      <p:ext uri="{BB962C8B-B14F-4D97-AF65-F5344CB8AC3E}">
        <p14:creationId xmlns:p14="http://schemas.microsoft.com/office/powerpoint/2010/main" val="3685612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Results</a:t>
            </a:r>
            <a:endParaRPr lang="en-US" dirty="0"/>
          </a:p>
        </p:txBody>
      </p:sp>
    </p:spTree>
    <p:extLst>
      <p:ext uri="{BB962C8B-B14F-4D97-AF65-F5344CB8AC3E}">
        <p14:creationId xmlns:p14="http://schemas.microsoft.com/office/powerpoint/2010/main" val="3344822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12029748" cy="623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58803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12029748" cy="623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35150" y="2527300"/>
            <a:ext cx="2946400" cy="3937000"/>
          </a:xfrm>
          <a:prstGeom prst="rect">
            <a:avLst/>
          </a:prstGeom>
          <a:solidFill>
            <a:schemeClr val="tx1">
              <a:lumMod val="50000"/>
              <a:lumOff val="50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46100" y="2527300"/>
            <a:ext cx="1003300" cy="4089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1047750" y="1282700"/>
            <a:ext cx="66675" cy="1244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6600" y="855990"/>
            <a:ext cx="1739900" cy="523220"/>
          </a:xfrm>
          <a:prstGeom prst="rect">
            <a:avLst/>
          </a:prstGeom>
          <a:noFill/>
        </p:spPr>
        <p:txBody>
          <a:bodyPr wrap="square" rtlCol="0">
            <a:spAutoFit/>
          </a:bodyPr>
          <a:lstStyle/>
          <a:p>
            <a:r>
              <a:rPr lang="en-US" sz="2800" b="1">
                <a:solidFill>
                  <a:srgbClr val="FF0000"/>
                </a:solidFill>
              </a:rPr>
              <a:t>n=8 cases</a:t>
            </a:r>
          </a:p>
        </p:txBody>
      </p:sp>
    </p:spTree>
    <p:extLst>
      <p:ext uri="{BB962C8B-B14F-4D97-AF65-F5344CB8AC3E}">
        <p14:creationId xmlns:p14="http://schemas.microsoft.com/office/powerpoint/2010/main" val="2891507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12029748" cy="623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65300" y="2527300"/>
            <a:ext cx="2946400" cy="3937000"/>
          </a:xfrm>
          <a:prstGeom prst="rect">
            <a:avLst/>
          </a:prstGeom>
          <a:solidFill>
            <a:schemeClr val="tx1">
              <a:lumMod val="50000"/>
              <a:lumOff val="50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61200" y="1625600"/>
            <a:ext cx="2476500" cy="1333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537700" y="1663700"/>
            <a:ext cx="2476500" cy="1333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6" idx="1"/>
          </p:cNvCxnSpPr>
          <p:nvPr/>
        </p:nvCxnSpPr>
        <p:spPr>
          <a:xfrm>
            <a:off x="6014874" y="533400"/>
            <a:ext cx="1409001" cy="12874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14874" y="533400"/>
            <a:ext cx="4132426" cy="1219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32224" y="44966"/>
            <a:ext cx="1765300" cy="523220"/>
          </a:xfrm>
          <a:prstGeom prst="rect">
            <a:avLst/>
          </a:prstGeom>
          <a:noFill/>
        </p:spPr>
        <p:txBody>
          <a:bodyPr wrap="square" rtlCol="0">
            <a:spAutoFit/>
          </a:bodyPr>
          <a:lstStyle/>
          <a:p>
            <a:r>
              <a:rPr lang="en-US" sz="2800" b="1">
                <a:solidFill>
                  <a:srgbClr val="FF0000"/>
                </a:solidFill>
              </a:rPr>
              <a:t>Two Factors</a:t>
            </a:r>
          </a:p>
        </p:txBody>
      </p:sp>
    </p:spTree>
    <p:extLst>
      <p:ext uri="{BB962C8B-B14F-4D97-AF65-F5344CB8AC3E}">
        <p14:creationId xmlns:p14="http://schemas.microsoft.com/office/powerpoint/2010/main" val="2206499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sp>
        <p:nvSpPr>
          <p:cNvPr id="3" name="Content Placeholder 2"/>
          <p:cNvSpPr>
            <a:spLocks noGrp="1"/>
          </p:cNvSpPr>
          <p:nvPr>
            <p:ph idx="1"/>
          </p:nvPr>
        </p:nvSpPr>
        <p:spPr/>
        <p:txBody>
          <a:bodyPr/>
          <a:lstStyle/>
          <a:p>
            <a:r>
              <a:rPr lang="en-US"/>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3" y="696908"/>
            <a:ext cx="11496675"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2300" y="5632540"/>
            <a:ext cx="11430000" cy="1200329"/>
          </a:xfrm>
          <a:prstGeom prst="rect">
            <a:avLst/>
          </a:prstGeom>
          <a:noFill/>
        </p:spPr>
        <p:txBody>
          <a:bodyPr wrap="square" rtlCol="0">
            <a:spAutoFit/>
          </a:bodyPr>
          <a:lstStyle/>
          <a:p>
            <a:pPr lvl="0"/>
            <a:r>
              <a:rPr lang="en-US" i="1"/>
              <a:t>  	</a:t>
            </a:r>
          </a:p>
          <a:p>
            <a:pPr lvl="0"/>
            <a:r>
              <a:rPr lang="en-US" sz="3600" i="1"/>
              <a:t>	─    Journal of General Internal Medicine</a:t>
            </a:r>
            <a:r>
              <a:rPr lang="en-US" sz="3600"/>
              <a:t>. 2020;35:815-822 </a:t>
            </a:r>
          </a:p>
          <a:p>
            <a:endParaRPr lang="en-US"/>
          </a:p>
        </p:txBody>
      </p:sp>
    </p:spTree>
    <p:extLst>
      <p:ext uri="{BB962C8B-B14F-4D97-AF65-F5344CB8AC3E}">
        <p14:creationId xmlns:p14="http://schemas.microsoft.com/office/powerpoint/2010/main" val="96274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2388394-9795-4BEA-9FAA-878CE85535DD}"/>
              </a:ext>
            </a:extLst>
          </p:cNvPr>
          <p:cNvSpPr>
            <a:spLocks noGrp="1" noChangeArrowheads="1"/>
          </p:cNvSpPr>
          <p:nvPr>
            <p:ph type="title"/>
          </p:nvPr>
        </p:nvSpPr>
        <p:spPr/>
        <p:txBody>
          <a:bodyPr/>
          <a:lstStyle/>
          <a:p>
            <a:pPr eaLnBrk="1" hangingPunct="1"/>
            <a:r>
              <a:rPr lang="en-US" altLang="en-US" dirty="0"/>
              <a:t>Impact of design on precision of treatment-effect inference</a:t>
            </a:r>
          </a:p>
        </p:txBody>
      </p:sp>
      <p:sp>
        <p:nvSpPr>
          <p:cNvPr id="14339" name="Rectangle 3">
            <a:extLst>
              <a:ext uri="{FF2B5EF4-FFF2-40B4-BE49-F238E27FC236}">
                <a16:creationId xmlns:a16="http://schemas.microsoft.com/office/drawing/2014/main" id="{34D52121-B702-47DB-BB4C-7A81A94792D8}"/>
              </a:ext>
            </a:extLst>
          </p:cNvPr>
          <p:cNvSpPr>
            <a:spLocks noGrp="1" noChangeArrowheads="1"/>
          </p:cNvSpPr>
          <p:nvPr>
            <p:ph idx="1"/>
          </p:nvPr>
        </p:nvSpPr>
        <p:spPr>
          <a:xfrm>
            <a:off x="2152650" y="1690689"/>
            <a:ext cx="7886700" cy="4802187"/>
          </a:xfrm>
        </p:spPr>
        <p:txBody>
          <a:bodyPr rtlCol="0">
            <a:normAutofit fontScale="25000" lnSpcReduction="20000"/>
          </a:bodyPr>
          <a:lstStyle/>
          <a:p>
            <a:pPr marL="0" indent="0" eaLnBrk="1" hangingPunct="1">
              <a:lnSpc>
                <a:spcPct val="80000"/>
              </a:lnSpc>
              <a:buFont typeface="Arial" panose="020B0604020202020204" pitchFamily="34" charset="0"/>
              <a:buNone/>
              <a:defRPr/>
            </a:pPr>
            <a:r>
              <a:rPr lang="en-US" altLang="en-US" sz="8800" dirty="0"/>
              <a:t>Completely-randomized trial of 11 vs. 11</a:t>
            </a:r>
          </a:p>
          <a:p>
            <a:pPr marL="0" indent="0" eaLnBrk="1" hangingPunct="1">
              <a:lnSpc>
                <a:spcPct val="80000"/>
              </a:lnSpc>
              <a:buFont typeface="Arial" panose="020B0604020202020204" pitchFamily="34" charset="0"/>
              <a:buNone/>
              <a:defRPr/>
            </a:pPr>
            <a:r>
              <a:rPr lang="en-US" altLang="en-US" sz="8800" dirty="0"/>
              <a:t>Outcome:  QOL score</a:t>
            </a:r>
          </a:p>
          <a:p>
            <a:pPr marL="0" indent="0" eaLnBrk="1" hangingPunct="1">
              <a:lnSpc>
                <a:spcPct val="80000"/>
              </a:lnSpc>
              <a:buFont typeface="Arial" panose="020B0604020202020204" pitchFamily="34" charset="0"/>
              <a:buNone/>
              <a:defRPr/>
            </a:pPr>
            <a:r>
              <a:rPr lang="en-US" altLang="en-US" sz="8800" dirty="0"/>
              <a:t>                                                                                            Mean      SD</a:t>
            </a:r>
          </a:p>
          <a:p>
            <a:pPr marL="0" indent="0" eaLnBrk="1" hangingPunct="1">
              <a:lnSpc>
                <a:spcPct val="80000"/>
              </a:lnSpc>
              <a:buFont typeface="Arial" panose="020B0604020202020204" pitchFamily="34" charset="0"/>
              <a:buNone/>
              <a:defRPr/>
            </a:pPr>
            <a:r>
              <a:rPr lang="en-US" altLang="en-US" sz="8800" dirty="0"/>
              <a:t>Treated:   12  29  16  37  28  16  44   8  22  31  10       23.00   11.73</a:t>
            </a:r>
          </a:p>
          <a:p>
            <a:pPr marL="0" indent="0" eaLnBrk="1" hangingPunct="1">
              <a:lnSpc>
                <a:spcPct val="80000"/>
              </a:lnSpc>
              <a:buFont typeface="Arial" panose="020B0604020202020204" pitchFamily="34" charset="0"/>
              <a:buNone/>
              <a:defRPr/>
            </a:pPr>
            <a:endParaRPr lang="en-US" altLang="en-US" sz="8800" dirty="0"/>
          </a:p>
          <a:p>
            <a:pPr marL="0" indent="0" eaLnBrk="1" hangingPunct="1">
              <a:lnSpc>
                <a:spcPct val="80000"/>
              </a:lnSpc>
              <a:buFont typeface="Arial" panose="020B0604020202020204" pitchFamily="34" charset="0"/>
              <a:buNone/>
              <a:defRPr/>
            </a:pPr>
            <a:r>
              <a:rPr lang="en-US" altLang="en-US" sz="8800" dirty="0"/>
              <a:t>Control</a:t>
            </a:r>
            <a:r>
              <a:rPr lang="en-US" altLang="en-US" sz="8800" baseline="-25000" dirty="0"/>
              <a:t> </a:t>
            </a:r>
            <a:r>
              <a:rPr lang="en-US" altLang="en-US" sz="8800" dirty="0"/>
              <a:t>:   10  28  17  35  25  16  39   6  21  26    7       20.91   10.92</a:t>
            </a:r>
          </a:p>
          <a:p>
            <a:pPr marL="0" indent="0" eaLnBrk="1" hangingPunct="1">
              <a:lnSpc>
                <a:spcPct val="80000"/>
              </a:lnSpc>
              <a:buFont typeface="Arial" panose="020B0604020202020204" pitchFamily="34" charset="0"/>
              <a:buNone/>
              <a:defRPr/>
            </a:pPr>
            <a:r>
              <a:rPr lang="en-US" altLang="en-US" sz="8800" dirty="0"/>
              <a:t>______________________________________________________</a:t>
            </a:r>
          </a:p>
          <a:p>
            <a:pPr marL="0" indent="0" eaLnBrk="1" hangingPunct="1">
              <a:lnSpc>
                <a:spcPct val="80000"/>
              </a:lnSpc>
              <a:buFont typeface="Arial" panose="020B0604020202020204" pitchFamily="34" charset="0"/>
              <a:buNone/>
              <a:defRPr/>
            </a:pPr>
            <a:endParaRPr lang="en-US" altLang="en-US" sz="8800" dirty="0"/>
          </a:p>
          <a:p>
            <a:pPr marL="0" indent="0" eaLnBrk="1" hangingPunct="1">
              <a:lnSpc>
                <a:spcPct val="80000"/>
              </a:lnSpc>
              <a:buFont typeface="Arial" panose="020B0604020202020204" pitchFamily="34" charset="0"/>
              <a:buNone/>
              <a:defRPr/>
            </a:pPr>
            <a:r>
              <a:rPr lang="en-US" altLang="en-US" sz="8800" dirty="0"/>
              <a:t>Paired design, 11 subjects measured before and after intervention</a:t>
            </a:r>
          </a:p>
          <a:p>
            <a:pPr marL="0" indent="0" eaLnBrk="1" hangingPunct="1">
              <a:lnSpc>
                <a:spcPct val="80000"/>
              </a:lnSpc>
              <a:buFont typeface="Arial" panose="020B0604020202020204" pitchFamily="34" charset="0"/>
              <a:buNone/>
              <a:defRPr/>
            </a:pPr>
            <a:r>
              <a:rPr lang="en-US" altLang="en-US" sz="8800" dirty="0"/>
              <a:t>Outcome:  QOL score</a:t>
            </a:r>
          </a:p>
          <a:p>
            <a:pPr marL="0" indent="0" eaLnBrk="1" hangingPunct="1">
              <a:lnSpc>
                <a:spcPct val="80000"/>
              </a:lnSpc>
              <a:buFont typeface="Arial" panose="020B0604020202020204" pitchFamily="34" charset="0"/>
              <a:buNone/>
              <a:defRPr/>
            </a:pPr>
            <a:r>
              <a:rPr lang="en-US" altLang="en-US" sz="8800" dirty="0"/>
              <a:t>                                                                                            </a:t>
            </a:r>
          </a:p>
          <a:p>
            <a:pPr marL="0" indent="0" eaLnBrk="1" hangingPunct="1">
              <a:lnSpc>
                <a:spcPct val="80000"/>
              </a:lnSpc>
              <a:buFont typeface="Arial" panose="020B0604020202020204" pitchFamily="34" charset="0"/>
              <a:buNone/>
              <a:defRPr/>
            </a:pPr>
            <a:r>
              <a:rPr lang="en-US" altLang="en-US" sz="8800" dirty="0"/>
              <a:t>Subject:    1    2     3    4     5    6    7    8   9   10   11      Mean      SD</a:t>
            </a:r>
          </a:p>
          <a:p>
            <a:pPr marL="0" indent="0" eaLnBrk="1" hangingPunct="1">
              <a:lnSpc>
                <a:spcPct val="80000"/>
              </a:lnSpc>
              <a:buFont typeface="Arial" panose="020B0604020202020204" pitchFamily="34" charset="0"/>
              <a:buNone/>
              <a:defRPr/>
            </a:pPr>
            <a:endParaRPr lang="en-US" altLang="en-US" sz="8800" dirty="0"/>
          </a:p>
          <a:p>
            <a:pPr marL="0" indent="0" eaLnBrk="1" hangingPunct="1">
              <a:lnSpc>
                <a:spcPct val="80000"/>
              </a:lnSpc>
              <a:buFont typeface="Arial" panose="020B0604020202020204" pitchFamily="34" charset="0"/>
              <a:buNone/>
              <a:defRPr/>
            </a:pPr>
            <a:r>
              <a:rPr lang="en-US" altLang="en-US" sz="8800" dirty="0"/>
              <a:t>Treated:   12  29  16  37  28  16  44   8  22  31  10       23.00   11.73</a:t>
            </a:r>
          </a:p>
          <a:p>
            <a:pPr marL="0" indent="0" eaLnBrk="1" hangingPunct="1">
              <a:lnSpc>
                <a:spcPct val="80000"/>
              </a:lnSpc>
              <a:buFont typeface="Arial" panose="020B0604020202020204" pitchFamily="34" charset="0"/>
              <a:buNone/>
              <a:defRPr/>
            </a:pPr>
            <a:endParaRPr lang="en-US" altLang="en-US" sz="8800" dirty="0"/>
          </a:p>
          <a:p>
            <a:pPr marL="0" indent="0" eaLnBrk="1" hangingPunct="1">
              <a:lnSpc>
                <a:spcPct val="80000"/>
              </a:lnSpc>
              <a:buFont typeface="Arial" panose="020B0604020202020204" pitchFamily="34" charset="0"/>
              <a:buNone/>
              <a:defRPr/>
            </a:pPr>
            <a:r>
              <a:rPr lang="en-US" altLang="en-US" sz="8800" dirty="0"/>
              <a:t>Control</a:t>
            </a:r>
            <a:r>
              <a:rPr lang="en-US" altLang="en-US" sz="8800" baseline="-25000" dirty="0"/>
              <a:t> </a:t>
            </a:r>
            <a:r>
              <a:rPr lang="en-US" altLang="en-US" sz="8800" dirty="0"/>
              <a:t>:   10  28  17  35  25  16  39   6  21  26    7       20.91   10.92</a:t>
            </a:r>
          </a:p>
          <a:p>
            <a:pPr marL="0" indent="0" eaLnBrk="1" hangingPunct="1">
              <a:lnSpc>
                <a:spcPct val="80000"/>
              </a:lnSpc>
              <a:buFont typeface="Arial" panose="020B0604020202020204" pitchFamily="34" charset="0"/>
              <a:buNone/>
              <a:defRPr/>
            </a:pPr>
            <a:r>
              <a:rPr lang="en-US" altLang="en-US" sz="2400" dirty="0"/>
              <a:t>      </a:t>
            </a:r>
          </a:p>
          <a:p>
            <a:pPr marL="0" indent="0" eaLnBrk="1" hangingPunct="1">
              <a:lnSpc>
                <a:spcPct val="80000"/>
              </a:lnSpc>
              <a:buFont typeface="Arial" panose="020B0604020202020204" pitchFamily="34" charset="0"/>
              <a:buNone/>
              <a:defRPr/>
            </a:pPr>
            <a:endParaRPr lang="en-US" altLang="en-US" sz="2400" dirty="0"/>
          </a:p>
        </p:txBody>
      </p:sp>
    </p:spTree>
    <p:extLst>
      <p:ext uri="{BB962C8B-B14F-4D97-AF65-F5344CB8AC3E}">
        <p14:creationId xmlns:p14="http://schemas.microsoft.com/office/powerpoint/2010/main" val="1638000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Configurational Analysis</a:t>
            </a:r>
          </a:p>
        </p:txBody>
      </p:sp>
      <p:sp>
        <p:nvSpPr>
          <p:cNvPr id="3" name="Content Placeholder 2"/>
          <p:cNvSpPr>
            <a:spLocks noGrp="1"/>
          </p:cNvSpPr>
          <p:nvPr>
            <p:ph idx="1"/>
          </p:nvPr>
        </p:nvSpPr>
        <p:spPr/>
        <p:txBody>
          <a:bodyPr>
            <a:noAutofit/>
          </a:bodyPr>
          <a:lstStyle/>
          <a:p>
            <a:r>
              <a:rPr lang="en-US" sz="3600"/>
              <a:t>Mathematical, inductive method </a:t>
            </a:r>
          </a:p>
          <a:p>
            <a:r>
              <a:rPr lang="en-US" sz="3600">
                <a:solidFill>
                  <a:srgbClr val="FF0000"/>
                </a:solidFill>
              </a:rPr>
              <a:t>Causal complexity</a:t>
            </a:r>
            <a:r>
              <a:rPr lang="en-US" sz="3600"/>
              <a:t>: combinations of conditions → outcome</a:t>
            </a:r>
          </a:p>
          <a:p>
            <a:r>
              <a:rPr lang="en-US" sz="3600">
                <a:solidFill>
                  <a:srgbClr val="FF0000"/>
                </a:solidFill>
              </a:rPr>
              <a:t>Equifinality</a:t>
            </a:r>
            <a:r>
              <a:rPr lang="en-US" sz="3600"/>
              <a:t>: multiple solution paths → outcome</a:t>
            </a:r>
          </a:p>
          <a:p>
            <a:r>
              <a:rPr lang="en-US" sz="3600"/>
              <a:t>Uses Boolean algebra and set theory </a:t>
            </a:r>
          </a:p>
          <a:p>
            <a:r>
              <a:rPr lang="en-US" sz="3600"/>
              <a:t>Operates from a regularity theory of causation</a:t>
            </a:r>
            <a:endParaRPr lang="en-US" sz="3600" dirty="0"/>
          </a:p>
        </p:txBody>
      </p:sp>
    </p:spTree>
    <p:extLst>
      <p:ext uri="{BB962C8B-B14F-4D97-AF65-F5344CB8AC3E}">
        <p14:creationId xmlns:p14="http://schemas.microsoft.com/office/powerpoint/2010/main" val="29978992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Configurational Analysis</a:t>
            </a:r>
          </a:p>
        </p:txBody>
      </p:sp>
      <p:sp>
        <p:nvSpPr>
          <p:cNvPr id="3" name="Content Placeholder 2"/>
          <p:cNvSpPr>
            <a:spLocks noGrp="1"/>
          </p:cNvSpPr>
          <p:nvPr>
            <p:ph idx="1"/>
          </p:nvPr>
        </p:nvSpPr>
        <p:spPr/>
        <p:txBody>
          <a:bodyPr>
            <a:noAutofit/>
          </a:bodyPr>
          <a:lstStyle/>
          <a:p>
            <a:r>
              <a:rPr lang="en-US" sz="3600"/>
              <a:t>Uses categorical or ordinal factors</a:t>
            </a:r>
          </a:p>
          <a:p>
            <a:r>
              <a:rPr lang="en-US" sz="3600"/>
              <a:t>Numbers represent membership in a “group” (i.e., set)</a:t>
            </a:r>
          </a:p>
          <a:p>
            <a:pPr marL="457200" lvl="1" indent="0">
              <a:buNone/>
            </a:pPr>
            <a:r>
              <a:rPr lang="en-US" sz="3600" b="1">
                <a:solidFill>
                  <a:schemeClr val="tx1"/>
                </a:solidFill>
              </a:rPr>
              <a:t>		</a:t>
            </a:r>
            <a:r>
              <a:rPr lang="en-US" sz="3200">
                <a:solidFill>
                  <a:schemeClr val="tx1"/>
                </a:solidFill>
              </a:rPr>
              <a:t>e.g., Leadership Engagement= +2</a:t>
            </a:r>
          </a:p>
          <a:p>
            <a:r>
              <a:rPr lang="en-US" sz="3600"/>
              <a:t>Target: minimally sufficient/necessary conditions → outcome</a:t>
            </a:r>
          </a:p>
          <a:p>
            <a:r>
              <a:rPr lang="en-US" sz="3600"/>
              <a:t>Model output is at level of </a:t>
            </a:r>
            <a:r>
              <a:rPr lang="en-US" sz="3600">
                <a:solidFill>
                  <a:srgbClr val="FF0000"/>
                </a:solidFill>
              </a:rPr>
              <a:t>conditions</a:t>
            </a:r>
            <a:r>
              <a:rPr lang="en-US" sz="3600"/>
              <a:t>, not variables</a:t>
            </a:r>
            <a:endParaRPr lang="en-US" sz="3600" dirty="0"/>
          </a:p>
        </p:txBody>
      </p:sp>
    </p:spTree>
    <p:extLst>
      <p:ext uri="{BB962C8B-B14F-4D97-AF65-F5344CB8AC3E}">
        <p14:creationId xmlns:p14="http://schemas.microsoft.com/office/powerpoint/2010/main" val="9359943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Configurational Analysis</a:t>
            </a:r>
          </a:p>
        </p:txBody>
      </p:sp>
      <p:sp>
        <p:nvSpPr>
          <p:cNvPr id="3" name="Content Placeholder 2"/>
          <p:cNvSpPr>
            <a:spLocks noGrp="1"/>
          </p:cNvSpPr>
          <p:nvPr>
            <p:ph idx="1"/>
          </p:nvPr>
        </p:nvSpPr>
        <p:spPr/>
        <p:txBody>
          <a:bodyPr>
            <a:noAutofit/>
          </a:bodyPr>
          <a:lstStyle/>
          <a:p>
            <a:r>
              <a:rPr lang="en-US" sz="3600"/>
              <a:t>umbrella term = “Configurational Comparative Methods” (CCMs)</a:t>
            </a:r>
          </a:p>
          <a:p>
            <a:r>
              <a:rPr lang="en-US" sz="3600"/>
              <a:t>includes:</a:t>
            </a:r>
          </a:p>
          <a:p>
            <a:r>
              <a:rPr lang="en-US" sz="3600"/>
              <a:t>Qualitative Comparative Analysis (QCA)</a:t>
            </a:r>
          </a:p>
          <a:p>
            <a:r>
              <a:rPr lang="en-US" sz="3600">
                <a:solidFill>
                  <a:srgbClr val="FF0000"/>
                </a:solidFill>
              </a:rPr>
              <a:t>Coincidence Analysis (CNA)</a:t>
            </a:r>
            <a:endParaRPr lang="en-US" sz="3600" dirty="0">
              <a:solidFill>
                <a:srgbClr val="FF0000"/>
              </a:solidFill>
            </a:endParaRPr>
          </a:p>
        </p:txBody>
      </p:sp>
    </p:spTree>
    <p:extLst>
      <p:ext uri="{BB962C8B-B14F-4D97-AF65-F5344CB8AC3E}">
        <p14:creationId xmlns:p14="http://schemas.microsoft.com/office/powerpoint/2010/main" val="13417599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Transformation</a:t>
            </a:r>
          </a:p>
        </p:txBody>
      </p:sp>
      <p:sp>
        <p:nvSpPr>
          <p:cNvPr id="3" name="Content Placeholder 2"/>
          <p:cNvSpPr>
            <a:spLocks noGrp="1"/>
          </p:cNvSpPr>
          <p:nvPr>
            <p:ph idx="1"/>
          </p:nvPr>
        </p:nvSpPr>
        <p:spPr/>
        <p:txBody>
          <a:bodyPr/>
          <a:lstStyle/>
          <a:p>
            <a:r>
              <a:rPr lang="en-US"/>
              <a:t>qualitative research:  codes</a:t>
            </a:r>
          </a:p>
          <a:p>
            <a:r>
              <a:rPr lang="en-US"/>
              <a:t>statistical analysis:  variables</a:t>
            </a:r>
          </a:p>
          <a:p>
            <a:r>
              <a:rPr lang="en-US"/>
              <a:t>configurational analysis:  configurations</a:t>
            </a:r>
          </a:p>
        </p:txBody>
      </p:sp>
    </p:spTree>
    <p:extLst>
      <p:ext uri="{BB962C8B-B14F-4D97-AF65-F5344CB8AC3E}">
        <p14:creationId xmlns:p14="http://schemas.microsoft.com/office/powerpoint/2010/main" val="18636127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Transformation w/ Configurations</a:t>
            </a:r>
          </a:p>
        </p:txBody>
      </p:sp>
      <p:sp>
        <p:nvSpPr>
          <p:cNvPr id="3" name="Content Placeholder 2"/>
          <p:cNvSpPr>
            <a:spLocks noGrp="1"/>
          </p:cNvSpPr>
          <p:nvPr>
            <p:ph idx="1"/>
          </p:nvPr>
        </p:nvSpPr>
        <p:spPr/>
        <p:txBody>
          <a:bodyPr>
            <a:normAutofit/>
          </a:bodyPr>
          <a:lstStyle/>
          <a:p>
            <a:r>
              <a:rPr lang="en-US"/>
              <a:t>each case instantiates a </a:t>
            </a:r>
            <a:r>
              <a:rPr lang="en-US">
                <a:solidFill>
                  <a:srgbClr val="FF0000"/>
                </a:solidFill>
              </a:rPr>
              <a:t>configuration</a:t>
            </a:r>
            <a:r>
              <a:rPr lang="en-US"/>
              <a:t> of specific values</a:t>
            </a:r>
          </a:p>
          <a:p>
            <a:r>
              <a:rPr lang="en-US"/>
              <a:t>configuration: </a:t>
            </a:r>
          </a:p>
          <a:p>
            <a:r>
              <a:rPr lang="en-US"/>
              <a:t>                          		string of specific values (conditions)</a:t>
            </a:r>
          </a:p>
          <a:p>
            <a:r>
              <a:rPr lang="en-US"/>
              <a:t>                           	each factor appears only once</a:t>
            </a:r>
          </a:p>
          <a:p>
            <a:endParaRPr lang="en-US"/>
          </a:p>
        </p:txBody>
      </p:sp>
    </p:spTree>
    <p:extLst>
      <p:ext uri="{BB962C8B-B14F-4D97-AF65-F5344CB8AC3E}">
        <p14:creationId xmlns:p14="http://schemas.microsoft.com/office/powerpoint/2010/main" val="10007238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Transformation w/ Configurations</a:t>
            </a:r>
          </a:p>
        </p:txBody>
      </p:sp>
      <p:sp>
        <p:nvSpPr>
          <p:cNvPr id="3" name="Content Placeholder 2"/>
          <p:cNvSpPr>
            <a:spLocks noGrp="1"/>
          </p:cNvSpPr>
          <p:nvPr>
            <p:ph idx="1"/>
          </p:nvPr>
        </p:nvSpPr>
        <p:spPr/>
        <p:txBody>
          <a:bodyPr>
            <a:noAutofit/>
          </a:bodyPr>
          <a:lstStyle/>
          <a:p>
            <a:pPr marL="0" indent="0">
              <a:buNone/>
            </a:pPr>
            <a:endParaRPr lang="en-US" sz="3600"/>
          </a:p>
          <a:p>
            <a:pPr marL="0" indent="0">
              <a:buNone/>
            </a:pPr>
            <a:endParaRPr lang="en-US" sz="3600"/>
          </a:p>
          <a:p>
            <a:pPr marL="0" indent="0">
              <a:buNone/>
            </a:pPr>
            <a:endParaRPr lang="en-US" sz="3600"/>
          </a:p>
          <a:p>
            <a:pPr marL="0" indent="0">
              <a:buNone/>
            </a:pPr>
            <a:r>
              <a:rPr lang="en-US" sz="3600"/>
              <a:t>analogy:  beads on a string</a:t>
            </a:r>
          </a:p>
          <a:p>
            <a:pPr marL="0" indent="0">
              <a:buNone/>
            </a:pPr>
            <a:endParaRPr lang="en-US" sz="360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7649" t="265" r="47649" b="-265"/>
          <a:stretch/>
        </p:blipFill>
        <p:spPr>
          <a:xfrm rot="16200000" flipH="1">
            <a:off x="3991558" y="-3166059"/>
            <a:ext cx="5389987" cy="9588503"/>
          </a:xfrm>
          <a:prstGeom prst="rect">
            <a:avLst/>
          </a:prstGeom>
        </p:spPr>
      </p:pic>
    </p:spTree>
    <p:extLst>
      <p:ext uri="{BB962C8B-B14F-4D97-AF65-F5344CB8AC3E}">
        <p14:creationId xmlns:p14="http://schemas.microsoft.com/office/powerpoint/2010/main" val="3566284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7649" t="265" r="47649" b="-265"/>
          <a:stretch/>
        </p:blipFill>
        <p:spPr>
          <a:xfrm rot="16200000" flipH="1">
            <a:off x="3953458" y="-4016959"/>
            <a:ext cx="5389987" cy="9588503"/>
          </a:xfrm>
          <a:prstGeom prst="rect">
            <a:avLst/>
          </a:prstGeom>
        </p:spPr>
      </p:pic>
      <p:sp>
        <p:nvSpPr>
          <p:cNvPr id="3" name="TextBox 2"/>
          <p:cNvSpPr txBox="1"/>
          <p:nvPr/>
        </p:nvSpPr>
        <p:spPr>
          <a:xfrm>
            <a:off x="800100" y="4089400"/>
            <a:ext cx="9347203" cy="646331"/>
          </a:xfrm>
          <a:prstGeom prst="rect">
            <a:avLst/>
          </a:prstGeom>
          <a:noFill/>
        </p:spPr>
        <p:txBody>
          <a:bodyPr wrap="square" rtlCol="0">
            <a:spAutoFit/>
          </a:bodyPr>
          <a:lstStyle/>
          <a:p>
            <a:r>
              <a:rPr lang="en-US" sz="3600"/>
              <a:t>each string is a “case”</a:t>
            </a:r>
          </a:p>
        </p:txBody>
      </p:sp>
      <p:sp>
        <p:nvSpPr>
          <p:cNvPr id="4" name="Bent Arrow 3"/>
          <p:cNvSpPr/>
          <p:nvPr/>
        </p:nvSpPr>
        <p:spPr>
          <a:xfrm>
            <a:off x="1270000" y="3086100"/>
            <a:ext cx="495300" cy="1003300"/>
          </a:xfrm>
          <a:prstGeom prst="bentArrow">
            <a:avLst>
              <a:gd name="adj1" fmla="val 25000"/>
              <a:gd name="adj2" fmla="val 31000"/>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4791500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7649" t="265" r="47649" b="-265"/>
          <a:stretch/>
        </p:blipFill>
        <p:spPr>
          <a:xfrm rot="16200000" flipH="1">
            <a:off x="4118558" y="-4016958"/>
            <a:ext cx="5389987" cy="9588503"/>
          </a:xfrm>
          <a:prstGeom prst="rect">
            <a:avLst/>
          </a:prstGeom>
        </p:spPr>
      </p:pic>
      <p:sp>
        <p:nvSpPr>
          <p:cNvPr id="3" name="TextBox 2"/>
          <p:cNvSpPr txBox="1"/>
          <p:nvPr/>
        </p:nvSpPr>
        <p:spPr>
          <a:xfrm>
            <a:off x="635000" y="4220651"/>
            <a:ext cx="9347203" cy="1200329"/>
          </a:xfrm>
          <a:prstGeom prst="rect">
            <a:avLst/>
          </a:prstGeom>
          <a:noFill/>
        </p:spPr>
        <p:txBody>
          <a:bodyPr wrap="square" rtlCol="0">
            <a:spAutoFit/>
          </a:bodyPr>
          <a:lstStyle/>
          <a:p>
            <a:r>
              <a:rPr lang="en-US" sz="3600">
                <a:solidFill>
                  <a:schemeClr val="tx1">
                    <a:lumMod val="50000"/>
                    <a:lumOff val="50000"/>
                  </a:schemeClr>
                </a:solidFill>
              </a:rPr>
              <a:t>each string is a “case”</a:t>
            </a:r>
          </a:p>
          <a:p>
            <a:r>
              <a:rPr lang="en-US" sz="3600"/>
              <a:t>each bead on the string represents a “condition” </a:t>
            </a:r>
            <a:endParaRPr lang="en-US"/>
          </a:p>
        </p:txBody>
      </p:sp>
      <p:cxnSp>
        <p:nvCxnSpPr>
          <p:cNvPr id="9" name="Straight Arrow Connector 8"/>
          <p:cNvCxnSpPr/>
          <p:nvPr/>
        </p:nvCxnSpPr>
        <p:spPr>
          <a:xfrm flipV="1">
            <a:off x="6686550" y="3472290"/>
            <a:ext cx="0" cy="13485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3001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7649" t="265" r="47649" b="-265"/>
          <a:stretch/>
        </p:blipFill>
        <p:spPr>
          <a:xfrm rot="16200000" flipH="1">
            <a:off x="4220158" y="-4016958"/>
            <a:ext cx="5389987" cy="9588503"/>
          </a:xfrm>
          <a:prstGeom prst="rect">
            <a:avLst/>
          </a:prstGeom>
        </p:spPr>
      </p:pic>
      <p:sp>
        <p:nvSpPr>
          <p:cNvPr id="3" name="TextBox 2"/>
          <p:cNvSpPr txBox="1"/>
          <p:nvPr/>
        </p:nvSpPr>
        <p:spPr>
          <a:xfrm>
            <a:off x="800100" y="4089400"/>
            <a:ext cx="11391900" cy="1754326"/>
          </a:xfrm>
          <a:prstGeom prst="rect">
            <a:avLst/>
          </a:prstGeom>
          <a:noFill/>
        </p:spPr>
        <p:txBody>
          <a:bodyPr wrap="square" rtlCol="0">
            <a:spAutoFit/>
          </a:bodyPr>
          <a:lstStyle/>
          <a:p>
            <a:r>
              <a:rPr lang="en-US" sz="3600">
                <a:solidFill>
                  <a:schemeClr val="tx1">
                    <a:lumMod val="50000"/>
                    <a:lumOff val="50000"/>
                  </a:schemeClr>
                </a:solidFill>
              </a:rPr>
              <a:t>each string is a “case”</a:t>
            </a:r>
          </a:p>
          <a:p>
            <a:r>
              <a:rPr lang="en-US" sz="3600">
                <a:solidFill>
                  <a:schemeClr val="tx1">
                    <a:lumMod val="50000"/>
                    <a:lumOff val="50000"/>
                  </a:schemeClr>
                </a:solidFill>
              </a:rPr>
              <a:t>each bead on the string represents a “condition” </a:t>
            </a:r>
          </a:p>
          <a:p>
            <a:r>
              <a:rPr lang="en-US" sz="3600"/>
              <a:t>conditions: forces that inhibit/facilitate/influence implementation</a:t>
            </a:r>
            <a:endParaRPr lang="en-US"/>
          </a:p>
        </p:txBody>
      </p:sp>
      <p:sp>
        <p:nvSpPr>
          <p:cNvPr id="11" name="Right Arrow 10"/>
          <p:cNvSpPr/>
          <p:nvPr/>
        </p:nvSpPr>
        <p:spPr>
          <a:xfrm>
            <a:off x="806450" y="1047535"/>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806450" y="777293"/>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806450" y="1317777"/>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806450" y="1588019"/>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806450" y="1858261"/>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06450" y="2128503"/>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806450" y="2398745"/>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806450" y="2668987"/>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806450" y="2939229"/>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806450" y="3209472"/>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2859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7649" t="265" r="47649" b="-265"/>
          <a:stretch/>
        </p:blipFill>
        <p:spPr>
          <a:xfrm rot="16200000" flipH="1">
            <a:off x="4220158" y="-4016958"/>
            <a:ext cx="5389987" cy="9588503"/>
          </a:xfrm>
          <a:prstGeom prst="rect">
            <a:avLst/>
          </a:prstGeom>
        </p:spPr>
      </p:pic>
      <p:sp>
        <p:nvSpPr>
          <p:cNvPr id="3" name="TextBox 2"/>
          <p:cNvSpPr txBox="1"/>
          <p:nvPr/>
        </p:nvSpPr>
        <p:spPr>
          <a:xfrm>
            <a:off x="800100" y="4089400"/>
            <a:ext cx="11391900" cy="2308324"/>
          </a:xfrm>
          <a:prstGeom prst="rect">
            <a:avLst/>
          </a:prstGeom>
          <a:noFill/>
        </p:spPr>
        <p:txBody>
          <a:bodyPr wrap="square" rtlCol="0">
            <a:spAutoFit/>
          </a:bodyPr>
          <a:lstStyle/>
          <a:p>
            <a:r>
              <a:rPr lang="en-US" sz="3600">
                <a:solidFill>
                  <a:schemeClr val="tx1">
                    <a:lumMod val="50000"/>
                    <a:lumOff val="50000"/>
                  </a:schemeClr>
                </a:solidFill>
              </a:rPr>
              <a:t>each string is a “case”</a:t>
            </a:r>
          </a:p>
          <a:p>
            <a:r>
              <a:rPr lang="en-US" sz="3600">
                <a:solidFill>
                  <a:schemeClr val="tx1">
                    <a:lumMod val="50000"/>
                    <a:lumOff val="50000"/>
                  </a:schemeClr>
                </a:solidFill>
              </a:rPr>
              <a:t>each bead on the string represents a “condition” </a:t>
            </a:r>
          </a:p>
          <a:p>
            <a:r>
              <a:rPr lang="en-US" sz="3600">
                <a:solidFill>
                  <a:schemeClr val="tx1">
                    <a:lumMod val="50000"/>
                    <a:lumOff val="50000"/>
                  </a:schemeClr>
                </a:solidFill>
              </a:rPr>
              <a:t>conditions: forces that inhibit/facilitate/influence implementation</a:t>
            </a:r>
          </a:p>
          <a:p>
            <a:r>
              <a:rPr lang="en-US" sz="3600"/>
              <a:t>each case is a string of conditions (“a string of beads”)</a:t>
            </a:r>
          </a:p>
        </p:txBody>
      </p:sp>
      <p:sp>
        <p:nvSpPr>
          <p:cNvPr id="11" name="Right Arrow 10"/>
          <p:cNvSpPr/>
          <p:nvPr/>
        </p:nvSpPr>
        <p:spPr>
          <a:xfrm>
            <a:off x="806450" y="1047535"/>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806450" y="777293"/>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806450" y="1317777"/>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806450" y="1588019"/>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806450" y="1858261"/>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06450" y="2128503"/>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806450" y="2398745"/>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806450" y="2668987"/>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806450" y="2939229"/>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806450" y="3209472"/>
            <a:ext cx="749300" cy="1130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02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11E7B25-5A78-4164-BD51-2DF31F662655}"/>
              </a:ext>
            </a:extLst>
          </p:cNvPr>
          <p:cNvSpPr>
            <a:spLocks noGrp="1" noChangeArrowheads="1"/>
          </p:cNvSpPr>
          <p:nvPr>
            <p:ph type="title"/>
          </p:nvPr>
        </p:nvSpPr>
        <p:spPr/>
        <p:txBody>
          <a:bodyPr/>
          <a:lstStyle/>
          <a:p>
            <a:pPr eaLnBrk="1" hangingPunct="1"/>
            <a:r>
              <a:rPr lang="en-US" altLang="en-US" dirty="0"/>
              <a:t>Impact of design on precision of treatment-effect inference (cont’d)</a:t>
            </a:r>
          </a:p>
        </p:txBody>
      </p:sp>
      <p:sp>
        <p:nvSpPr>
          <p:cNvPr id="14339" name="Rectangle 3">
            <a:extLst>
              <a:ext uri="{FF2B5EF4-FFF2-40B4-BE49-F238E27FC236}">
                <a16:creationId xmlns:a16="http://schemas.microsoft.com/office/drawing/2014/main" id="{76F0C3F3-08D2-43A7-B10B-A7FDA3B548C0}"/>
              </a:ext>
            </a:extLst>
          </p:cNvPr>
          <p:cNvSpPr>
            <a:spLocks noGrp="1" noChangeArrowheads="1"/>
          </p:cNvSpPr>
          <p:nvPr>
            <p:ph idx="1"/>
          </p:nvPr>
        </p:nvSpPr>
        <p:spPr>
          <a:xfrm>
            <a:off x="2152650" y="1825625"/>
            <a:ext cx="8058150" cy="4667250"/>
          </a:xfrm>
        </p:spPr>
        <p:txBody>
          <a:bodyPr rtlCol="0">
            <a:normAutofit fontScale="92500"/>
          </a:bodyPr>
          <a:lstStyle/>
          <a:p>
            <a:pPr marL="0" indent="0" eaLnBrk="1" hangingPunct="1">
              <a:lnSpc>
                <a:spcPct val="80000"/>
              </a:lnSpc>
              <a:buFont typeface="Arial" panose="020B0604020202020204" pitchFamily="34" charset="0"/>
              <a:buNone/>
              <a:defRPr/>
            </a:pPr>
            <a:r>
              <a:rPr lang="en-US" altLang="en-US" sz="2400" dirty="0"/>
              <a:t>Traditional analysis, completely-randomized:  2-sample t-test</a:t>
            </a:r>
          </a:p>
          <a:p>
            <a:pPr marL="0" indent="0" eaLnBrk="1" hangingPunct="1">
              <a:lnSpc>
                <a:spcPct val="80000"/>
              </a:lnSpc>
              <a:buFont typeface="Arial" panose="020B0604020202020204" pitchFamily="34" charset="0"/>
              <a:buNone/>
              <a:defRPr/>
            </a:pPr>
            <a:r>
              <a:rPr lang="en-US" altLang="en-US" sz="2400" dirty="0"/>
              <a:t>Mean difference:  2.09    Pooled SD estimate (df =20):  11.33</a:t>
            </a:r>
          </a:p>
          <a:p>
            <a:pPr marL="0" indent="0" eaLnBrk="1" hangingPunct="1">
              <a:lnSpc>
                <a:spcPct val="80000"/>
              </a:lnSpc>
              <a:buFont typeface="Arial" panose="020B0604020202020204" pitchFamily="34" charset="0"/>
              <a:buNone/>
              <a:defRPr/>
            </a:pPr>
            <a:r>
              <a:rPr lang="en-US" altLang="en-US" sz="2400" dirty="0"/>
              <a:t>	T = 0.433		p = 0.670</a:t>
            </a:r>
          </a:p>
          <a:p>
            <a:pPr marL="0" indent="0" eaLnBrk="1" hangingPunct="1">
              <a:lnSpc>
                <a:spcPct val="80000"/>
              </a:lnSpc>
              <a:buFont typeface="Arial" panose="020B0604020202020204" pitchFamily="34" charset="0"/>
              <a:buNone/>
              <a:defRPr/>
            </a:pPr>
            <a:r>
              <a:rPr lang="en-US" altLang="en-US" sz="2400" dirty="0"/>
              <a:t>_____________________________________________________</a:t>
            </a:r>
          </a:p>
          <a:p>
            <a:pPr marL="0" indent="0" eaLnBrk="1" hangingPunct="1">
              <a:lnSpc>
                <a:spcPct val="80000"/>
              </a:lnSpc>
              <a:buFont typeface="Arial" panose="020B0604020202020204" pitchFamily="34" charset="0"/>
              <a:buNone/>
              <a:defRPr/>
            </a:pPr>
            <a:endParaRPr lang="en-US" altLang="en-US" sz="2400" dirty="0"/>
          </a:p>
          <a:p>
            <a:pPr marL="0" indent="0" eaLnBrk="1" hangingPunct="1">
              <a:lnSpc>
                <a:spcPct val="80000"/>
              </a:lnSpc>
              <a:buFont typeface="Arial" panose="020B0604020202020204" pitchFamily="34" charset="0"/>
              <a:buNone/>
              <a:defRPr/>
            </a:pPr>
            <a:r>
              <a:rPr lang="en-US" altLang="en-US" sz="2400" dirty="0"/>
              <a:t>Traditional analysis for paired design:  Paired t-test</a:t>
            </a:r>
          </a:p>
          <a:p>
            <a:pPr marL="0" indent="0" eaLnBrk="1" hangingPunct="1">
              <a:lnSpc>
                <a:spcPct val="80000"/>
              </a:lnSpc>
              <a:buFont typeface="Arial" panose="020B0604020202020204" pitchFamily="34" charset="0"/>
              <a:buNone/>
              <a:defRPr/>
            </a:pPr>
            <a:r>
              <a:rPr lang="en-US" altLang="en-US" sz="2400" dirty="0"/>
              <a:t>Mean difference score:  2.09</a:t>
            </a:r>
          </a:p>
          <a:p>
            <a:pPr marL="0" indent="0" eaLnBrk="1" hangingPunct="1">
              <a:lnSpc>
                <a:spcPct val="80000"/>
              </a:lnSpc>
              <a:buFont typeface="Arial" panose="020B0604020202020204" pitchFamily="34" charset="0"/>
              <a:buNone/>
              <a:defRPr/>
            </a:pPr>
            <a:r>
              <a:rPr lang="en-US" altLang="en-US" sz="2400" dirty="0"/>
              <a:t>SD of difference scores (df = 10):  1.87</a:t>
            </a:r>
          </a:p>
          <a:p>
            <a:pPr marL="0" indent="0" eaLnBrk="1" hangingPunct="1">
              <a:lnSpc>
                <a:spcPct val="80000"/>
              </a:lnSpc>
              <a:buFont typeface="Arial" panose="020B0604020202020204" pitchFamily="34" charset="0"/>
              <a:buNone/>
              <a:defRPr/>
            </a:pPr>
            <a:r>
              <a:rPr lang="en-US" altLang="en-US" sz="2400" dirty="0"/>
              <a:t>         T = 3.712		p = 0.004			(!!!!) </a:t>
            </a:r>
          </a:p>
          <a:p>
            <a:pPr marL="0" indent="0" eaLnBrk="1" hangingPunct="1">
              <a:lnSpc>
                <a:spcPct val="80000"/>
              </a:lnSpc>
              <a:buFont typeface="Arial" panose="020B0604020202020204" pitchFamily="34" charset="0"/>
              <a:buNone/>
              <a:defRPr/>
            </a:pPr>
            <a:endParaRPr lang="en-US" altLang="en-US" sz="2400" dirty="0"/>
          </a:p>
          <a:p>
            <a:pPr marL="0" indent="0" eaLnBrk="1" hangingPunct="1">
              <a:lnSpc>
                <a:spcPct val="80000"/>
              </a:lnSpc>
              <a:buFont typeface="Arial" panose="020B0604020202020204" pitchFamily="34" charset="0"/>
              <a:buNone/>
              <a:defRPr/>
            </a:pPr>
            <a:r>
              <a:rPr lang="en-US" altLang="en-US" sz="2400" dirty="0"/>
              <a:t>Exact same data values, but much sharper inference in paired design. Why? (Also, isn’t it true that more degrees of freedom for error-variance estimate yields more precise inference?)</a:t>
            </a:r>
          </a:p>
          <a:p>
            <a:pPr marL="0" indent="0" eaLnBrk="1" hangingPunct="1">
              <a:lnSpc>
                <a:spcPct val="80000"/>
              </a:lnSpc>
              <a:buFont typeface="Arial" panose="020B0604020202020204" pitchFamily="34" charset="0"/>
              <a:buNone/>
              <a:defRPr/>
            </a:pPr>
            <a:endParaRPr lang="en-US" altLang="en-US" sz="2400" dirty="0"/>
          </a:p>
          <a:p>
            <a:pPr marL="0" indent="0" eaLnBrk="1" hangingPunct="1">
              <a:lnSpc>
                <a:spcPct val="80000"/>
              </a:lnSpc>
              <a:buFont typeface="Arial" panose="020B0604020202020204" pitchFamily="34" charset="0"/>
              <a:buNone/>
              <a:defRPr/>
            </a:pPr>
            <a:endParaRPr lang="en-US" altLang="en-US" sz="2400" dirty="0"/>
          </a:p>
          <a:p>
            <a:pPr marL="0" indent="0" eaLnBrk="1" hangingPunct="1">
              <a:lnSpc>
                <a:spcPct val="80000"/>
              </a:lnSpc>
              <a:buFont typeface="Arial" panose="020B0604020202020204" pitchFamily="34" charset="0"/>
              <a:buNone/>
              <a:defRPr/>
            </a:pPr>
            <a:endParaRPr lang="en-US" altLang="en-US" sz="2400" dirty="0"/>
          </a:p>
        </p:txBody>
      </p:sp>
    </p:spTree>
    <p:extLst>
      <p:ext uri="{BB962C8B-B14F-4D97-AF65-F5344CB8AC3E}">
        <p14:creationId xmlns:p14="http://schemas.microsoft.com/office/powerpoint/2010/main" val="33706622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Transformation w/ Configurations</a:t>
            </a:r>
          </a:p>
        </p:txBody>
      </p:sp>
      <p:sp>
        <p:nvSpPr>
          <p:cNvPr id="3" name="Content Placeholder 2"/>
          <p:cNvSpPr>
            <a:spLocks noGrp="1"/>
          </p:cNvSpPr>
          <p:nvPr>
            <p:ph idx="1"/>
          </p:nvPr>
        </p:nvSpPr>
        <p:spPr>
          <a:xfrm>
            <a:off x="545431" y="1358901"/>
            <a:ext cx="11454063" cy="4737100"/>
          </a:xfrm>
        </p:spPr>
        <p:txBody>
          <a:bodyPr>
            <a:normAutofit/>
          </a:bodyPr>
          <a:lstStyle/>
          <a:p>
            <a:pPr marL="0" indent="0">
              <a:buNone/>
            </a:pPr>
            <a:r>
              <a:rPr lang="en-US"/>
              <a:t>in example below: 1 case; 4 factors plus the outcome</a:t>
            </a:r>
          </a:p>
          <a:p>
            <a:endParaRPr lang="en-US"/>
          </a:p>
          <a:p>
            <a:pPr marL="0" indent="0">
              <a:buNone/>
            </a:pPr>
            <a:endParaRPr lang="en-US"/>
          </a:p>
          <a:p>
            <a:endParaRPr lang="en-US"/>
          </a:p>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8" y="2570163"/>
            <a:ext cx="7910512" cy="120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0881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Transformation w/ Configurations</a:t>
            </a:r>
          </a:p>
        </p:txBody>
      </p:sp>
      <p:sp>
        <p:nvSpPr>
          <p:cNvPr id="3" name="Content Placeholder 2"/>
          <p:cNvSpPr>
            <a:spLocks noGrp="1"/>
          </p:cNvSpPr>
          <p:nvPr>
            <p:ph idx="1"/>
          </p:nvPr>
        </p:nvSpPr>
        <p:spPr>
          <a:xfrm>
            <a:off x="545431" y="1358901"/>
            <a:ext cx="11454063" cy="4737100"/>
          </a:xfrm>
        </p:spPr>
        <p:txBody>
          <a:bodyPr>
            <a:normAutofit/>
          </a:bodyPr>
          <a:lstStyle/>
          <a:p>
            <a:pPr marL="0" indent="0">
              <a:buNone/>
            </a:pPr>
            <a:r>
              <a:rPr lang="en-US"/>
              <a:t>in example below: 1 case; 4 factors plus the outcome</a:t>
            </a:r>
          </a:p>
          <a:p>
            <a:endParaRPr lang="en-US"/>
          </a:p>
          <a:p>
            <a:pPr marL="0" indent="0">
              <a:buNone/>
            </a:pPr>
            <a:endParaRPr lang="en-US"/>
          </a:p>
          <a:p>
            <a:r>
              <a:rPr lang="en-US"/>
              <a:t>                            </a:t>
            </a:r>
            <a:r>
              <a:rPr lang="en-US">
                <a:solidFill>
                  <a:srgbClr val="FF0000"/>
                </a:solidFill>
              </a:rPr>
              <a:t>five beads (i.e., specific values)</a:t>
            </a:r>
          </a:p>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8" y="2570163"/>
            <a:ext cx="7910512" cy="120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038600" y="3171770"/>
            <a:ext cx="647700" cy="601609"/>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38700" y="3171770"/>
            <a:ext cx="647700" cy="601609"/>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16600" y="3171770"/>
            <a:ext cx="647700" cy="601609"/>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18300" y="3171770"/>
            <a:ext cx="647700" cy="601609"/>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78800" y="3171769"/>
            <a:ext cx="647700" cy="601609"/>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4362450" y="4038600"/>
            <a:ext cx="0" cy="444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168900" y="4038600"/>
            <a:ext cx="0" cy="444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134100" y="4038600"/>
            <a:ext cx="0" cy="444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042150" y="4038600"/>
            <a:ext cx="0" cy="444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515350" y="4038600"/>
            <a:ext cx="0" cy="444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6949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Transformation w/ Configurations</a:t>
            </a:r>
          </a:p>
        </p:txBody>
      </p:sp>
      <p:sp>
        <p:nvSpPr>
          <p:cNvPr id="3" name="Content Placeholder 2"/>
          <p:cNvSpPr>
            <a:spLocks noGrp="1"/>
          </p:cNvSpPr>
          <p:nvPr>
            <p:ph idx="1"/>
          </p:nvPr>
        </p:nvSpPr>
        <p:spPr>
          <a:xfrm>
            <a:off x="545431" y="1358901"/>
            <a:ext cx="11454063" cy="4737100"/>
          </a:xfrm>
        </p:spPr>
        <p:txBody>
          <a:bodyPr>
            <a:normAutofit fontScale="92500" lnSpcReduction="10000"/>
          </a:bodyPr>
          <a:lstStyle/>
          <a:p>
            <a:pPr marL="0" indent="0">
              <a:buNone/>
            </a:pPr>
            <a:r>
              <a:rPr lang="en-US"/>
              <a:t>in example below: 1 case; 4 factors plus the outcome</a:t>
            </a:r>
          </a:p>
          <a:p>
            <a:endParaRPr lang="en-US"/>
          </a:p>
          <a:p>
            <a:pPr marL="0" indent="0">
              <a:buNone/>
            </a:pPr>
            <a:endParaRPr lang="en-US"/>
          </a:p>
          <a:p>
            <a:pPr marL="0" indent="0">
              <a:buNone/>
            </a:pPr>
            <a:r>
              <a:rPr lang="en-US"/>
              <a:t>configuration for Facility 23:</a:t>
            </a:r>
          </a:p>
          <a:p>
            <a:pPr marL="0" indent="0">
              <a:buNone/>
            </a:pPr>
            <a:r>
              <a:rPr lang="en-US">
                <a:solidFill>
                  <a:srgbClr val="FF0000"/>
                </a:solidFill>
              </a:rPr>
              <a:t>S01=1</a:t>
            </a:r>
            <a:r>
              <a:rPr lang="en-US"/>
              <a:t>  </a:t>
            </a:r>
            <a:r>
              <a:rPr lang="az-Cyrl-AZ"/>
              <a:t>л</a:t>
            </a:r>
            <a:r>
              <a:rPr lang="en-US"/>
              <a:t>  </a:t>
            </a:r>
            <a:r>
              <a:rPr lang="en-US">
                <a:solidFill>
                  <a:srgbClr val="FF0000"/>
                </a:solidFill>
              </a:rPr>
              <a:t>S02=1</a:t>
            </a:r>
            <a:r>
              <a:rPr lang="en-US"/>
              <a:t>  </a:t>
            </a:r>
            <a:r>
              <a:rPr lang="az-Cyrl-AZ"/>
              <a:t>л</a:t>
            </a:r>
            <a:r>
              <a:rPr lang="en-US"/>
              <a:t>  </a:t>
            </a:r>
            <a:r>
              <a:rPr lang="en-US">
                <a:solidFill>
                  <a:srgbClr val="FF0000"/>
                </a:solidFill>
              </a:rPr>
              <a:t>S03=0</a:t>
            </a:r>
            <a:r>
              <a:rPr lang="en-US"/>
              <a:t>  </a:t>
            </a:r>
            <a:r>
              <a:rPr lang="az-Cyrl-AZ"/>
              <a:t>л</a:t>
            </a:r>
            <a:r>
              <a:rPr lang="en-US"/>
              <a:t>  </a:t>
            </a:r>
            <a:r>
              <a:rPr lang="en-US">
                <a:solidFill>
                  <a:srgbClr val="FF0000"/>
                </a:solidFill>
              </a:rPr>
              <a:t>S04=0</a:t>
            </a:r>
            <a:r>
              <a:rPr lang="en-US"/>
              <a:t>  </a:t>
            </a:r>
            <a:r>
              <a:rPr lang="az-Cyrl-AZ"/>
              <a:t>л</a:t>
            </a:r>
            <a:r>
              <a:rPr lang="en-US"/>
              <a:t>  </a:t>
            </a:r>
            <a:r>
              <a:rPr lang="en-US">
                <a:solidFill>
                  <a:srgbClr val="FF0000"/>
                </a:solidFill>
              </a:rPr>
              <a:t>OUTCOME=1</a:t>
            </a:r>
          </a:p>
          <a:p>
            <a:endParaRPr lang="en-US"/>
          </a:p>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8" y="2570163"/>
            <a:ext cx="7910512" cy="120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44500" y="5140157"/>
            <a:ext cx="1485900" cy="755762"/>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493000" y="5140157"/>
            <a:ext cx="2438400" cy="755762"/>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35200" y="5140157"/>
            <a:ext cx="1485900" cy="755762"/>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48100" y="5140157"/>
            <a:ext cx="1485900" cy="755762"/>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95144" y="5140157"/>
            <a:ext cx="1485900" cy="755762"/>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9615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Transformation w/ Configurations</a:t>
            </a:r>
          </a:p>
        </p:txBody>
      </p:sp>
      <p:sp>
        <p:nvSpPr>
          <p:cNvPr id="3" name="Content Placeholder 2"/>
          <p:cNvSpPr>
            <a:spLocks noGrp="1"/>
          </p:cNvSpPr>
          <p:nvPr>
            <p:ph idx="1"/>
          </p:nvPr>
        </p:nvSpPr>
        <p:spPr/>
        <p:txBody>
          <a:bodyPr>
            <a:normAutofit/>
          </a:bodyPr>
          <a:lstStyle/>
          <a:p>
            <a:r>
              <a:rPr lang="en-US"/>
              <a:t>“configurational transformation” fundamental to CCMs</a:t>
            </a:r>
          </a:p>
          <a:p>
            <a:r>
              <a:rPr lang="en-US"/>
              <a:t>sets it apart from qualitative and statistical analysis</a:t>
            </a:r>
          </a:p>
          <a:p>
            <a:r>
              <a:rPr lang="en-US"/>
              <a:t>configurations permit systematic cross-case comparisons</a:t>
            </a:r>
          </a:p>
          <a:p>
            <a:endParaRPr lang="en-US"/>
          </a:p>
        </p:txBody>
      </p:sp>
    </p:spTree>
    <p:extLst>
      <p:ext uri="{BB962C8B-B14F-4D97-AF65-F5344CB8AC3E}">
        <p14:creationId xmlns:p14="http://schemas.microsoft.com/office/powerpoint/2010/main" val="22207550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Transformation w/ Configurations</a:t>
            </a:r>
          </a:p>
        </p:txBody>
      </p:sp>
      <p:sp>
        <p:nvSpPr>
          <p:cNvPr id="3" name="Content Placeholder 2"/>
          <p:cNvSpPr>
            <a:spLocks noGrp="1"/>
          </p:cNvSpPr>
          <p:nvPr>
            <p:ph idx="1"/>
          </p:nvPr>
        </p:nvSpPr>
        <p:spPr/>
        <p:txBody>
          <a:bodyPr>
            <a:normAutofit/>
          </a:bodyPr>
          <a:lstStyle/>
          <a:p>
            <a:r>
              <a:rPr lang="en-US"/>
              <a:t>compare cases with outcome vs. without outcome</a:t>
            </a:r>
          </a:p>
          <a:p>
            <a:r>
              <a:rPr lang="en-US"/>
              <a:t>identify conditions that uniquely distinguish Group A vs B</a:t>
            </a:r>
          </a:p>
          <a:p>
            <a:r>
              <a:rPr lang="en-US"/>
              <a:t>develop configurational models based on “minimal theory”</a:t>
            </a:r>
          </a:p>
          <a:p>
            <a:r>
              <a:rPr lang="en-US"/>
              <a:t>draws upon Boolean algebra and set theory</a:t>
            </a:r>
          </a:p>
          <a:p>
            <a:endParaRPr lang="en-US"/>
          </a:p>
          <a:p>
            <a:endParaRPr lang="en-US"/>
          </a:p>
        </p:txBody>
      </p:sp>
    </p:spTree>
    <p:extLst>
      <p:ext uri="{BB962C8B-B14F-4D97-AF65-F5344CB8AC3E}">
        <p14:creationId xmlns:p14="http://schemas.microsoft.com/office/powerpoint/2010/main" val="27749034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Scenario #2</a:t>
            </a:r>
            <a:endParaRPr lang="en-US" dirty="0"/>
          </a:p>
        </p:txBody>
      </p:sp>
    </p:spTree>
    <p:extLst>
      <p:ext uri="{BB962C8B-B14F-4D97-AF65-F5344CB8AC3E}">
        <p14:creationId xmlns:p14="http://schemas.microsoft.com/office/powerpoint/2010/main" val="42710975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Scenario #2</a:t>
            </a:r>
          </a:p>
        </p:txBody>
      </p:sp>
      <p:sp>
        <p:nvSpPr>
          <p:cNvPr id="3" name="Content Placeholder 2"/>
          <p:cNvSpPr>
            <a:spLocks noGrp="1"/>
          </p:cNvSpPr>
          <p:nvPr>
            <p:ph idx="1"/>
          </p:nvPr>
        </p:nvSpPr>
        <p:spPr/>
        <p:txBody>
          <a:bodyPr>
            <a:normAutofit/>
          </a:bodyPr>
          <a:lstStyle/>
          <a:p>
            <a:r>
              <a:rPr lang="en-US"/>
              <a:t>no single factor alone (“magic bullet”) explains outcome</a:t>
            </a:r>
          </a:p>
          <a:p>
            <a:r>
              <a:rPr lang="en-US"/>
              <a:t>certain conditions seem to work together in concert</a:t>
            </a:r>
          </a:p>
          <a:p>
            <a:r>
              <a:rPr lang="en-US"/>
              <a:t>“package” of conditions consistently yields outcome</a:t>
            </a:r>
          </a:p>
          <a:p>
            <a:endParaRPr lang="en-US"/>
          </a:p>
          <a:p>
            <a:endParaRPr lang="en-US"/>
          </a:p>
        </p:txBody>
      </p:sp>
    </p:spTree>
    <p:extLst>
      <p:ext uri="{BB962C8B-B14F-4D97-AF65-F5344CB8AC3E}">
        <p14:creationId xmlns:p14="http://schemas.microsoft.com/office/powerpoint/2010/main" val="24152337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Applied Example #2</a:t>
            </a:r>
            <a:endParaRPr lang="en-US" dirty="0"/>
          </a:p>
        </p:txBody>
      </p:sp>
    </p:spTree>
    <p:extLst>
      <p:ext uri="{BB962C8B-B14F-4D97-AF65-F5344CB8AC3E}">
        <p14:creationId xmlns:p14="http://schemas.microsoft.com/office/powerpoint/2010/main" val="33215476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Applied Example #2</a:t>
            </a:r>
          </a:p>
        </p:txBody>
      </p:sp>
      <p:sp>
        <p:nvSpPr>
          <p:cNvPr id="3" name="Content Placeholder 2"/>
          <p:cNvSpPr>
            <a:spLocks noGrp="1"/>
          </p:cNvSpPr>
          <p:nvPr>
            <p:ph idx="1"/>
          </p:nvPr>
        </p:nvSpPr>
        <p:spPr/>
        <p:txBody>
          <a:bodyPr/>
          <a:lstStyle/>
          <a:p>
            <a:r>
              <a:rPr lang="en-US"/>
              <a:t>Analytic dataset: </a:t>
            </a:r>
          </a:p>
          <a:p>
            <a:r>
              <a:rPr lang="en-US"/>
              <a:t>80 VA medical centers</a:t>
            </a:r>
          </a:p>
          <a:p>
            <a:r>
              <a:rPr lang="en-US"/>
              <a:t>for each case, data for 70 implementation strategies (1/0)</a:t>
            </a:r>
          </a:p>
          <a:p>
            <a:r>
              <a:rPr lang="en-US"/>
              <a:t>Outcome: higher vs lower HCV treatment starts in FY15</a:t>
            </a:r>
          </a:p>
        </p:txBody>
      </p:sp>
    </p:spTree>
    <p:extLst>
      <p:ext uri="{BB962C8B-B14F-4D97-AF65-F5344CB8AC3E}">
        <p14:creationId xmlns:p14="http://schemas.microsoft.com/office/powerpoint/2010/main" val="26190013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Applied Example #2</a:t>
            </a:r>
          </a:p>
        </p:txBody>
      </p:sp>
      <p:sp>
        <p:nvSpPr>
          <p:cNvPr id="3" name="Content Placeholder 2"/>
          <p:cNvSpPr>
            <a:spLocks noGrp="1"/>
          </p:cNvSpPr>
          <p:nvPr>
            <p:ph idx="1"/>
          </p:nvPr>
        </p:nvSpPr>
        <p:spPr>
          <a:xfrm>
            <a:off x="545431" y="1314231"/>
            <a:ext cx="11454063" cy="4540469"/>
          </a:xfrm>
        </p:spPr>
        <p:txBody>
          <a:bodyPr>
            <a:noAutofit/>
          </a:bodyPr>
          <a:lstStyle/>
          <a:p>
            <a:r>
              <a:rPr lang="en-US"/>
              <a:t>Figure that follows below shows a matrix display*</a:t>
            </a:r>
          </a:p>
          <a:p>
            <a:r>
              <a:rPr lang="en-US">
                <a:solidFill>
                  <a:schemeClr val="tx1"/>
                </a:solidFill>
              </a:rPr>
              <a:t>rows: individual VA medical centers</a:t>
            </a:r>
          </a:p>
          <a:p>
            <a:r>
              <a:rPr lang="en-US"/>
              <a:t>left-most column:  outcome (=1  or  =0)</a:t>
            </a:r>
          </a:p>
          <a:p>
            <a:r>
              <a:rPr lang="en-US">
                <a:solidFill>
                  <a:schemeClr val="tx1"/>
                </a:solidFill>
              </a:rPr>
              <a:t>remaining columns:  individual implementation strategies</a:t>
            </a:r>
          </a:p>
          <a:p>
            <a:r>
              <a:rPr lang="en-US"/>
              <a:t>                                                         arranged “S01” to “S73”</a:t>
            </a:r>
            <a:endParaRPr lang="en-US">
              <a:solidFill>
                <a:schemeClr val="tx1"/>
              </a:solidFill>
            </a:endParaRPr>
          </a:p>
        </p:txBody>
      </p:sp>
    </p:spTree>
    <p:extLst>
      <p:ext uri="{BB962C8B-B14F-4D97-AF65-F5344CB8AC3E}">
        <p14:creationId xmlns:p14="http://schemas.microsoft.com/office/powerpoint/2010/main" val="313718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15B60CB-1D73-456D-A078-0BBC0402F99D}"/>
              </a:ext>
            </a:extLst>
          </p:cNvPr>
          <p:cNvSpPr>
            <a:spLocks noGrp="1" noChangeArrowheads="1"/>
          </p:cNvSpPr>
          <p:nvPr>
            <p:ph type="title"/>
          </p:nvPr>
        </p:nvSpPr>
        <p:spPr/>
        <p:txBody>
          <a:bodyPr/>
          <a:lstStyle/>
          <a:p>
            <a:pPr eaLnBrk="1" hangingPunct="1"/>
            <a:r>
              <a:rPr lang="en-US" altLang="en-US" dirty="0"/>
              <a:t>Impact of design on precision of treatment-effect inference:  Discussion</a:t>
            </a:r>
          </a:p>
        </p:txBody>
      </p:sp>
      <p:sp>
        <p:nvSpPr>
          <p:cNvPr id="14339" name="Rectangle 3">
            <a:extLst>
              <a:ext uri="{FF2B5EF4-FFF2-40B4-BE49-F238E27FC236}">
                <a16:creationId xmlns:a16="http://schemas.microsoft.com/office/drawing/2014/main" id="{2E8220D1-3AEF-4226-9AD5-B5CA9C241D77}"/>
              </a:ext>
            </a:extLst>
          </p:cNvPr>
          <p:cNvSpPr>
            <a:spLocks noGrp="1" noChangeArrowheads="1"/>
          </p:cNvSpPr>
          <p:nvPr>
            <p:ph idx="1"/>
          </p:nvPr>
        </p:nvSpPr>
        <p:spPr>
          <a:xfrm>
            <a:off x="2152650" y="1690688"/>
            <a:ext cx="7886700" cy="4938712"/>
          </a:xfrm>
        </p:spPr>
        <p:txBody>
          <a:bodyPr rtlCol="0">
            <a:normAutofit fontScale="85000" lnSpcReduction="10000"/>
          </a:bodyPr>
          <a:lstStyle/>
          <a:p>
            <a:pPr eaLnBrk="1" hangingPunct="1">
              <a:lnSpc>
                <a:spcPct val="80000"/>
              </a:lnSpc>
              <a:defRPr/>
            </a:pPr>
            <a:r>
              <a:rPr lang="en-US" altLang="en-US" sz="2500" dirty="0"/>
              <a:t>Variability can arise at multiple levels, owing to different sources</a:t>
            </a:r>
          </a:p>
          <a:p>
            <a:pPr eaLnBrk="1" hangingPunct="1">
              <a:lnSpc>
                <a:spcPct val="80000"/>
              </a:lnSpc>
              <a:defRPr/>
            </a:pPr>
            <a:r>
              <a:rPr lang="en-US" altLang="en-US" sz="2500" dirty="0"/>
              <a:t>Viewing the latter study as featuring both variability between treatment arms and person-to-person variability, the QOL scores exhibited substantial person-to-person variability</a:t>
            </a:r>
          </a:p>
          <a:p>
            <a:pPr marL="0" indent="0" eaLnBrk="1" hangingPunct="1">
              <a:lnSpc>
                <a:spcPct val="80000"/>
              </a:lnSpc>
              <a:buFont typeface="Arial" panose="020B0604020202020204" pitchFamily="34" charset="0"/>
              <a:buNone/>
              <a:defRPr/>
            </a:pPr>
            <a:endParaRPr lang="en-US" altLang="en-US" sz="2500" dirty="0"/>
          </a:p>
          <a:p>
            <a:pPr marL="0" indent="0" eaLnBrk="1" hangingPunct="1">
              <a:lnSpc>
                <a:spcPct val="80000"/>
              </a:lnSpc>
              <a:buFont typeface="Arial" panose="020B0604020202020204" pitchFamily="34" charset="0"/>
              <a:buNone/>
              <a:defRPr/>
            </a:pPr>
            <a:r>
              <a:rPr lang="en-US" altLang="en-US" sz="2500" dirty="0"/>
              <a:t>Paired design, 11 subjects measured before and after intervention</a:t>
            </a:r>
          </a:p>
          <a:p>
            <a:pPr marL="0" indent="0" eaLnBrk="1" hangingPunct="1">
              <a:lnSpc>
                <a:spcPct val="80000"/>
              </a:lnSpc>
              <a:buFont typeface="Arial" panose="020B0604020202020204" pitchFamily="34" charset="0"/>
              <a:buNone/>
              <a:defRPr/>
            </a:pPr>
            <a:r>
              <a:rPr lang="en-US" altLang="en-US" sz="2500" dirty="0"/>
              <a:t>                                                                                            </a:t>
            </a:r>
          </a:p>
          <a:p>
            <a:pPr marL="0" indent="0" eaLnBrk="1" hangingPunct="1">
              <a:lnSpc>
                <a:spcPct val="80000"/>
              </a:lnSpc>
              <a:buFont typeface="Arial" panose="020B0604020202020204" pitchFamily="34" charset="0"/>
              <a:buNone/>
              <a:defRPr/>
            </a:pPr>
            <a:r>
              <a:rPr lang="en-US" altLang="en-US" sz="2500" dirty="0"/>
              <a:t>Subject:       1    2     3    4     5    6    7    8   9   10   11      Mean      SD</a:t>
            </a:r>
          </a:p>
          <a:p>
            <a:pPr marL="0" indent="0" eaLnBrk="1" hangingPunct="1">
              <a:lnSpc>
                <a:spcPct val="80000"/>
              </a:lnSpc>
              <a:buFont typeface="Arial" panose="020B0604020202020204" pitchFamily="34" charset="0"/>
              <a:buNone/>
              <a:defRPr/>
            </a:pPr>
            <a:endParaRPr lang="en-US" altLang="en-US" sz="2500" dirty="0"/>
          </a:p>
          <a:p>
            <a:pPr marL="0" indent="0" eaLnBrk="1" hangingPunct="1">
              <a:lnSpc>
                <a:spcPct val="80000"/>
              </a:lnSpc>
              <a:buFont typeface="Arial" panose="020B0604020202020204" pitchFamily="34" charset="0"/>
              <a:buNone/>
              <a:defRPr/>
            </a:pPr>
            <a:r>
              <a:rPr lang="en-US" altLang="en-US" sz="2500" dirty="0"/>
              <a:t>Treated:      12  29  16  37  28  16  44   8  22  31  10       23.00   11.73</a:t>
            </a:r>
          </a:p>
          <a:p>
            <a:pPr marL="0" indent="0" eaLnBrk="1" hangingPunct="1">
              <a:lnSpc>
                <a:spcPct val="80000"/>
              </a:lnSpc>
              <a:buFont typeface="Arial" panose="020B0604020202020204" pitchFamily="34" charset="0"/>
              <a:buNone/>
              <a:defRPr/>
            </a:pPr>
            <a:endParaRPr lang="en-US" altLang="en-US" sz="2500" dirty="0"/>
          </a:p>
          <a:p>
            <a:pPr marL="0" indent="0" eaLnBrk="1" hangingPunct="1">
              <a:lnSpc>
                <a:spcPct val="80000"/>
              </a:lnSpc>
              <a:buFont typeface="Arial" panose="020B0604020202020204" pitchFamily="34" charset="0"/>
              <a:buNone/>
              <a:defRPr/>
            </a:pPr>
            <a:r>
              <a:rPr lang="en-US" altLang="en-US" sz="2500" dirty="0"/>
              <a:t>Control</a:t>
            </a:r>
            <a:r>
              <a:rPr lang="en-US" altLang="en-US" sz="2500" baseline="-25000" dirty="0"/>
              <a:t> </a:t>
            </a:r>
            <a:r>
              <a:rPr lang="en-US" altLang="en-US" sz="2500" dirty="0"/>
              <a:t>:      10  28  17  35  25  16  39   6  21  26    7       20.91   10.92</a:t>
            </a:r>
          </a:p>
          <a:p>
            <a:pPr marL="0" indent="0" eaLnBrk="1" hangingPunct="1">
              <a:lnSpc>
                <a:spcPct val="80000"/>
              </a:lnSpc>
              <a:buFont typeface="Arial" panose="020B0604020202020204" pitchFamily="34" charset="0"/>
              <a:buNone/>
              <a:defRPr/>
            </a:pPr>
            <a:endParaRPr lang="en-US" altLang="en-US" sz="2500" dirty="0"/>
          </a:p>
          <a:p>
            <a:pPr marL="0" indent="0" eaLnBrk="1" hangingPunct="1">
              <a:lnSpc>
                <a:spcPct val="80000"/>
              </a:lnSpc>
              <a:buFont typeface="Arial" panose="020B0604020202020204" pitchFamily="34" charset="0"/>
              <a:buNone/>
              <a:defRPr/>
            </a:pPr>
            <a:r>
              <a:rPr lang="en-US" altLang="en-US" sz="2500" dirty="0"/>
              <a:t>Difference:   2    1    -1    2    3  </a:t>
            </a:r>
            <a:r>
              <a:rPr lang="en-US" altLang="en-US" sz="2500" baseline="-25000" dirty="0"/>
              <a:t> </a:t>
            </a:r>
            <a:r>
              <a:rPr lang="en-US" altLang="en-US" sz="2500" dirty="0"/>
              <a:t>  0    5   2    1    5   </a:t>
            </a:r>
            <a:r>
              <a:rPr lang="en-US" altLang="en-US" sz="2500" baseline="-25000" dirty="0"/>
              <a:t> </a:t>
            </a:r>
            <a:r>
              <a:rPr lang="en-US" altLang="en-US" sz="2500" dirty="0"/>
              <a:t> 3        2.09      1.87</a:t>
            </a:r>
          </a:p>
          <a:p>
            <a:pPr marL="0" indent="0" eaLnBrk="1" hangingPunct="1">
              <a:lnSpc>
                <a:spcPct val="80000"/>
              </a:lnSpc>
              <a:buFont typeface="Arial" panose="020B0604020202020204" pitchFamily="34" charset="0"/>
              <a:buNone/>
              <a:defRPr/>
            </a:pPr>
            <a:endParaRPr lang="en-US" altLang="en-US" sz="2400" dirty="0"/>
          </a:p>
          <a:p>
            <a:pPr marL="0" indent="0" eaLnBrk="1" hangingPunct="1">
              <a:lnSpc>
                <a:spcPct val="80000"/>
              </a:lnSpc>
              <a:buFont typeface="Arial" panose="020B0604020202020204" pitchFamily="34" charset="0"/>
              <a:buNone/>
              <a:defRPr/>
            </a:pPr>
            <a:endParaRPr lang="en-US" altLang="en-US" sz="2400" dirty="0"/>
          </a:p>
        </p:txBody>
      </p:sp>
    </p:spTree>
    <p:extLst>
      <p:ext uri="{BB962C8B-B14F-4D97-AF65-F5344CB8AC3E}">
        <p14:creationId xmlns:p14="http://schemas.microsoft.com/office/powerpoint/2010/main" val="26118755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6245" y="223200"/>
            <a:ext cx="11966547" cy="629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2790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Applied Example #2</a:t>
            </a:r>
          </a:p>
        </p:txBody>
      </p:sp>
      <p:sp>
        <p:nvSpPr>
          <p:cNvPr id="3" name="Content Placeholder 2"/>
          <p:cNvSpPr>
            <a:spLocks noGrp="1"/>
          </p:cNvSpPr>
          <p:nvPr>
            <p:ph idx="1"/>
          </p:nvPr>
        </p:nvSpPr>
        <p:spPr>
          <a:xfrm>
            <a:off x="545431" y="1314231"/>
            <a:ext cx="11454063" cy="4540469"/>
          </a:xfrm>
        </p:spPr>
        <p:txBody>
          <a:bodyPr>
            <a:noAutofit/>
          </a:bodyPr>
          <a:lstStyle/>
          <a:p>
            <a:pPr marL="0" indent="0">
              <a:buNone/>
            </a:pPr>
            <a:r>
              <a:rPr lang="en-US"/>
              <a:t>each configuration (“string of beads”) is 71 conditions long</a:t>
            </a:r>
          </a:p>
          <a:p>
            <a:endParaRPr lang="en-US">
              <a:solidFill>
                <a:schemeClr val="tx1"/>
              </a:solidFill>
            </a:endParaRPr>
          </a:p>
        </p:txBody>
      </p:sp>
    </p:spTree>
    <p:extLst>
      <p:ext uri="{BB962C8B-B14F-4D97-AF65-F5344CB8AC3E}">
        <p14:creationId xmlns:p14="http://schemas.microsoft.com/office/powerpoint/2010/main" val="30443312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6245" y="223200"/>
            <a:ext cx="11966547" cy="629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47037" y="355600"/>
            <a:ext cx="1205575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36245" y="355600"/>
            <a:ext cx="854355" cy="10668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588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Applied Example #2</a:t>
            </a:r>
          </a:p>
        </p:txBody>
      </p:sp>
      <p:sp>
        <p:nvSpPr>
          <p:cNvPr id="3" name="Content Placeholder 2"/>
          <p:cNvSpPr>
            <a:spLocks noGrp="1"/>
          </p:cNvSpPr>
          <p:nvPr>
            <p:ph idx="1"/>
          </p:nvPr>
        </p:nvSpPr>
        <p:spPr>
          <a:xfrm>
            <a:off x="545431" y="1314231"/>
            <a:ext cx="11454063" cy="4540469"/>
          </a:xfrm>
        </p:spPr>
        <p:txBody>
          <a:bodyPr>
            <a:noAutofit/>
          </a:bodyPr>
          <a:lstStyle/>
          <a:p>
            <a:r>
              <a:rPr lang="en-US">
                <a:solidFill>
                  <a:schemeClr val="tx1">
                    <a:lumMod val="50000"/>
                    <a:lumOff val="50000"/>
                  </a:schemeClr>
                </a:solidFill>
              </a:rPr>
              <a:t>each configuration (“string of beads”) is 71 conditions long</a:t>
            </a:r>
          </a:p>
          <a:p>
            <a:r>
              <a:rPr lang="en-US"/>
              <a:t>40 cases where Outcome = 1</a:t>
            </a:r>
          </a:p>
          <a:p>
            <a:endParaRPr lang="en-US">
              <a:solidFill>
                <a:schemeClr val="tx1"/>
              </a:solidFill>
            </a:endParaRPr>
          </a:p>
        </p:txBody>
      </p:sp>
    </p:spTree>
    <p:extLst>
      <p:ext uri="{BB962C8B-B14F-4D97-AF65-F5344CB8AC3E}">
        <p14:creationId xmlns:p14="http://schemas.microsoft.com/office/powerpoint/2010/main" val="5739989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6245" y="223200"/>
            <a:ext cx="11966547" cy="629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136245" y="223200"/>
            <a:ext cx="232055" cy="3148109"/>
          </a:xfrm>
          <a:prstGeom prst="round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8322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Applied Example #2</a:t>
            </a:r>
          </a:p>
        </p:txBody>
      </p:sp>
      <p:sp>
        <p:nvSpPr>
          <p:cNvPr id="3" name="Content Placeholder 2"/>
          <p:cNvSpPr>
            <a:spLocks noGrp="1"/>
          </p:cNvSpPr>
          <p:nvPr>
            <p:ph idx="1"/>
          </p:nvPr>
        </p:nvSpPr>
        <p:spPr>
          <a:xfrm>
            <a:off x="545431" y="1314231"/>
            <a:ext cx="11454063" cy="4540469"/>
          </a:xfrm>
        </p:spPr>
        <p:txBody>
          <a:bodyPr>
            <a:noAutofit/>
          </a:bodyPr>
          <a:lstStyle/>
          <a:p>
            <a:r>
              <a:rPr lang="en-US">
                <a:solidFill>
                  <a:schemeClr val="tx1">
                    <a:lumMod val="50000"/>
                    <a:lumOff val="50000"/>
                  </a:schemeClr>
                </a:solidFill>
              </a:rPr>
              <a:t>each configuration (“string of beads”) is 71 conditions long</a:t>
            </a:r>
          </a:p>
          <a:p>
            <a:r>
              <a:rPr lang="en-US">
                <a:solidFill>
                  <a:schemeClr val="tx1">
                    <a:lumMod val="50000"/>
                    <a:lumOff val="50000"/>
                  </a:schemeClr>
                </a:solidFill>
              </a:rPr>
              <a:t>40 cases where Outcome = 1</a:t>
            </a:r>
          </a:p>
          <a:p>
            <a:r>
              <a:rPr lang="en-US"/>
              <a:t>another 40 cases where Outcome = 0</a:t>
            </a:r>
          </a:p>
          <a:p>
            <a:endParaRPr lang="en-US">
              <a:solidFill>
                <a:schemeClr val="tx1"/>
              </a:solidFill>
            </a:endParaRPr>
          </a:p>
        </p:txBody>
      </p:sp>
    </p:spTree>
    <p:extLst>
      <p:ext uri="{BB962C8B-B14F-4D97-AF65-F5344CB8AC3E}">
        <p14:creationId xmlns:p14="http://schemas.microsoft.com/office/powerpoint/2010/main" val="8962026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6245" y="223200"/>
            <a:ext cx="11966547" cy="629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96417" y="3371310"/>
            <a:ext cx="232055" cy="3148109"/>
          </a:xfrm>
          <a:prstGeom prst="round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3267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Applied Example #2</a:t>
            </a:r>
          </a:p>
        </p:txBody>
      </p:sp>
      <p:sp>
        <p:nvSpPr>
          <p:cNvPr id="3" name="Content Placeholder 2"/>
          <p:cNvSpPr>
            <a:spLocks noGrp="1"/>
          </p:cNvSpPr>
          <p:nvPr>
            <p:ph idx="1"/>
          </p:nvPr>
        </p:nvSpPr>
        <p:spPr>
          <a:xfrm>
            <a:off x="545431" y="1314231"/>
            <a:ext cx="11454063" cy="4540469"/>
          </a:xfrm>
        </p:spPr>
        <p:txBody>
          <a:bodyPr>
            <a:noAutofit/>
          </a:bodyPr>
          <a:lstStyle/>
          <a:p>
            <a:r>
              <a:rPr lang="en-US">
                <a:solidFill>
                  <a:schemeClr val="tx1">
                    <a:lumMod val="50000"/>
                    <a:lumOff val="50000"/>
                  </a:schemeClr>
                </a:solidFill>
              </a:rPr>
              <a:t>each configuration (“string of beads”) is 71 conditions long</a:t>
            </a:r>
          </a:p>
          <a:p>
            <a:r>
              <a:rPr lang="en-US">
                <a:solidFill>
                  <a:schemeClr val="tx1">
                    <a:lumMod val="50000"/>
                    <a:lumOff val="50000"/>
                  </a:schemeClr>
                </a:solidFill>
              </a:rPr>
              <a:t>40 cases where Outcome = 1</a:t>
            </a:r>
          </a:p>
          <a:p>
            <a:r>
              <a:rPr lang="en-US">
                <a:solidFill>
                  <a:schemeClr val="tx1">
                    <a:lumMod val="50000"/>
                    <a:lumOff val="50000"/>
                  </a:schemeClr>
                </a:solidFill>
              </a:rPr>
              <a:t>another 40 cases where Outcome = 0</a:t>
            </a:r>
          </a:p>
          <a:p>
            <a:r>
              <a:rPr lang="en-US"/>
              <a:t>analyze all 80 configurations to identify “minimal theory”</a:t>
            </a:r>
          </a:p>
          <a:p>
            <a:endParaRPr lang="en-US">
              <a:solidFill>
                <a:schemeClr val="tx1"/>
              </a:solidFill>
            </a:endParaRPr>
          </a:p>
        </p:txBody>
      </p:sp>
    </p:spTree>
    <p:extLst>
      <p:ext uri="{BB962C8B-B14F-4D97-AF65-F5344CB8AC3E}">
        <p14:creationId xmlns:p14="http://schemas.microsoft.com/office/powerpoint/2010/main" val="40890211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Applied Example #2</a:t>
            </a:r>
          </a:p>
        </p:txBody>
      </p:sp>
      <p:sp>
        <p:nvSpPr>
          <p:cNvPr id="3" name="Content Placeholder 2"/>
          <p:cNvSpPr>
            <a:spLocks noGrp="1"/>
          </p:cNvSpPr>
          <p:nvPr>
            <p:ph idx="1"/>
          </p:nvPr>
        </p:nvSpPr>
        <p:spPr>
          <a:xfrm>
            <a:off x="545431" y="1314231"/>
            <a:ext cx="11454063" cy="4540469"/>
          </a:xfrm>
        </p:spPr>
        <p:txBody>
          <a:bodyPr>
            <a:noAutofit/>
          </a:bodyPr>
          <a:lstStyle/>
          <a:p>
            <a:r>
              <a:rPr lang="en-US"/>
              <a:t>like finding a needle in a haystack</a:t>
            </a:r>
          </a:p>
          <a:p>
            <a:r>
              <a:rPr lang="en-US"/>
              <a:t>with a </a:t>
            </a:r>
            <a:r>
              <a:rPr lang="en-US">
                <a:solidFill>
                  <a:srgbClr val="FF0000"/>
                </a:solidFill>
              </a:rPr>
              <a:t>twist</a:t>
            </a:r>
          </a:p>
          <a:p>
            <a:r>
              <a:rPr lang="en-US"/>
              <a:t>the needle is </a:t>
            </a:r>
            <a:r>
              <a:rPr lang="en-US">
                <a:solidFill>
                  <a:srgbClr val="FF0000"/>
                </a:solidFill>
              </a:rPr>
              <a:t>multi-component</a:t>
            </a:r>
          </a:p>
          <a:p>
            <a:r>
              <a:rPr lang="en-US"/>
              <a:t>and only surfaces when several conditions appear together</a:t>
            </a:r>
          </a:p>
          <a:p>
            <a:r>
              <a:rPr lang="en-US"/>
              <a:t>kicker:  there may be </a:t>
            </a:r>
            <a:r>
              <a:rPr lang="en-US">
                <a:solidFill>
                  <a:srgbClr val="FF0000"/>
                </a:solidFill>
              </a:rPr>
              <a:t>more than one needle</a:t>
            </a:r>
          </a:p>
          <a:p>
            <a:endParaRPr lang="en-US">
              <a:solidFill>
                <a:schemeClr val="tx1"/>
              </a:solidFill>
            </a:endParaRPr>
          </a:p>
        </p:txBody>
      </p:sp>
    </p:spTree>
    <p:extLst>
      <p:ext uri="{BB962C8B-B14F-4D97-AF65-F5344CB8AC3E}">
        <p14:creationId xmlns:p14="http://schemas.microsoft.com/office/powerpoint/2010/main" val="35799607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Results</a:t>
            </a:r>
            <a:endParaRPr lang="en-US" dirty="0"/>
          </a:p>
        </p:txBody>
      </p:sp>
    </p:spTree>
    <p:extLst>
      <p:ext uri="{BB962C8B-B14F-4D97-AF65-F5344CB8AC3E}">
        <p14:creationId xmlns:p14="http://schemas.microsoft.com/office/powerpoint/2010/main" val="1528801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0FB05B7-6A80-40BE-8F9B-69E0A9CBC246}"/>
              </a:ext>
            </a:extLst>
          </p:cNvPr>
          <p:cNvSpPr>
            <a:spLocks noGrp="1" noChangeArrowheads="1"/>
          </p:cNvSpPr>
          <p:nvPr>
            <p:ph type="title"/>
          </p:nvPr>
        </p:nvSpPr>
        <p:spPr/>
        <p:txBody>
          <a:bodyPr/>
          <a:lstStyle/>
          <a:p>
            <a:pPr eaLnBrk="1" hangingPunct="1"/>
            <a:r>
              <a:rPr lang="en-US" altLang="en-US" dirty="0"/>
              <a:t>Impact of design on precision of treatment-effect inference:  Discussion (cont’d)</a:t>
            </a:r>
          </a:p>
        </p:txBody>
      </p:sp>
      <p:sp>
        <p:nvSpPr>
          <p:cNvPr id="14339" name="Rectangle 3">
            <a:extLst>
              <a:ext uri="{FF2B5EF4-FFF2-40B4-BE49-F238E27FC236}">
                <a16:creationId xmlns:a16="http://schemas.microsoft.com/office/drawing/2014/main" id="{68B6C677-BE43-417C-A2B2-D6DB173E8CC6}"/>
              </a:ext>
            </a:extLst>
          </p:cNvPr>
          <p:cNvSpPr>
            <a:spLocks noGrp="1" noChangeArrowheads="1"/>
          </p:cNvSpPr>
          <p:nvPr>
            <p:ph idx="1"/>
          </p:nvPr>
        </p:nvSpPr>
        <p:spPr/>
        <p:txBody>
          <a:bodyPr rtlCol="0">
            <a:normAutofit/>
          </a:bodyPr>
          <a:lstStyle/>
          <a:p>
            <a:pPr eaLnBrk="1" hangingPunct="1">
              <a:lnSpc>
                <a:spcPct val="80000"/>
              </a:lnSpc>
              <a:defRPr/>
            </a:pPr>
            <a:r>
              <a:rPr lang="en-US" altLang="en-US" sz="2400" dirty="0"/>
              <a:t>First taking differences, then calculating SD (as in paired analysis) has the effect of separating person-to-person variability from variability in treatment outcomes (effectively using each person as his/her own control)</a:t>
            </a:r>
          </a:p>
          <a:p>
            <a:pPr eaLnBrk="1" hangingPunct="1">
              <a:lnSpc>
                <a:spcPct val="80000"/>
              </a:lnSpc>
              <a:defRPr/>
            </a:pPr>
            <a:r>
              <a:rPr lang="en-US" altLang="en-US" sz="2400" dirty="0"/>
              <a:t>The two-sample analysis had more degrees of freedom (20), but the variability in the individual values translated into an error-variance estimate of 11.33</a:t>
            </a:r>
            <a:r>
              <a:rPr lang="en-US" altLang="en-US" sz="2400" baseline="30000" dirty="0"/>
              <a:t>2</a:t>
            </a:r>
            <a:r>
              <a:rPr lang="en-US" altLang="en-US" sz="2400" dirty="0"/>
              <a:t>.</a:t>
            </a:r>
          </a:p>
          <a:p>
            <a:pPr eaLnBrk="1" hangingPunct="1">
              <a:lnSpc>
                <a:spcPct val="80000"/>
              </a:lnSpc>
              <a:defRPr/>
            </a:pPr>
            <a:r>
              <a:rPr lang="en-US" altLang="en-US" sz="2400" dirty="0"/>
              <a:t>The paired analysis sacrificed 10 degrees of freedom for the error-variance estimate, but the reduction in residual variance more than compensated for the loss in degrees of freedom by yielding a much smaller error-variance estimate of 1.87</a:t>
            </a:r>
            <a:r>
              <a:rPr lang="en-US" altLang="en-US" sz="2400" baseline="30000" dirty="0"/>
              <a:t>2</a:t>
            </a:r>
            <a:r>
              <a:rPr lang="en-US" altLang="en-US" sz="2400" dirty="0"/>
              <a:t>, thereby yielding a much sharper inference for the same mean difference.</a:t>
            </a:r>
          </a:p>
          <a:p>
            <a:pPr marL="0" indent="0" eaLnBrk="1" hangingPunct="1">
              <a:lnSpc>
                <a:spcPct val="80000"/>
              </a:lnSpc>
              <a:buFont typeface="Arial" panose="020B0604020202020204" pitchFamily="34" charset="0"/>
              <a:buNone/>
              <a:defRPr/>
            </a:pPr>
            <a:endParaRPr lang="en-US" altLang="en-US" sz="2400" dirty="0"/>
          </a:p>
          <a:p>
            <a:pPr marL="0" indent="0" eaLnBrk="1" hangingPunct="1">
              <a:lnSpc>
                <a:spcPct val="80000"/>
              </a:lnSpc>
              <a:buFont typeface="Arial" panose="020B0604020202020204" pitchFamily="34" charset="0"/>
              <a:buNone/>
              <a:defRPr/>
            </a:pPr>
            <a:endParaRPr lang="en-US" altLang="en-US" sz="2400" dirty="0"/>
          </a:p>
          <a:p>
            <a:pPr marL="0" indent="0" eaLnBrk="1" hangingPunct="1">
              <a:lnSpc>
                <a:spcPct val="80000"/>
              </a:lnSpc>
              <a:buFont typeface="Arial" panose="020B0604020202020204" pitchFamily="34" charset="0"/>
              <a:buNone/>
              <a:defRPr/>
            </a:pPr>
            <a:endParaRPr lang="en-US" altLang="en-US" sz="2400" dirty="0"/>
          </a:p>
          <a:p>
            <a:pPr marL="0" indent="0" eaLnBrk="1" hangingPunct="1">
              <a:lnSpc>
                <a:spcPct val="80000"/>
              </a:lnSpc>
              <a:buFont typeface="Arial" panose="020B0604020202020204" pitchFamily="34" charset="0"/>
              <a:buNone/>
              <a:defRPr/>
            </a:pPr>
            <a:endParaRPr lang="en-US" altLang="en-US" sz="2400" dirty="0"/>
          </a:p>
        </p:txBody>
      </p:sp>
    </p:spTree>
    <p:extLst>
      <p:ext uri="{BB962C8B-B14F-4D97-AF65-F5344CB8AC3E}">
        <p14:creationId xmlns:p14="http://schemas.microsoft.com/office/powerpoint/2010/main" val="42833066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21405" y="89211"/>
            <a:ext cx="6459429" cy="664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191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81951"/>
          <a:stretch/>
        </p:blipFill>
        <p:spPr bwMode="auto">
          <a:xfrm>
            <a:off x="1621403" y="89211"/>
            <a:ext cx="1223397" cy="6608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06800" y="2324100"/>
            <a:ext cx="8547100" cy="3416320"/>
          </a:xfrm>
          <a:prstGeom prst="rect">
            <a:avLst/>
          </a:prstGeom>
          <a:noFill/>
        </p:spPr>
        <p:txBody>
          <a:bodyPr wrap="square" rtlCol="0">
            <a:spAutoFit/>
          </a:bodyPr>
          <a:lstStyle/>
          <a:p>
            <a:r>
              <a:rPr lang="en-US" sz="3600"/>
              <a:t> </a:t>
            </a:r>
          </a:p>
          <a:p>
            <a:endParaRPr lang="en-US" sz="3600"/>
          </a:p>
          <a:p>
            <a:endParaRPr lang="en-US" sz="3600"/>
          </a:p>
          <a:p>
            <a:endParaRPr lang="en-US" sz="3600"/>
          </a:p>
          <a:p>
            <a:endParaRPr lang="en-US" sz="3600"/>
          </a:p>
          <a:p>
            <a:r>
              <a:rPr lang="en-US" sz="3600"/>
              <a:t>When S24 is present, outcome is always present</a:t>
            </a:r>
          </a:p>
        </p:txBody>
      </p:sp>
      <p:sp>
        <p:nvSpPr>
          <p:cNvPr id="9" name="Bent Arrow 8"/>
          <p:cNvSpPr/>
          <p:nvPr/>
        </p:nvSpPr>
        <p:spPr>
          <a:xfrm flipH="1">
            <a:off x="2844800" y="4394200"/>
            <a:ext cx="3213100" cy="708036"/>
          </a:xfrm>
          <a:prstGeom prst="bentArrow">
            <a:avLst>
              <a:gd name="adj1" fmla="val 7069"/>
              <a:gd name="adj2" fmla="val 20318"/>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42264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199" y="242339"/>
            <a:ext cx="1057275" cy="6658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9400" y="1181100"/>
            <a:ext cx="8547100" cy="2862322"/>
          </a:xfrm>
          <a:prstGeom prst="rect">
            <a:avLst/>
          </a:prstGeom>
          <a:noFill/>
        </p:spPr>
        <p:txBody>
          <a:bodyPr wrap="square" rtlCol="0">
            <a:spAutoFit/>
          </a:bodyPr>
          <a:lstStyle/>
          <a:p>
            <a:r>
              <a:rPr lang="en-US" sz="3600"/>
              <a:t> </a:t>
            </a:r>
          </a:p>
          <a:p>
            <a:endParaRPr lang="en-US" sz="3600"/>
          </a:p>
          <a:p>
            <a:endParaRPr lang="en-US" sz="3600"/>
          </a:p>
          <a:p>
            <a:endParaRPr lang="en-US" sz="3600"/>
          </a:p>
          <a:p>
            <a:r>
              <a:rPr lang="en-US" sz="3600"/>
              <a:t>When outcome is absent, S24 is always absent </a:t>
            </a:r>
          </a:p>
        </p:txBody>
      </p:sp>
      <p:sp>
        <p:nvSpPr>
          <p:cNvPr id="4" name="Bent Arrow 3"/>
          <p:cNvSpPr/>
          <p:nvPr/>
        </p:nvSpPr>
        <p:spPr>
          <a:xfrm>
            <a:off x="3886199" y="2501900"/>
            <a:ext cx="5079999" cy="854581"/>
          </a:xfrm>
          <a:prstGeom prst="bentArrow">
            <a:avLst>
              <a:gd name="adj1" fmla="val 7069"/>
              <a:gd name="adj2" fmla="val 20318"/>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8966199" y="546100"/>
            <a:ext cx="436564" cy="6311900"/>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1457800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32100" y="2315698"/>
            <a:ext cx="9207500" cy="646331"/>
          </a:xfrm>
          <a:prstGeom prst="rect">
            <a:avLst/>
          </a:prstGeom>
          <a:noFill/>
        </p:spPr>
        <p:txBody>
          <a:bodyPr wrap="square" rtlCol="0">
            <a:spAutoFit/>
          </a:bodyPr>
          <a:lstStyle/>
          <a:p>
            <a:r>
              <a:rPr lang="en-US" sz="3600"/>
              <a:t>When S34=1 and S45=1, outcome is always present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122239"/>
            <a:ext cx="1597338" cy="653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ent Arrow 4"/>
          <p:cNvSpPr/>
          <p:nvPr/>
        </p:nvSpPr>
        <p:spPr>
          <a:xfrm flipH="1">
            <a:off x="2679700" y="1689100"/>
            <a:ext cx="3213100" cy="708036"/>
          </a:xfrm>
          <a:prstGeom prst="bentArrow">
            <a:avLst>
              <a:gd name="adj1" fmla="val 7069"/>
              <a:gd name="adj2" fmla="val 20318"/>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70450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400" y="1181100"/>
            <a:ext cx="8547100" cy="3416320"/>
          </a:xfrm>
          <a:prstGeom prst="rect">
            <a:avLst/>
          </a:prstGeom>
          <a:noFill/>
        </p:spPr>
        <p:txBody>
          <a:bodyPr wrap="square" rtlCol="0">
            <a:spAutoFit/>
          </a:bodyPr>
          <a:lstStyle/>
          <a:p>
            <a:r>
              <a:rPr lang="en-US" sz="3600"/>
              <a:t> </a:t>
            </a:r>
          </a:p>
          <a:p>
            <a:endParaRPr lang="en-US" sz="3600"/>
          </a:p>
          <a:p>
            <a:endParaRPr lang="en-US" sz="3600"/>
          </a:p>
          <a:p>
            <a:endParaRPr lang="en-US" sz="3600"/>
          </a:p>
          <a:p>
            <a:r>
              <a:rPr lang="en-US" sz="3600"/>
              <a:t>When outcome absent, </a:t>
            </a:r>
          </a:p>
          <a:p>
            <a:r>
              <a:rPr lang="en-US" sz="3600"/>
              <a:t>		S34 and S45 never jointly present</a:t>
            </a:r>
          </a:p>
        </p:txBody>
      </p:sp>
      <p:sp>
        <p:nvSpPr>
          <p:cNvPr id="4" name="Bent Arrow 3"/>
          <p:cNvSpPr/>
          <p:nvPr/>
        </p:nvSpPr>
        <p:spPr>
          <a:xfrm>
            <a:off x="3886199" y="2501900"/>
            <a:ext cx="5079999" cy="854581"/>
          </a:xfrm>
          <a:prstGeom prst="bentArrow">
            <a:avLst>
              <a:gd name="adj1" fmla="val 7069"/>
              <a:gd name="adj2" fmla="val 20318"/>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198" y="0"/>
            <a:ext cx="1538865" cy="6748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8966198" y="317500"/>
            <a:ext cx="546101" cy="6430710"/>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7718736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3504" y="419100"/>
            <a:ext cx="6459429" cy="664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64400" y="215900"/>
            <a:ext cx="4648200" cy="4524315"/>
          </a:xfrm>
          <a:prstGeom prst="rect">
            <a:avLst/>
          </a:prstGeom>
          <a:noFill/>
        </p:spPr>
        <p:txBody>
          <a:bodyPr wrap="square" rtlCol="0">
            <a:spAutoFit/>
          </a:bodyPr>
          <a:lstStyle/>
          <a:p>
            <a:r>
              <a:rPr lang="en-US" sz="3600"/>
              <a:t>Same true for :</a:t>
            </a:r>
          </a:p>
          <a:p>
            <a:endParaRPr lang="en-US" sz="3600">
              <a:solidFill>
                <a:srgbClr val="FF0000"/>
              </a:solidFill>
            </a:endParaRPr>
          </a:p>
          <a:p>
            <a:r>
              <a:rPr lang="en-US" sz="3600">
                <a:solidFill>
                  <a:srgbClr val="FF0000"/>
                </a:solidFill>
              </a:rPr>
              <a:t>S18=1 * S47=1 * S70=1</a:t>
            </a:r>
          </a:p>
          <a:p>
            <a:endParaRPr lang="en-US" sz="3600">
              <a:solidFill>
                <a:srgbClr val="FF0000"/>
              </a:solidFill>
            </a:endParaRPr>
          </a:p>
          <a:p>
            <a:r>
              <a:rPr lang="en-US" sz="3600"/>
              <a:t> </a:t>
            </a:r>
          </a:p>
          <a:p>
            <a:endParaRPr lang="en-US" sz="3600"/>
          </a:p>
          <a:p>
            <a:endParaRPr lang="en-US" sz="3600"/>
          </a:p>
          <a:p>
            <a:endParaRPr lang="en-US" sz="3600"/>
          </a:p>
        </p:txBody>
      </p:sp>
      <p:sp>
        <p:nvSpPr>
          <p:cNvPr id="4" name="Oval 3"/>
          <p:cNvSpPr/>
          <p:nvPr/>
        </p:nvSpPr>
        <p:spPr>
          <a:xfrm>
            <a:off x="2857218" y="215900"/>
            <a:ext cx="1867181" cy="673100"/>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endCxn id="4" idx="5"/>
          </p:cNvCxnSpPr>
          <p:nvPr/>
        </p:nvCxnSpPr>
        <p:spPr>
          <a:xfrm flipH="1" flipV="1">
            <a:off x="4450957" y="790427"/>
            <a:ext cx="2794393" cy="8097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6080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3503" y="355600"/>
            <a:ext cx="6459429" cy="664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51700" y="215900"/>
            <a:ext cx="4648200" cy="5632311"/>
          </a:xfrm>
          <a:prstGeom prst="rect">
            <a:avLst/>
          </a:prstGeom>
          <a:noFill/>
        </p:spPr>
        <p:txBody>
          <a:bodyPr wrap="square" rtlCol="0">
            <a:spAutoFit/>
          </a:bodyPr>
          <a:lstStyle/>
          <a:p>
            <a:r>
              <a:rPr lang="en-US" sz="3600"/>
              <a:t>Same true for :</a:t>
            </a:r>
          </a:p>
          <a:p>
            <a:endParaRPr lang="en-US" sz="3600">
              <a:solidFill>
                <a:srgbClr val="FF0000"/>
              </a:solidFill>
            </a:endParaRPr>
          </a:p>
          <a:p>
            <a:r>
              <a:rPr lang="en-US" sz="3600">
                <a:solidFill>
                  <a:schemeClr val="tx1">
                    <a:lumMod val="50000"/>
                    <a:lumOff val="50000"/>
                  </a:schemeClr>
                </a:solidFill>
              </a:rPr>
              <a:t>S18=1 * S47=1 * S70=1</a:t>
            </a:r>
          </a:p>
          <a:p>
            <a:endParaRPr lang="en-US" sz="3600">
              <a:solidFill>
                <a:srgbClr val="FF0000"/>
              </a:solidFill>
            </a:endParaRPr>
          </a:p>
          <a:p>
            <a:r>
              <a:rPr lang="en-US" sz="3600">
                <a:solidFill>
                  <a:srgbClr val="FF0000"/>
                </a:solidFill>
              </a:rPr>
              <a:t>S22=1 * S61=1</a:t>
            </a:r>
          </a:p>
          <a:p>
            <a:endParaRPr lang="en-US" sz="3600">
              <a:solidFill>
                <a:srgbClr val="FF0000"/>
              </a:solidFill>
            </a:endParaRPr>
          </a:p>
          <a:p>
            <a:r>
              <a:rPr lang="en-US" sz="3600"/>
              <a:t> </a:t>
            </a:r>
          </a:p>
          <a:p>
            <a:endParaRPr lang="en-US" sz="3600"/>
          </a:p>
          <a:p>
            <a:endParaRPr lang="en-US" sz="3600"/>
          </a:p>
          <a:p>
            <a:endParaRPr lang="en-US" sz="3600"/>
          </a:p>
        </p:txBody>
      </p:sp>
      <p:sp>
        <p:nvSpPr>
          <p:cNvPr id="4" name="Oval 3"/>
          <p:cNvSpPr/>
          <p:nvPr/>
        </p:nvSpPr>
        <p:spPr>
          <a:xfrm>
            <a:off x="4622519" y="215900"/>
            <a:ext cx="1486182" cy="533400"/>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endCxn id="4" idx="5"/>
          </p:cNvCxnSpPr>
          <p:nvPr/>
        </p:nvCxnSpPr>
        <p:spPr>
          <a:xfrm flipH="1" flipV="1">
            <a:off x="5891055" y="671185"/>
            <a:ext cx="1411445" cy="19577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3282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3504" y="406400"/>
            <a:ext cx="6459429" cy="664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51700" y="215900"/>
            <a:ext cx="4648200" cy="6186309"/>
          </a:xfrm>
          <a:prstGeom prst="rect">
            <a:avLst/>
          </a:prstGeom>
          <a:noFill/>
        </p:spPr>
        <p:txBody>
          <a:bodyPr wrap="square" rtlCol="0">
            <a:spAutoFit/>
          </a:bodyPr>
          <a:lstStyle/>
          <a:p>
            <a:r>
              <a:rPr lang="en-US" sz="3600"/>
              <a:t>Same true for :</a:t>
            </a:r>
          </a:p>
          <a:p>
            <a:endParaRPr lang="en-US" sz="3600">
              <a:solidFill>
                <a:srgbClr val="FF0000"/>
              </a:solidFill>
            </a:endParaRPr>
          </a:p>
          <a:p>
            <a:r>
              <a:rPr lang="en-US" sz="3600">
                <a:solidFill>
                  <a:schemeClr val="tx1">
                    <a:lumMod val="50000"/>
                    <a:lumOff val="50000"/>
                  </a:schemeClr>
                </a:solidFill>
              </a:rPr>
              <a:t>S18=1 * S47=1 * S70=1</a:t>
            </a:r>
          </a:p>
          <a:p>
            <a:endParaRPr lang="en-US" sz="3600">
              <a:solidFill>
                <a:schemeClr val="tx1">
                  <a:lumMod val="50000"/>
                  <a:lumOff val="50000"/>
                </a:schemeClr>
              </a:solidFill>
            </a:endParaRPr>
          </a:p>
          <a:p>
            <a:r>
              <a:rPr lang="en-US" sz="3600">
                <a:solidFill>
                  <a:schemeClr val="tx1">
                    <a:lumMod val="50000"/>
                    <a:lumOff val="50000"/>
                  </a:schemeClr>
                </a:solidFill>
              </a:rPr>
              <a:t>S22=1 * S61=1</a:t>
            </a:r>
          </a:p>
          <a:p>
            <a:endParaRPr lang="en-US" sz="3600">
              <a:solidFill>
                <a:srgbClr val="FF0000"/>
              </a:solidFill>
            </a:endParaRPr>
          </a:p>
          <a:p>
            <a:r>
              <a:rPr lang="en-US" sz="3600">
                <a:solidFill>
                  <a:srgbClr val="FF0000"/>
                </a:solidFill>
              </a:rPr>
              <a:t>S56 * S71=1 </a:t>
            </a:r>
          </a:p>
          <a:p>
            <a:r>
              <a:rPr lang="en-US" sz="3600"/>
              <a:t> </a:t>
            </a:r>
          </a:p>
          <a:p>
            <a:endParaRPr lang="en-US" sz="3600"/>
          </a:p>
          <a:p>
            <a:endParaRPr lang="en-US" sz="3600"/>
          </a:p>
          <a:p>
            <a:endParaRPr lang="en-US" sz="3600"/>
          </a:p>
        </p:txBody>
      </p:sp>
      <p:sp>
        <p:nvSpPr>
          <p:cNvPr id="4" name="Oval 3"/>
          <p:cNvSpPr/>
          <p:nvPr/>
        </p:nvSpPr>
        <p:spPr>
          <a:xfrm>
            <a:off x="5765518" y="215900"/>
            <a:ext cx="1486182" cy="533400"/>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flipV="1">
            <a:off x="7082066" y="768194"/>
            <a:ext cx="339267" cy="2959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5767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0" y="310868"/>
            <a:ext cx="6194425" cy="6547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8026400" y="202636"/>
            <a:ext cx="1016000" cy="381564"/>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9400" y="1181100"/>
            <a:ext cx="5397500" cy="2862322"/>
          </a:xfrm>
          <a:prstGeom prst="rect">
            <a:avLst/>
          </a:prstGeom>
          <a:noFill/>
        </p:spPr>
        <p:txBody>
          <a:bodyPr wrap="square" rtlCol="0">
            <a:spAutoFit/>
          </a:bodyPr>
          <a:lstStyle/>
          <a:p>
            <a:r>
              <a:rPr lang="en-US" sz="3600"/>
              <a:t> When outcome absent: </a:t>
            </a:r>
          </a:p>
          <a:p>
            <a:r>
              <a:rPr lang="en-US" sz="3600"/>
              <a:t>		</a:t>
            </a:r>
          </a:p>
          <a:p>
            <a:r>
              <a:rPr lang="en-US" sz="3600"/>
              <a:t>S18 and S47 </a:t>
            </a:r>
          </a:p>
          <a:p>
            <a:r>
              <a:rPr lang="en-US" sz="3600"/>
              <a:t>          never jointly present</a:t>
            </a:r>
          </a:p>
          <a:p>
            <a:endParaRPr lang="en-US" sz="3600"/>
          </a:p>
        </p:txBody>
      </p:sp>
      <p:sp>
        <p:nvSpPr>
          <p:cNvPr id="3" name="Rounded Rectangle 2"/>
          <p:cNvSpPr/>
          <p:nvPr/>
        </p:nvSpPr>
        <p:spPr>
          <a:xfrm>
            <a:off x="6273800" y="482600"/>
            <a:ext cx="1663700" cy="6375400"/>
          </a:xfrm>
          <a:prstGeom prst="roundRect">
            <a:avLst/>
          </a:prstGeom>
          <a:solidFill>
            <a:schemeClr val="bg1">
              <a:lumMod val="75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182099" y="482600"/>
            <a:ext cx="2790825" cy="6375400"/>
          </a:xfrm>
          <a:prstGeom prst="roundRect">
            <a:avLst/>
          </a:prstGeom>
          <a:solidFill>
            <a:schemeClr val="bg1">
              <a:lumMod val="75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4876800" y="2095500"/>
            <a:ext cx="3149600" cy="1079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8877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0" y="310868"/>
            <a:ext cx="6194425" cy="6547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9140543" y="202636"/>
            <a:ext cx="1714500" cy="533400"/>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9400" y="1181100"/>
            <a:ext cx="5397500" cy="4524315"/>
          </a:xfrm>
          <a:prstGeom prst="rect">
            <a:avLst/>
          </a:prstGeom>
          <a:noFill/>
        </p:spPr>
        <p:txBody>
          <a:bodyPr wrap="square" rtlCol="0">
            <a:spAutoFit/>
          </a:bodyPr>
          <a:lstStyle/>
          <a:p>
            <a:r>
              <a:rPr lang="en-US" sz="3600"/>
              <a:t> When outcome absent: </a:t>
            </a:r>
          </a:p>
          <a:p>
            <a:r>
              <a:rPr lang="en-US" sz="3600"/>
              <a:t>		</a:t>
            </a:r>
          </a:p>
          <a:p>
            <a:r>
              <a:rPr lang="en-US" sz="3600">
                <a:solidFill>
                  <a:schemeClr val="tx1">
                    <a:lumMod val="50000"/>
                    <a:lumOff val="50000"/>
                  </a:schemeClr>
                </a:solidFill>
              </a:rPr>
              <a:t>S18 and S47 </a:t>
            </a:r>
          </a:p>
          <a:p>
            <a:r>
              <a:rPr lang="en-US" sz="3600">
                <a:solidFill>
                  <a:schemeClr val="tx1">
                    <a:lumMod val="50000"/>
                    <a:lumOff val="50000"/>
                  </a:schemeClr>
                </a:solidFill>
              </a:rPr>
              <a:t>          never jointly present</a:t>
            </a:r>
          </a:p>
          <a:p>
            <a:endParaRPr lang="en-US" sz="3600"/>
          </a:p>
          <a:p>
            <a:r>
              <a:rPr lang="en-US" sz="3600"/>
              <a:t>S70 and S22 and S61</a:t>
            </a:r>
          </a:p>
          <a:p>
            <a:r>
              <a:rPr lang="en-US" sz="3600"/>
              <a:t>          never jointly present</a:t>
            </a:r>
          </a:p>
          <a:p>
            <a:endParaRPr lang="en-US" sz="3600"/>
          </a:p>
        </p:txBody>
      </p:sp>
      <p:sp>
        <p:nvSpPr>
          <p:cNvPr id="8" name="Rounded Rectangle 7"/>
          <p:cNvSpPr/>
          <p:nvPr/>
        </p:nvSpPr>
        <p:spPr>
          <a:xfrm>
            <a:off x="6235699" y="202636"/>
            <a:ext cx="2904844" cy="6547132"/>
          </a:xfrm>
          <a:prstGeom prst="roundRect">
            <a:avLst/>
          </a:prstGeom>
          <a:solidFill>
            <a:schemeClr val="bg1">
              <a:lumMod val="75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0855042" y="310868"/>
            <a:ext cx="1250387" cy="6547132"/>
          </a:xfrm>
          <a:prstGeom prst="roundRect">
            <a:avLst/>
          </a:prstGeom>
          <a:solidFill>
            <a:schemeClr val="bg1">
              <a:lumMod val="75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5003800" y="3251200"/>
            <a:ext cx="4267200" cy="1524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61182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6">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527882F861324492A1C23A6C7B571B" ma:contentTypeVersion="13" ma:contentTypeDescription="Create a new document." ma:contentTypeScope="" ma:versionID="785fa1e9dd857cb44e7e6094ee8f2b28">
  <xsd:schema xmlns:xsd="http://www.w3.org/2001/XMLSchema" xmlns:xs="http://www.w3.org/2001/XMLSchema" xmlns:p="http://schemas.microsoft.com/office/2006/metadata/properties" xmlns:ns2="755ed2f1-8333-4c16-9f46-45c32d652b0e" xmlns:ns3="8d10ee78-cafb-47a7-9c3d-55be4f13a905" targetNamespace="http://schemas.microsoft.com/office/2006/metadata/properties" ma:root="true" ma:fieldsID="6687c6fce368938a5a6b9c3bebc0013a" ns2:_="" ns3:_="">
    <xsd:import namespace="755ed2f1-8333-4c16-9f46-45c32d652b0e"/>
    <xsd:import namespace="8d10ee78-cafb-47a7-9c3d-55be4f13a90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ed2f1-8333-4c16-9f46-45c32d652b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10ee78-cafb-47a7-9c3d-55be4f13a90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c42f95e-960e-4fcd-a5dc-d4ccd70a0c84}" ma:internalName="TaxCatchAll" ma:showField="CatchAllData" ma:web="8d10ee78-cafb-47a7-9c3d-55be4f13a90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d10ee78-cafb-47a7-9c3d-55be4f13a905" xsi:nil="true"/>
    <lcf76f155ced4ddcb4097134ff3c332f xmlns="755ed2f1-8333-4c16-9f46-45c32d652b0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A0EAA6-AA6A-4402-A382-D6874EAD68AC}"/>
</file>

<file path=customXml/itemProps2.xml><?xml version="1.0" encoding="utf-8"?>
<ds:datastoreItem xmlns:ds="http://schemas.openxmlformats.org/officeDocument/2006/customXml" ds:itemID="{221A5BFE-452C-4518-9AB9-99D447928524}"/>
</file>

<file path=customXml/itemProps3.xml><?xml version="1.0" encoding="utf-8"?>
<ds:datastoreItem xmlns:ds="http://schemas.openxmlformats.org/officeDocument/2006/customXml" ds:itemID="{BC7562C6-15B1-409E-9C7E-B488971037E4}"/>
</file>

<file path=docProps/app.xml><?xml version="1.0" encoding="utf-8"?>
<Properties xmlns="http://schemas.openxmlformats.org/officeDocument/2006/extended-properties" xmlns:vt="http://schemas.openxmlformats.org/officeDocument/2006/docPropsVTypes">
  <TotalTime>994</TotalTime>
  <Words>6043</Words>
  <Application>Microsoft Office PowerPoint</Application>
  <PresentationFormat>Widescreen</PresentationFormat>
  <Paragraphs>635</Paragraphs>
  <Slides>125</Slides>
  <Notes>88</Notes>
  <HiddenSlides>0</HiddenSlides>
  <MMClips>0</MMClips>
  <ScaleCrop>false</ScaleCrop>
  <HeadingPairs>
    <vt:vector size="6" baseType="variant">
      <vt:variant>
        <vt:lpstr>Fonts Used</vt:lpstr>
      </vt:variant>
      <vt:variant>
        <vt:i4>8</vt:i4>
      </vt:variant>
      <vt:variant>
        <vt:lpstr>Theme</vt:lpstr>
      </vt:variant>
      <vt:variant>
        <vt:i4>38</vt:i4>
      </vt:variant>
      <vt:variant>
        <vt:lpstr>Slide Titles</vt:lpstr>
      </vt:variant>
      <vt:variant>
        <vt:i4>125</vt:i4>
      </vt:variant>
    </vt:vector>
  </HeadingPairs>
  <TitlesOfParts>
    <vt:vector size="171" baseType="lpstr">
      <vt:lpstr>Adobe Devanagari</vt:lpstr>
      <vt:lpstr>Arial</vt:lpstr>
      <vt:lpstr>Calibri</vt:lpstr>
      <vt:lpstr>Calibri Light</vt:lpstr>
      <vt:lpstr>Franklin Gothic Heavy</vt:lpstr>
      <vt:lpstr>Franklin Gothic Medium Cond</vt:lpstr>
      <vt:lpstr>Helvetica Light</vt:lpstr>
      <vt:lpstr>Times New Roman</vt:lpstr>
      <vt:lpstr>1_Office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 2022  Multilevel Intervention Training Institute </vt:lpstr>
      <vt:lpstr>Quantitative Analytic Techniques.  Part II    </vt:lpstr>
      <vt:lpstr>Study Design and Quantitative Methods  for Multi-Level Studies:   Statistical Concepts and Experience from Community-Partnered Research (Part 2)</vt:lpstr>
      <vt:lpstr>Outline </vt:lpstr>
      <vt:lpstr>   1. Strategies for enhancing precision of inferences about intervention effects from experiments  </vt:lpstr>
      <vt:lpstr>Impact of design on precision of treatment-effect inference</vt:lpstr>
      <vt:lpstr>Impact of design on precision of treatment-effect inference (cont’d)</vt:lpstr>
      <vt:lpstr>Impact of design on precision of treatment-effect inference:  Discussion</vt:lpstr>
      <vt:lpstr>Impact of design on precision of treatment-effect inference:  Discussion (cont’d)</vt:lpstr>
      <vt:lpstr>Impact of design on precision of treatment-effect inference:  Discussion (cont’d)</vt:lpstr>
      <vt:lpstr>Experimental design: general comments</vt:lpstr>
      <vt:lpstr>Experimental design: general comments</vt:lpstr>
      <vt:lpstr>Guarding against threats to inference through blocking in randomized trials</vt:lpstr>
      <vt:lpstr>Guarding against threats to inference from lack of covariate balance</vt:lpstr>
      <vt:lpstr>Threat to inference from covariate imbalance even more pressing with observational data</vt:lpstr>
      <vt:lpstr>Threat to inference from covariate imbalance: illustrative example</vt:lpstr>
      <vt:lpstr>The challenge of inference for mechanisms</vt:lpstr>
      <vt:lpstr>Application of blocking in CPIC</vt:lpstr>
      <vt:lpstr>Results</vt:lpstr>
      <vt:lpstr> 2. Statistical issues arising from clustering / nesting of sub-units within units </vt:lpstr>
      <vt:lpstr>Intraclass correlation in nested sampling</vt:lpstr>
      <vt:lpstr>Intraclass correlation arising in hierarchical representation of ANOVA model</vt:lpstr>
      <vt:lpstr>Implications of intraclass correlation in cluster randomized trials</vt:lpstr>
      <vt:lpstr>Implications of intraclass correlation in cluster randomized trials (cont’d)</vt:lpstr>
      <vt:lpstr>          3. Challenges / threats to inference in multi-level studies and discussion of possible design and analysis strategies </vt:lpstr>
      <vt:lpstr>Data analysis in multi-level models</vt:lpstr>
      <vt:lpstr>Statistical power evaluations and adaptations for on-site screening in CPIC</vt:lpstr>
      <vt:lpstr>Statistical power evaluations and adaptations for on-site screening in CPIC (cont’d)</vt:lpstr>
      <vt:lpstr>Interplay of statistical-design/CPPR principles</vt:lpstr>
      <vt:lpstr>Challenges: Post-treatment concomitant variables in experiments</vt:lpstr>
      <vt:lpstr>Challenges: handling post-treatment variables </vt:lpstr>
      <vt:lpstr>Causal inference via graphical modeling / path analysis of observational data? </vt:lpstr>
      <vt:lpstr>When are causal inferences warranted? (cont’d) </vt:lpstr>
      <vt:lpstr>Discussion</vt:lpstr>
      <vt:lpstr>References</vt:lpstr>
      <vt:lpstr>References (Vitamin C / cancer survival)</vt:lpstr>
      <vt:lpstr>References (Women’s Health Initiative)</vt:lpstr>
      <vt:lpstr> </vt:lpstr>
      <vt:lpstr>Configurational Comparative Methods    </vt:lpstr>
      <vt:lpstr>  Configurational Comparative Methods</vt:lpstr>
      <vt:lpstr>Presentation Basics</vt:lpstr>
      <vt:lpstr>Brief Introduction</vt:lpstr>
      <vt:lpstr>PowerPoint Presentation</vt:lpstr>
      <vt:lpstr>Project Scenario</vt:lpstr>
      <vt:lpstr> </vt:lpstr>
      <vt:lpstr>Project Scenario</vt:lpstr>
      <vt:lpstr>PowerPoint Presentation</vt:lpstr>
      <vt:lpstr>What if....?</vt:lpstr>
      <vt:lpstr>PowerPoint Presentation</vt:lpstr>
      <vt:lpstr> </vt:lpstr>
      <vt:lpstr>Applied Example</vt:lpstr>
      <vt:lpstr>Technical Note: Method</vt:lpstr>
      <vt:lpstr>Technical Note: Software</vt:lpstr>
      <vt:lpstr>Applied Example</vt:lpstr>
      <vt:lpstr>Results</vt:lpstr>
      <vt:lpstr>PowerPoint Presentation</vt:lpstr>
      <vt:lpstr>PowerPoint Presentation</vt:lpstr>
      <vt:lpstr>PowerPoint Presentation</vt:lpstr>
      <vt:lpstr> </vt:lpstr>
      <vt:lpstr>Configurational Analysis</vt:lpstr>
      <vt:lpstr>Configurational Analysis</vt:lpstr>
      <vt:lpstr>Configurational Analysis</vt:lpstr>
      <vt:lpstr>Data Transformation</vt:lpstr>
      <vt:lpstr>Transformation w/ Configurations</vt:lpstr>
      <vt:lpstr>Transformation w/ Configurations</vt:lpstr>
      <vt:lpstr>PowerPoint Presentation</vt:lpstr>
      <vt:lpstr>PowerPoint Presentation</vt:lpstr>
      <vt:lpstr>PowerPoint Presentation</vt:lpstr>
      <vt:lpstr>PowerPoint Presentation</vt:lpstr>
      <vt:lpstr>Transformation w/ Configurations</vt:lpstr>
      <vt:lpstr>Transformation w/ Configurations</vt:lpstr>
      <vt:lpstr>Transformation w/ Configurations</vt:lpstr>
      <vt:lpstr>Transformation w/ Configurations</vt:lpstr>
      <vt:lpstr>Transformation w/ Configurations</vt:lpstr>
      <vt:lpstr>Project Scenario #2</vt:lpstr>
      <vt:lpstr>Project Scenario #2</vt:lpstr>
      <vt:lpstr>Applied Example #2</vt:lpstr>
      <vt:lpstr>Applied Example #2</vt:lpstr>
      <vt:lpstr>Applied Example #2</vt:lpstr>
      <vt:lpstr>PowerPoint Presentation</vt:lpstr>
      <vt:lpstr>Applied Example #2</vt:lpstr>
      <vt:lpstr>PowerPoint Presentation</vt:lpstr>
      <vt:lpstr>Applied Example #2</vt:lpstr>
      <vt:lpstr>PowerPoint Presentation</vt:lpstr>
      <vt:lpstr>Applied Example #2</vt:lpstr>
      <vt:lpstr>PowerPoint Presentation</vt:lpstr>
      <vt:lpstr>Applied Example #2</vt:lpstr>
      <vt:lpstr>Applied Example #2</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Scenario #3</vt:lpstr>
      <vt:lpstr>PowerPoint Presentation</vt:lpstr>
      <vt:lpstr>PowerPoint Presentation</vt:lpstr>
      <vt:lpstr>Project Scenario #4</vt:lpstr>
      <vt:lpstr>Applied Example #3</vt:lpstr>
      <vt:lpstr>PowerPoint Presentation</vt:lpstr>
      <vt:lpstr>VA DCEP Project</vt:lpstr>
      <vt:lpstr>Dataset: Cases</vt:lpstr>
      <vt:lpstr>Dataset: Factors</vt:lpstr>
      <vt:lpstr>Dataset: 30th Factor</vt:lpstr>
      <vt:lpstr>Results</vt:lpstr>
      <vt:lpstr>PowerPoint Presentation</vt:lpstr>
      <vt:lpstr>Equifinality</vt:lpstr>
      <vt:lpstr>PowerPoint Presentation</vt:lpstr>
      <vt:lpstr>Conclusion</vt:lpstr>
      <vt:lpstr>Methods Radar</vt:lpstr>
      <vt:lpstr>Methods Radar</vt:lpstr>
      <vt:lpstr>Next Steps</vt:lpstr>
      <vt:lpstr>Next Steps</vt:lpstr>
      <vt:lpstr>Next Steps</vt:lpstr>
      <vt:lpstr>Next Steps</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Multilevel Intervention Training Institute</dc:title>
  <dc:creator>Breslau, Erica (NIH/NCI) [E]</dc:creator>
  <cp:lastModifiedBy>Peterson, Anita</cp:lastModifiedBy>
  <cp:revision>15</cp:revision>
  <dcterms:created xsi:type="dcterms:W3CDTF">2021-04-05T00:10:02Z</dcterms:created>
  <dcterms:modified xsi:type="dcterms:W3CDTF">2022-03-10T13:46:29Z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0x010100DC527882F861324492A1C23A6C7B571B</vt:lpwstr>
  </property>
</Properties>
</file>